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9" r:id="rId5"/>
    <p:sldId id="268" r:id="rId6"/>
    <p:sldId id="270" r:id="rId7"/>
    <p:sldId id="271" r:id="rId8"/>
    <p:sldId id="267" r:id="rId9"/>
    <p:sldId id="272" r:id="rId10"/>
    <p:sldId id="273" r:id="rId11"/>
    <p:sldId id="266" r:id="rId12"/>
    <p:sldId id="274" r:id="rId13"/>
    <p:sldId id="265" r:id="rId14"/>
    <p:sldId id="264" r:id="rId15"/>
    <p:sldId id="261" r:id="rId16"/>
    <p:sldId id="263" r:id="rId17"/>
    <p:sldId id="260" r:id="rId18"/>
    <p:sldId id="259" r:id="rId19"/>
    <p:sldId id="282" r:id="rId20"/>
    <p:sldId id="281" r:id="rId21"/>
    <p:sldId id="280" r:id="rId22"/>
    <p:sldId id="283" r:id="rId23"/>
    <p:sldId id="279" r:id="rId24"/>
    <p:sldId id="284" r:id="rId25"/>
    <p:sldId id="278" r:id="rId26"/>
    <p:sldId id="285" r:id="rId27"/>
    <p:sldId id="277" r:id="rId28"/>
    <p:sldId id="286" r:id="rId29"/>
    <p:sldId id="276" r:id="rId30"/>
    <p:sldId id="287" r:id="rId31"/>
    <p:sldId id="275" r:id="rId32"/>
    <p:sldId id="258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29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10" Type="http://schemas.openxmlformats.org/officeDocument/2006/relationships/image" Target="../media/image47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olyab\Desktop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764704"/>
            <a:ext cx="5616624" cy="2835747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Посуда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589240"/>
            <a:ext cx="4608512" cy="100811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Подготовила : Багрова О.В. воспитатель первой квалификационной категории МБДОУ «Детский сад № 44 «Звездочки»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547664" y="1600200"/>
            <a:ext cx="626469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   </a:t>
            </a:r>
            <a:r>
              <a:rPr lang="ru-RU" sz="5400" b="1" dirty="0" smtClean="0">
                <a:solidFill>
                  <a:srgbClr val="7030A0"/>
                </a:solidFill>
              </a:rPr>
              <a:t>Как </a:t>
            </a:r>
            <a:r>
              <a:rPr lang="ru-RU" sz="5400" b="1" dirty="0" smtClean="0">
                <a:solidFill>
                  <a:srgbClr val="7030A0"/>
                </a:solidFill>
              </a:rPr>
              <a:t>называется посуда, из какой мы кушаем?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9632" y="274638"/>
            <a:ext cx="6969968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Столовая</a:t>
            </a:r>
            <a:endParaRPr lang="ru-RU" sz="5400" b="1" dirty="0">
              <a:solidFill>
                <a:srgbClr val="7030A0"/>
              </a:solidFill>
            </a:endParaRPr>
          </a:p>
        </p:txBody>
      </p:sp>
      <p:pic>
        <p:nvPicPr>
          <p:cNvPr id="6146" name="Picture 2" descr="C:\Users\olyab\Desktop\322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268760"/>
            <a:ext cx="7491860" cy="482453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71392" y="332656"/>
            <a:ext cx="5472608" cy="612068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 </a:t>
            </a:r>
            <a:r>
              <a:rPr lang="ru-RU" b="1" dirty="0" smtClean="0">
                <a:solidFill>
                  <a:srgbClr val="7030A0"/>
                </a:solidFill>
              </a:rPr>
              <a:t>Назовите, что относится к столовой посуде? (</a:t>
            </a:r>
            <a:r>
              <a:rPr lang="ru-RU" b="1" i="1" dirty="0" smtClean="0">
                <a:solidFill>
                  <a:srgbClr val="7030A0"/>
                </a:solidFill>
              </a:rPr>
              <a:t>тарелка, супница, солонка, хлебница, перечница, масленка, салатница, соусница</a:t>
            </a:r>
            <a:r>
              <a:rPr lang="ru-RU" b="1" dirty="0" smtClean="0">
                <a:solidFill>
                  <a:srgbClr val="7030A0"/>
                </a:solidFill>
              </a:rPr>
              <a:t>).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 К столовой посуде относятся еще </a:t>
            </a:r>
            <a:r>
              <a:rPr lang="ru-RU" b="1" i="1" dirty="0" smtClean="0">
                <a:solidFill>
                  <a:srgbClr val="7030A0"/>
                </a:solidFill>
              </a:rPr>
              <a:t>нож, вилка, ложка – это столовые приборы.</a:t>
            </a:r>
            <a:endParaRPr lang="ru-RU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 Зачем нужна супница, хлебница? (</a:t>
            </a:r>
            <a:r>
              <a:rPr lang="ru-RU" b="1" i="1" dirty="0" smtClean="0">
                <a:solidFill>
                  <a:srgbClr val="7030A0"/>
                </a:solidFill>
              </a:rPr>
              <a:t>для супа и хлеба</a:t>
            </a:r>
            <a:r>
              <a:rPr lang="ru-RU" b="1" dirty="0" smtClean="0">
                <a:solidFill>
                  <a:srgbClr val="7030A0"/>
                </a:solidFill>
              </a:rPr>
              <a:t>).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 Что находится в масленке, солонке, перечнице, соуснице, салатнице? (</a:t>
            </a:r>
            <a:r>
              <a:rPr lang="ru-RU" b="1" i="1" dirty="0" smtClean="0">
                <a:solidFill>
                  <a:srgbClr val="7030A0"/>
                </a:solidFill>
              </a:rPr>
              <a:t>масло, соль, перец, соус, салат</a:t>
            </a:r>
            <a:r>
              <a:rPr lang="ru-RU" b="1" dirty="0" smtClean="0">
                <a:solidFill>
                  <a:srgbClr val="7030A0"/>
                </a:solidFill>
              </a:rPr>
              <a:t>)</a:t>
            </a:r>
          </a:p>
          <a:p>
            <a:endParaRPr lang="ru-RU" dirty="0"/>
          </a:p>
        </p:txBody>
      </p:sp>
      <p:pic>
        <p:nvPicPr>
          <p:cNvPr id="10244" name="Picture 4" descr="C:\Users\olyab\Desktop\50nr4izv94k35q91djtwmkjqc5z6dv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239644"/>
            <a:ext cx="3816424" cy="2629516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576" y="274638"/>
            <a:ext cx="747402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Посуда для хранения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7173" name="Picture 5" descr="C:\Users\olyab\Desktop\cf823ed6ad62674b9e9b4f8d43f194b9b2d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124744"/>
            <a:ext cx="5544616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619672" y="332656"/>
            <a:ext cx="5400600" cy="6264696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800" b="1" dirty="0" err="1" smtClean="0">
                <a:solidFill>
                  <a:srgbClr val="002060"/>
                </a:solidFill>
              </a:rPr>
              <a:t>Физминутка</a:t>
            </a:r>
            <a:endParaRPr lang="ru-RU" sz="38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Вот большой, стеклянный чайник (</a:t>
            </a:r>
            <a:r>
              <a:rPr lang="ru-RU" b="1" i="1" dirty="0" smtClean="0">
                <a:solidFill>
                  <a:srgbClr val="7030A0"/>
                </a:solidFill>
              </a:rPr>
              <a:t>одна рука на поясе</a:t>
            </a:r>
            <a:r>
              <a:rPr lang="ru-RU" b="1" dirty="0" smtClean="0">
                <a:solidFill>
                  <a:srgbClr val="7030A0"/>
                </a:solidFill>
              </a:rPr>
              <a:t>)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Очень важный, как начальник (</a:t>
            </a:r>
            <a:r>
              <a:rPr lang="ru-RU" b="1" i="1" dirty="0" smtClean="0">
                <a:solidFill>
                  <a:srgbClr val="7030A0"/>
                </a:solidFill>
              </a:rPr>
              <a:t>другая рука изогнута, как носик</a:t>
            </a:r>
            <a:r>
              <a:rPr lang="ru-RU" b="1" dirty="0" smtClean="0">
                <a:solidFill>
                  <a:srgbClr val="7030A0"/>
                </a:solidFill>
              </a:rPr>
              <a:t>)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Вот фарфоровые чашки (</a:t>
            </a:r>
            <a:r>
              <a:rPr lang="ru-RU" b="1" i="1" dirty="0" smtClean="0">
                <a:solidFill>
                  <a:srgbClr val="7030A0"/>
                </a:solidFill>
              </a:rPr>
              <a:t>присесть, одна рука на поясе</a:t>
            </a:r>
            <a:r>
              <a:rPr lang="ru-RU" b="1" dirty="0" smtClean="0">
                <a:solidFill>
                  <a:srgbClr val="7030A0"/>
                </a:solidFill>
              </a:rPr>
              <a:t>)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Очень хрупкие бедняжки.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Вот фарфоровые блюдца (</a:t>
            </a:r>
            <a:r>
              <a:rPr lang="ru-RU" b="1" i="1" dirty="0" smtClean="0">
                <a:solidFill>
                  <a:srgbClr val="7030A0"/>
                </a:solidFill>
              </a:rPr>
              <a:t>кружиться</a:t>
            </a:r>
            <a:r>
              <a:rPr lang="ru-RU" b="1" dirty="0" smtClean="0">
                <a:solidFill>
                  <a:srgbClr val="7030A0"/>
                </a:solidFill>
              </a:rPr>
              <a:t>)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Только стукни - разобьются.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Вот серебряные ложка (</a:t>
            </a:r>
            <a:r>
              <a:rPr lang="ru-RU" b="1" i="1" dirty="0" smtClean="0">
                <a:solidFill>
                  <a:srgbClr val="7030A0"/>
                </a:solidFill>
              </a:rPr>
              <a:t>потянуться, руки сомкнуты над головой</a:t>
            </a:r>
            <a:r>
              <a:rPr lang="ru-RU" b="1" dirty="0" smtClean="0">
                <a:solidFill>
                  <a:srgbClr val="7030A0"/>
                </a:solidFill>
              </a:rPr>
              <a:t>)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Вот пластмассовый поднос (</a:t>
            </a:r>
            <a:r>
              <a:rPr lang="ru-RU" b="1" i="1" dirty="0" smtClean="0">
                <a:solidFill>
                  <a:srgbClr val="7030A0"/>
                </a:solidFill>
              </a:rPr>
              <a:t>сделать большой круг</a:t>
            </a:r>
            <a:r>
              <a:rPr lang="ru-RU" b="1" dirty="0" smtClean="0">
                <a:solidFill>
                  <a:srgbClr val="7030A0"/>
                </a:solidFill>
              </a:rPr>
              <a:t>)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Он посуду нам принес (</a:t>
            </a:r>
            <a:r>
              <a:rPr lang="ru-RU" b="1" i="1" dirty="0" smtClean="0">
                <a:solidFill>
                  <a:srgbClr val="7030A0"/>
                </a:solidFill>
              </a:rPr>
              <a:t>ходьба на месте</a:t>
            </a:r>
            <a:r>
              <a:rPr lang="ru-RU" b="1" dirty="0" smtClean="0">
                <a:solidFill>
                  <a:srgbClr val="7030A0"/>
                </a:solidFill>
              </a:rPr>
              <a:t>)</a:t>
            </a:r>
          </a:p>
          <a:p>
            <a:endParaRPr lang="ru-RU" dirty="0"/>
          </a:p>
        </p:txBody>
      </p:sp>
      <p:pic>
        <p:nvPicPr>
          <p:cNvPr id="11266" name="Picture 2" descr="C:\Users\olyab\Desktop\90103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620688"/>
            <a:ext cx="1728547" cy="1152175"/>
          </a:xfrm>
          <a:prstGeom prst="rect">
            <a:avLst/>
          </a:prstGeom>
          <a:noFill/>
        </p:spPr>
      </p:pic>
      <p:pic>
        <p:nvPicPr>
          <p:cNvPr id="11267" name="Picture 3" descr="C:\Users\olyab\Desktop\00010538528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348880"/>
            <a:ext cx="2176243" cy="1224136"/>
          </a:xfrm>
          <a:prstGeom prst="ellipse">
            <a:avLst/>
          </a:prstGeom>
          <a:noFill/>
        </p:spPr>
      </p:pic>
      <p:pic>
        <p:nvPicPr>
          <p:cNvPr id="11268" name="Picture 4" descr="C:\Users\olyab\Desktop\3742f62ea12be8e28290364aa6d1ddb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8426" y="2420888"/>
            <a:ext cx="1791177" cy="1800200"/>
          </a:xfrm>
          <a:prstGeom prst="ellipse">
            <a:avLst/>
          </a:prstGeom>
          <a:noFill/>
        </p:spPr>
      </p:pic>
      <p:pic>
        <p:nvPicPr>
          <p:cNvPr id="11269" name="Picture 5" descr="C:\Users\olyab\Desktop\c94b1e94b0b8ecf0b3244f2c4aa1c949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4077072"/>
            <a:ext cx="1147564" cy="1147564"/>
          </a:xfrm>
          <a:prstGeom prst="rect">
            <a:avLst/>
          </a:prstGeom>
          <a:noFill/>
        </p:spPr>
      </p:pic>
      <p:pic>
        <p:nvPicPr>
          <p:cNvPr id="11270" name="Picture 6" descr="C:\Users\olyab\Desktop\universbolshoy_malyy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4869160"/>
            <a:ext cx="1670480" cy="1113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547664" y="260648"/>
            <a:ext cx="5760640" cy="63367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    А </a:t>
            </a:r>
            <a:r>
              <a:rPr lang="ru-RU" sz="3600" b="1" dirty="0" smtClean="0">
                <a:solidFill>
                  <a:srgbClr val="7030A0"/>
                </a:solidFill>
              </a:rPr>
              <a:t>вы знаете, что у каждого предмета посуды свой голос, своя необычная песенка. </a:t>
            </a:r>
            <a:endParaRPr lang="ru-RU" sz="3600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    Как </a:t>
            </a:r>
            <a:r>
              <a:rPr lang="ru-RU" sz="3600" b="1" dirty="0" smtClean="0">
                <a:solidFill>
                  <a:srgbClr val="7030A0"/>
                </a:solidFill>
              </a:rPr>
              <a:t>вы думаете почему?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    Действительно</a:t>
            </a:r>
            <a:r>
              <a:rPr lang="ru-RU" sz="3600" b="1" dirty="0" smtClean="0">
                <a:solidFill>
                  <a:srgbClr val="7030A0"/>
                </a:solidFill>
              </a:rPr>
              <a:t>, голос посуды зависит от материала, из которого она сделана.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    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12291" name="Picture 3" descr="C:\Users\olyab\Desktop\5-tela-veshchestva-chastic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869160"/>
            <a:ext cx="2640429" cy="1303741"/>
          </a:xfrm>
          <a:prstGeom prst="roundRect">
            <a:avLst/>
          </a:prstGeom>
          <a:noFill/>
        </p:spPr>
      </p:pic>
      <p:pic>
        <p:nvPicPr>
          <p:cNvPr id="12293" name="Picture 5" descr="C:\Users\olyab\Desktop\71kSvnYo8IL._AC_SL1500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4509120"/>
            <a:ext cx="1610732" cy="1362679"/>
          </a:xfrm>
          <a:prstGeom prst="rect">
            <a:avLst/>
          </a:prstGeom>
          <a:noFill/>
        </p:spPr>
      </p:pic>
      <p:pic>
        <p:nvPicPr>
          <p:cNvPr id="12294" name="Picture 6" descr="C:\Users\olyab\Desktop\41pxqSVgBrL._UL1000_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1844824"/>
            <a:ext cx="1584176" cy="1584176"/>
          </a:xfrm>
          <a:prstGeom prst="rect">
            <a:avLst/>
          </a:prstGeom>
          <a:noFill/>
        </p:spPr>
      </p:pic>
      <p:pic>
        <p:nvPicPr>
          <p:cNvPr id="12295" name="Picture 7" descr="C:\Users\olyab\Desktop\211410_700x46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476672"/>
            <a:ext cx="1703838" cy="11342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620688"/>
            <a:ext cx="8136904" cy="60486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600" b="1" dirty="0" smtClean="0">
                <a:solidFill>
                  <a:srgbClr val="7030A0"/>
                </a:solidFill>
              </a:rPr>
              <a:t>Давайте </a:t>
            </a:r>
            <a:r>
              <a:rPr lang="ru-RU" sz="3600" b="1" dirty="0" smtClean="0">
                <a:solidFill>
                  <a:srgbClr val="7030A0"/>
                </a:solidFill>
              </a:rPr>
              <a:t>подумаем и скажем, если стакан сделан из стекла, значит он какой… (</a:t>
            </a:r>
            <a:r>
              <a:rPr lang="ru-RU" sz="3600" b="1" i="1" dirty="0" smtClean="0">
                <a:solidFill>
                  <a:srgbClr val="7030A0"/>
                </a:solidFill>
              </a:rPr>
              <a:t>стеклянный</a:t>
            </a:r>
            <a:r>
              <a:rPr lang="ru-RU" sz="3600" b="1" dirty="0" smtClean="0">
                <a:solidFill>
                  <a:srgbClr val="7030A0"/>
                </a:solidFill>
              </a:rPr>
              <a:t>). </a:t>
            </a:r>
            <a:endParaRPr lang="ru-RU" sz="36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  Чашка </a:t>
            </a:r>
            <a:r>
              <a:rPr lang="ru-RU" sz="3600" b="1" dirty="0" smtClean="0">
                <a:solidFill>
                  <a:srgbClr val="7030A0"/>
                </a:solidFill>
              </a:rPr>
              <a:t>из фарфора, она … (</a:t>
            </a:r>
            <a:r>
              <a:rPr lang="ru-RU" sz="3600" b="1" i="1" dirty="0" smtClean="0">
                <a:solidFill>
                  <a:srgbClr val="7030A0"/>
                </a:solidFill>
              </a:rPr>
              <a:t>фарфоровая</a:t>
            </a:r>
            <a:r>
              <a:rPr lang="ru-RU" sz="3600" b="1" dirty="0" smtClean="0">
                <a:solidFill>
                  <a:srgbClr val="7030A0"/>
                </a:solidFill>
              </a:rPr>
              <a:t>).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   </a:t>
            </a:r>
            <a:r>
              <a:rPr lang="ru-RU" sz="3600" b="1" dirty="0" smtClean="0">
                <a:solidFill>
                  <a:srgbClr val="7030A0"/>
                </a:solidFill>
              </a:rPr>
              <a:t>Ложка из дерева, значит она… (</a:t>
            </a:r>
            <a:r>
              <a:rPr lang="ru-RU" sz="3600" b="1" i="1" dirty="0" smtClean="0">
                <a:solidFill>
                  <a:srgbClr val="7030A0"/>
                </a:solidFill>
              </a:rPr>
              <a:t>деревянная</a:t>
            </a:r>
            <a:r>
              <a:rPr lang="ru-RU" sz="3600" b="1" dirty="0" smtClean="0">
                <a:solidFill>
                  <a:srgbClr val="7030A0"/>
                </a:solidFill>
              </a:rPr>
              <a:t>). </a:t>
            </a:r>
            <a:endParaRPr lang="ru-RU" sz="36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  Кастрюля </a:t>
            </a:r>
            <a:r>
              <a:rPr lang="ru-RU" sz="3600" b="1" dirty="0" smtClean="0">
                <a:solidFill>
                  <a:srgbClr val="7030A0"/>
                </a:solidFill>
              </a:rPr>
              <a:t>из металла, значит она… (</a:t>
            </a:r>
            <a:r>
              <a:rPr lang="ru-RU" sz="3600" b="1" i="1" dirty="0" smtClean="0">
                <a:solidFill>
                  <a:srgbClr val="7030A0"/>
                </a:solidFill>
              </a:rPr>
              <a:t>металлическая</a:t>
            </a:r>
            <a:r>
              <a:rPr lang="ru-RU" sz="3600" b="1" dirty="0" smtClean="0">
                <a:solidFill>
                  <a:srgbClr val="7030A0"/>
                </a:solidFill>
              </a:rPr>
              <a:t>). </a:t>
            </a:r>
            <a:endParaRPr lang="ru-RU" sz="36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  Сковорода </a:t>
            </a:r>
            <a:r>
              <a:rPr lang="ru-RU" sz="3600" b="1" dirty="0" smtClean="0">
                <a:solidFill>
                  <a:srgbClr val="7030A0"/>
                </a:solidFill>
              </a:rPr>
              <a:t>сделан из чугуна, значит она… (</a:t>
            </a:r>
            <a:r>
              <a:rPr lang="ru-RU" sz="3600" b="1" i="1" dirty="0" smtClean="0">
                <a:solidFill>
                  <a:srgbClr val="7030A0"/>
                </a:solidFill>
              </a:rPr>
              <a:t>чугунная</a:t>
            </a:r>
            <a:r>
              <a:rPr lang="ru-RU" sz="3600" b="1" dirty="0" smtClean="0">
                <a:solidFill>
                  <a:srgbClr val="7030A0"/>
                </a:solidFill>
              </a:rPr>
              <a:t>).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Назови ласково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83568" y="1196975"/>
            <a:ext cx="7546032" cy="547211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Чашка - ….</a:t>
            </a:r>
          </a:p>
          <a:p>
            <a:pPr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Тарелка -…</a:t>
            </a:r>
          </a:p>
          <a:p>
            <a:pPr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Кастрюля- …</a:t>
            </a:r>
          </a:p>
          <a:p>
            <a:pPr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Чайник - …</a:t>
            </a:r>
          </a:p>
          <a:p>
            <a:pPr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Ложка - ...</a:t>
            </a:r>
          </a:p>
          <a:p>
            <a:pPr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Сковородка - …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3314" name="Picture 2" descr="C:\Users\olyab\Desktop\1614575981_29-p-chashka-na-belom-fone-3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124744"/>
            <a:ext cx="1984152" cy="1322251"/>
          </a:xfrm>
          <a:prstGeom prst="rect">
            <a:avLst/>
          </a:prstGeom>
          <a:noFill/>
        </p:spPr>
      </p:pic>
      <p:pic>
        <p:nvPicPr>
          <p:cNvPr id="13315" name="Picture 3" descr="C:\Users\olyab\Desktop\plate_PNG532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628800"/>
            <a:ext cx="2260450" cy="1080120"/>
          </a:xfrm>
          <a:prstGeom prst="rect">
            <a:avLst/>
          </a:prstGeom>
          <a:noFill/>
        </p:spPr>
      </p:pic>
      <p:pic>
        <p:nvPicPr>
          <p:cNvPr id="13316" name="Picture 4" descr="C:\Users\olyab\Desktop\1657074331_24-flomaster-club-p-risunok-kastryuli-krasivo-2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2636912"/>
            <a:ext cx="2035219" cy="1512168"/>
          </a:xfrm>
          <a:prstGeom prst="rect">
            <a:avLst/>
          </a:prstGeom>
          <a:noFill/>
        </p:spPr>
      </p:pic>
      <p:pic>
        <p:nvPicPr>
          <p:cNvPr id="13319" name="Picture 7" descr="C:\Users\olyab\Desktop\1673546629_gas-kvas-com-p-risunok-chainik-detskii-1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2852936"/>
            <a:ext cx="2087189" cy="1800200"/>
          </a:xfrm>
          <a:prstGeom prst="rect">
            <a:avLst/>
          </a:prstGeom>
          <a:noFill/>
        </p:spPr>
      </p:pic>
      <p:pic>
        <p:nvPicPr>
          <p:cNvPr id="13320" name="Picture 8" descr="C:\Users\olyab\Desktop\c94b1e94b0b8ecf0b3244f2c4aa1c949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4149080"/>
            <a:ext cx="1656184" cy="1656184"/>
          </a:xfrm>
          <a:prstGeom prst="rect">
            <a:avLst/>
          </a:prstGeom>
          <a:noFill/>
        </p:spPr>
      </p:pic>
      <p:pic>
        <p:nvPicPr>
          <p:cNvPr id="13321" name="Picture 9" descr="C:\Users\olyab\Desktop\frying-pa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8024" y="4653136"/>
            <a:ext cx="2631952" cy="1508524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43608" y="274638"/>
            <a:ext cx="7185992" cy="149817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Назовите посуду , которая нарисована 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4338" name="Picture 2" descr="C:\Users\olyab\Desktop\396660-po-teme-posuda-v-sredney-gruppe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9" y="1988840"/>
            <a:ext cx="7992888" cy="3848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3568" y="274638"/>
            <a:ext cx="754603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Игра «Где живут продукты?»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1600200"/>
            <a:ext cx="8964489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 Сахар живет в… (сахарнице</a:t>
            </a:r>
            <a:r>
              <a:rPr lang="ru-RU" dirty="0" smtClean="0">
                <a:solidFill>
                  <a:srgbClr val="7030A0"/>
                </a:solidFill>
              </a:rPr>
              <a:t>).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     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 Соль живет в… (солонке).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 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 Перец живет в… (перечнице).  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    Чай живет в… (чайнике).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 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   Конфеты живут в.. (</a:t>
            </a:r>
            <a:r>
              <a:rPr lang="ru-RU" dirty="0" err="1" smtClean="0">
                <a:solidFill>
                  <a:srgbClr val="7030A0"/>
                </a:solidFill>
              </a:rPr>
              <a:t>конфетнице</a:t>
            </a:r>
            <a:r>
              <a:rPr lang="ru-RU" dirty="0" smtClean="0">
                <a:solidFill>
                  <a:srgbClr val="7030A0"/>
                </a:solidFill>
              </a:rPr>
              <a:t>).  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6386" name="Picture 2" descr="C:\Users\olyab\Desktop\93b5b7c553892f4ea2f9c20dc991a2c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1196752"/>
            <a:ext cx="1296144" cy="1296144"/>
          </a:xfrm>
          <a:prstGeom prst="rect">
            <a:avLst/>
          </a:prstGeom>
          <a:noFill/>
        </p:spPr>
      </p:pic>
      <p:pic>
        <p:nvPicPr>
          <p:cNvPr id="16388" name="Picture 4" descr="C:\Users\olyab\Desktop\7dX4_zRkY2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844824"/>
            <a:ext cx="2152931" cy="1935485"/>
          </a:xfrm>
          <a:prstGeom prst="roundRect">
            <a:avLst/>
          </a:prstGeom>
          <a:noFill/>
        </p:spPr>
      </p:pic>
      <p:pic>
        <p:nvPicPr>
          <p:cNvPr id="16391" name="Picture 7" descr="C:\Users\olyab\Desktop\classic-kettle-isolated-vector-397279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717032"/>
            <a:ext cx="1727010" cy="1350830"/>
          </a:xfrm>
          <a:prstGeom prst="rect">
            <a:avLst/>
          </a:prstGeom>
          <a:noFill/>
        </p:spPr>
      </p:pic>
      <p:pic>
        <p:nvPicPr>
          <p:cNvPr id="16392" name="Picture 8" descr="C:\Users\olyab\Desktop\369367.750x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4581128"/>
            <a:ext cx="1308845" cy="13088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560" y="476672"/>
            <a:ext cx="7632848" cy="6192688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7030A0"/>
                </a:solidFill>
              </a:rPr>
              <a:t>Цель</a:t>
            </a:r>
            <a:r>
              <a:rPr lang="ru-RU" b="1" dirty="0" smtClean="0">
                <a:solidFill>
                  <a:srgbClr val="7030A0"/>
                </a:solidFill>
              </a:rPr>
              <a:t>: </a:t>
            </a:r>
            <a:r>
              <a:rPr lang="ru-RU" dirty="0" smtClean="0">
                <a:solidFill>
                  <a:srgbClr val="7030A0"/>
                </a:solidFill>
              </a:rPr>
              <a:t>Расширять и систематизировать представления детей о посуде.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    </a:t>
            </a:r>
            <a:r>
              <a:rPr lang="ru-RU" b="1" dirty="0" smtClean="0">
                <a:solidFill>
                  <a:srgbClr val="7030A0"/>
                </a:solidFill>
              </a:rPr>
              <a:t>Задачи</a:t>
            </a:r>
            <a:r>
              <a:rPr lang="ru-RU" b="1" dirty="0" smtClean="0">
                <a:solidFill>
                  <a:srgbClr val="7030A0"/>
                </a:solidFill>
              </a:rPr>
              <a:t>: </a:t>
            </a:r>
            <a:r>
              <a:rPr lang="ru-RU" dirty="0" smtClean="0">
                <a:solidFill>
                  <a:srgbClr val="7030A0"/>
                </a:solidFill>
              </a:rPr>
              <a:t>формировать умение классифицировать предметы посуды по их назначению (кухонная, чайная, столовая); расширять представления о посуде, ее назначении и материала, из которого она изготовлена. Развивать мышление, ловкость, память, закрепить умение правильно использовать существительные с суффиксом –ниц (сухарница, хлебница, сахарница). Воспитывать бережное отношение к посуде.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404664"/>
            <a:ext cx="7762056" cy="6120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  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Масло </a:t>
            </a:r>
            <a:r>
              <a:rPr lang="ru-RU" dirty="0" smtClean="0">
                <a:solidFill>
                  <a:srgbClr val="7030A0"/>
                </a:solidFill>
              </a:rPr>
              <a:t>живет в… (масленке</a:t>
            </a:r>
            <a:r>
              <a:rPr lang="ru-RU" dirty="0" smtClean="0">
                <a:solidFill>
                  <a:srgbClr val="7030A0"/>
                </a:solidFill>
              </a:rPr>
              <a:t>).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Кофе живет в…. (кофейнике).   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 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Селедка </a:t>
            </a:r>
            <a:r>
              <a:rPr lang="ru-RU" dirty="0" smtClean="0">
                <a:solidFill>
                  <a:srgbClr val="7030A0"/>
                </a:solidFill>
              </a:rPr>
              <a:t>живет в..( селедочнице</a:t>
            </a:r>
            <a:r>
              <a:rPr lang="ru-RU" dirty="0" smtClean="0">
                <a:solidFill>
                  <a:srgbClr val="7030A0"/>
                </a:solidFill>
              </a:rPr>
              <a:t>).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Салат живет в..(салатнице).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7410" name="Picture 2" descr="C:\Users\olyab\Desktop\2440bece30147aa9afe6b29f00f8abf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548680"/>
            <a:ext cx="1689565" cy="1368152"/>
          </a:xfrm>
          <a:prstGeom prst="roundRect">
            <a:avLst/>
          </a:prstGeom>
          <a:noFill/>
        </p:spPr>
      </p:pic>
      <p:pic>
        <p:nvPicPr>
          <p:cNvPr id="17411" name="Picture 3" descr="C:\Users\olyab\Desktop\kofejniki-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484784"/>
            <a:ext cx="1682644" cy="1872208"/>
          </a:xfrm>
          <a:prstGeom prst="ellipse">
            <a:avLst/>
          </a:prstGeom>
          <a:noFill/>
        </p:spPr>
      </p:pic>
      <p:pic>
        <p:nvPicPr>
          <p:cNvPr id="17412" name="Picture 4" descr="C:\Users\olyab\Desktop\d23452c51b8a227df67d4cc88472bcd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3284984"/>
            <a:ext cx="1728192" cy="1728192"/>
          </a:xfrm>
          <a:prstGeom prst="rect">
            <a:avLst/>
          </a:prstGeom>
          <a:noFill/>
        </p:spPr>
      </p:pic>
      <p:pic>
        <p:nvPicPr>
          <p:cNvPr id="17413" name="Picture 5" descr="C:\Users\olyab\Desktop\SIMAX 5432_1-800x8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4581128"/>
            <a:ext cx="1440160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476672"/>
            <a:ext cx="7978080" cy="564949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7030A0"/>
                </a:solidFill>
              </a:rPr>
              <a:t>На кухоньке </a:t>
            </a:r>
            <a:r>
              <a:rPr lang="ru-RU" sz="4800" b="1" dirty="0" smtClean="0">
                <a:solidFill>
                  <a:srgbClr val="7030A0"/>
                </a:solidFill>
              </a:rPr>
              <a:t>нашей</a:t>
            </a:r>
          </a:p>
          <a:p>
            <a:pPr algn="ctr">
              <a:buNone/>
            </a:pPr>
            <a:endParaRPr lang="ru-RU" sz="4800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rgbClr val="7030A0"/>
                </a:solidFill>
              </a:rPr>
              <a:t>Мы варим в ней кашу</a:t>
            </a:r>
            <a:r>
              <a:rPr lang="ru-RU" sz="4800" b="1" dirty="0" smtClean="0">
                <a:solidFill>
                  <a:srgbClr val="7030A0"/>
                </a:solidFill>
              </a:rPr>
              <a:t>,</a:t>
            </a:r>
          </a:p>
          <a:p>
            <a:pPr algn="ctr">
              <a:buNone/>
            </a:pPr>
            <a:endParaRPr lang="ru-RU" sz="4800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rgbClr val="7030A0"/>
                </a:solidFill>
              </a:rPr>
              <a:t>Картошку, бульоны</a:t>
            </a:r>
            <a:r>
              <a:rPr lang="ru-RU" sz="4800" b="1" dirty="0" smtClean="0">
                <a:solidFill>
                  <a:srgbClr val="7030A0"/>
                </a:solidFill>
              </a:rPr>
              <a:t>,</a:t>
            </a:r>
          </a:p>
          <a:p>
            <a:pPr algn="ctr">
              <a:buNone/>
            </a:pPr>
            <a:endParaRPr lang="ru-RU" sz="4800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rgbClr val="7030A0"/>
                </a:solidFill>
              </a:rPr>
              <a:t>Супы, макароны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C:\Users\olyab\Desktop\1674737348_3-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908720"/>
            <a:ext cx="7620000" cy="539750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55576" y="980728"/>
            <a:ext cx="7474024" cy="53285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В ней пожарю я котлету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И картошку без труда,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Испеку блины к обеду,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Ведь она </a:t>
            </a:r>
            <a:r>
              <a:rPr lang="ru-RU" sz="5400" b="1" dirty="0" smtClean="0">
                <a:solidFill>
                  <a:srgbClr val="7030A0"/>
                </a:solidFill>
              </a:rPr>
              <a:t>-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C:\Users\olyab\Desktop\Pan-clipart-kid-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340768"/>
            <a:ext cx="7291758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83568" y="1268760"/>
            <a:ext cx="8136904" cy="48574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7030A0"/>
                </a:solidFill>
              </a:rPr>
              <a:t>Я пыхчу, пыхчу, пыхчу -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7030A0"/>
                </a:solidFill>
              </a:rPr>
              <a:t>Больше греться не хочу.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7030A0"/>
                </a:solidFill>
              </a:rPr>
              <a:t>Крышка </a:t>
            </a:r>
            <a:r>
              <a:rPr lang="ru-RU" sz="4800" b="1" dirty="0" smtClean="0">
                <a:solidFill>
                  <a:srgbClr val="7030A0"/>
                </a:solidFill>
              </a:rPr>
              <a:t>громко зазвенела </a:t>
            </a:r>
            <a:r>
              <a:rPr lang="ru-RU" sz="4800" b="1" dirty="0" smtClean="0">
                <a:solidFill>
                  <a:srgbClr val="7030A0"/>
                </a:solidFill>
              </a:rPr>
              <a:t>-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7030A0"/>
                </a:solidFill>
              </a:rPr>
              <a:t>Пейте чай! - вода вскипела.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C:\Users\olyab\Desktop\1679444807_papik-pro-p-kartina-chainik-dlya-detei-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764704"/>
            <a:ext cx="7265080" cy="50855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55576" y="764704"/>
            <a:ext cx="7272808" cy="53614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Ее за ручку мы берем</a:t>
            </a:r>
          </a:p>
          <a:p>
            <a:endParaRPr lang="ru-RU" sz="54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Чай, кофе из нее мы пьем.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C:\Users\olyab\Desktop\1381891_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32656"/>
            <a:ext cx="5832648" cy="5832648"/>
          </a:xfrm>
          <a:prstGeom prst="ellipse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55576" y="476672"/>
            <a:ext cx="7474024" cy="564949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Для нас она необходима,</a:t>
            </a:r>
          </a:p>
          <a:p>
            <a:endParaRPr lang="ru-RU" sz="40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Ведь пищу из нее едим мы</a:t>
            </a:r>
          </a:p>
          <a:p>
            <a:endParaRPr lang="ru-RU" sz="40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Глубокая и мелкая</a:t>
            </a:r>
          </a:p>
          <a:p>
            <a:pPr>
              <a:buNone/>
            </a:pPr>
            <a:endParaRPr lang="ru-RU" sz="40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Зовут ее ….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3568" y="274638"/>
            <a:ext cx="784887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Что изображено на картинке?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olyab\Desktop\11109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268760"/>
            <a:ext cx="7049060" cy="5256584"/>
          </a:xfrm>
          <a:prstGeom prst="round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C:\Users\olyab\Desktop\4da5fef45fe9e1c22670b829a102f7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052736"/>
            <a:ext cx="7548259" cy="504056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259632" y="332656"/>
            <a:ext cx="6969968" cy="6264696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«Для чего нужна посуда?»</a:t>
            </a:r>
            <a:endParaRPr lang="ru-RU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Если б не было посуды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Нам пришлось бы очень туго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Мы бы тут же из людей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Превратились в дикарей,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Брали мясо бы руками,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Разрывали бы зубами,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Пили воду бы в реке,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Или в грязном ручейке.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К счастью, помогает всюду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Нам различная посуда: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На неё еду кладут,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Из неё едят и пьют.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Сохраняют в ней продукты: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Сыр и масло, хлеб и фрукты…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В ней готовят сотни блюд-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Варят, жарят и пекут!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Вот какая она помощница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23554" name="Picture 2" descr="C:\Users\olyab\Desktop\classic-kettle-isolated-vector-39727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4664"/>
            <a:ext cx="1565035" cy="1224136"/>
          </a:xfrm>
          <a:prstGeom prst="rect">
            <a:avLst/>
          </a:prstGeom>
          <a:noFill/>
        </p:spPr>
      </p:pic>
      <p:pic>
        <p:nvPicPr>
          <p:cNvPr id="23555" name="Picture 3" descr="C:\Users\olyab\Desktop\SIMAX 5432_1-800x8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76672"/>
            <a:ext cx="1368152" cy="1368152"/>
          </a:xfrm>
          <a:prstGeom prst="rect">
            <a:avLst/>
          </a:prstGeom>
          <a:noFill/>
        </p:spPr>
      </p:pic>
      <p:pic>
        <p:nvPicPr>
          <p:cNvPr id="23556" name="Picture 4" descr="C:\Users\olyab\Desktop\1674737348_3-1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1916832"/>
            <a:ext cx="1622087" cy="1148978"/>
          </a:xfrm>
          <a:prstGeom prst="rect">
            <a:avLst/>
          </a:prstGeom>
          <a:noFill/>
        </p:spPr>
      </p:pic>
      <p:pic>
        <p:nvPicPr>
          <p:cNvPr id="23557" name="Picture 5" descr="C:\Users\olyab\Desktop\1381891_2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1700808"/>
            <a:ext cx="1296144" cy="1296144"/>
          </a:xfrm>
          <a:prstGeom prst="rect">
            <a:avLst/>
          </a:prstGeom>
          <a:noFill/>
        </p:spPr>
      </p:pic>
      <p:pic>
        <p:nvPicPr>
          <p:cNvPr id="23558" name="Picture 6" descr="C:\Users\olyab\Desktop\kofejniki-4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3212976"/>
            <a:ext cx="1488493" cy="1656184"/>
          </a:xfrm>
          <a:prstGeom prst="rect">
            <a:avLst/>
          </a:prstGeom>
          <a:noFill/>
        </p:spPr>
      </p:pic>
      <p:pic>
        <p:nvPicPr>
          <p:cNvPr id="23559" name="Picture 7" descr="C:\Users\olyab\Desktop\2440bece30147aa9afe6b29f00f8abff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2852936"/>
            <a:ext cx="1760141" cy="1425302"/>
          </a:xfrm>
          <a:prstGeom prst="rect">
            <a:avLst/>
          </a:prstGeom>
          <a:noFill/>
        </p:spPr>
      </p:pic>
      <p:pic>
        <p:nvPicPr>
          <p:cNvPr id="23560" name="Picture 8" descr="C:\Users\olyab\Desktop\369367.750x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19672" y="5085184"/>
            <a:ext cx="1080120" cy="1080120"/>
          </a:xfrm>
          <a:prstGeom prst="rect">
            <a:avLst/>
          </a:prstGeom>
          <a:noFill/>
        </p:spPr>
      </p:pic>
      <p:pic>
        <p:nvPicPr>
          <p:cNvPr id="23561" name="Picture 9" descr="C:\Users\olyab\Desktop\93b5b7c553892f4ea2f9c20dc991a2cb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32240" y="4653136"/>
            <a:ext cx="1485900" cy="148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olyab\Desktop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15616" y="274638"/>
            <a:ext cx="7113984" cy="344239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Молодцы!</a:t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5400" b="1" dirty="0" smtClean="0">
                <a:solidFill>
                  <a:srgbClr val="C00000"/>
                </a:solidFill>
              </a:rPr>
              <a:t>До новых встреч!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560" y="548680"/>
            <a:ext cx="7992888" cy="557748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   Посуда </a:t>
            </a:r>
            <a:r>
              <a:rPr lang="ru-RU" sz="4000" b="1" dirty="0" smtClean="0">
                <a:solidFill>
                  <a:srgbClr val="7030A0"/>
                </a:solidFill>
              </a:rPr>
              <a:t>бывает разная по назначению и использованию. Сегодня мы с вами вспомним, какая бывает посуда</a:t>
            </a:r>
            <a:r>
              <a:rPr lang="ru-RU" sz="4000" b="1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  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 </a:t>
            </a:r>
            <a:r>
              <a:rPr lang="ru-RU" sz="4000" dirty="0" smtClean="0"/>
              <a:t> </a:t>
            </a:r>
            <a:r>
              <a:rPr lang="ru-RU" sz="4000" b="1" dirty="0" smtClean="0">
                <a:solidFill>
                  <a:srgbClr val="7030A0"/>
                </a:solidFill>
              </a:rPr>
              <a:t>Как называется посуда в которой готовят пищу? 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274638"/>
            <a:ext cx="7690048" cy="99412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 </a:t>
            </a:r>
            <a:r>
              <a:rPr lang="ru-RU" sz="4800" b="1" dirty="0" smtClean="0">
                <a:solidFill>
                  <a:srgbClr val="7030A0"/>
                </a:solidFill>
              </a:rPr>
              <a:t>К</a:t>
            </a:r>
            <a:r>
              <a:rPr lang="ru-RU" sz="4800" b="1" dirty="0" smtClean="0">
                <a:solidFill>
                  <a:srgbClr val="7030A0"/>
                </a:solidFill>
              </a:rPr>
              <a:t>ухонная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4098" name="Picture 2" descr="C:\Users\olyab\Desktop\362615-kuhonnaya-posuda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196752"/>
            <a:ext cx="7351092" cy="542143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2" y="332656"/>
            <a:ext cx="7690048" cy="62646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7030A0"/>
                </a:solidFill>
              </a:rPr>
              <a:t>Назовите</a:t>
            </a:r>
            <a:r>
              <a:rPr lang="ru-RU" b="1" dirty="0" smtClean="0">
                <a:solidFill>
                  <a:srgbClr val="7030A0"/>
                </a:solidFill>
              </a:rPr>
              <a:t>, что относится к кухонной посуде? (</a:t>
            </a:r>
            <a:r>
              <a:rPr lang="ru-RU" b="1" i="1" dirty="0" smtClean="0">
                <a:solidFill>
                  <a:srgbClr val="7030A0"/>
                </a:solidFill>
              </a:rPr>
              <a:t>кастрюля, сковородка, миска, половник, сито, кувшин</a:t>
            </a:r>
            <a:r>
              <a:rPr lang="ru-RU" b="1" dirty="0" smtClean="0">
                <a:solidFill>
                  <a:srgbClr val="7030A0"/>
                </a:solidFill>
              </a:rPr>
              <a:t>).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</a:t>
            </a:r>
            <a:r>
              <a:rPr lang="ru-RU" b="1" dirty="0" smtClean="0">
                <a:solidFill>
                  <a:srgbClr val="7030A0"/>
                </a:solidFill>
              </a:rPr>
              <a:t> Для чего нужны кастрюля, </a:t>
            </a:r>
            <a:r>
              <a:rPr lang="ru-RU" b="1" dirty="0" smtClean="0">
                <a:solidFill>
                  <a:srgbClr val="7030A0"/>
                </a:solidFill>
              </a:rPr>
              <a:t>половник?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</a:t>
            </a:r>
            <a:r>
              <a:rPr lang="ru-RU" b="1" dirty="0" smtClean="0">
                <a:solidFill>
                  <a:srgbClr val="7030A0"/>
                </a:solidFill>
              </a:rPr>
              <a:t> Как используют сковородку, сито? (</a:t>
            </a:r>
            <a:r>
              <a:rPr lang="ru-RU" b="1" i="1" dirty="0" smtClean="0">
                <a:solidFill>
                  <a:srgbClr val="7030A0"/>
                </a:solidFill>
              </a:rPr>
              <a:t>жарить, </a:t>
            </a:r>
            <a:r>
              <a:rPr lang="ru-RU" b="1" i="1" dirty="0" smtClean="0">
                <a:solidFill>
                  <a:srgbClr val="7030A0"/>
                </a:solidFill>
              </a:rPr>
              <a:t>сито - просеивать </a:t>
            </a:r>
            <a:r>
              <a:rPr lang="ru-RU" b="1" i="1" dirty="0" smtClean="0">
                <a:solidFill>
                  <a:srgbClr val="7030A0"/>
                </a:solidFill>
              </a:rPr>
              <a:t>муку</a:t>
            </a:r>
            <a:r>
              <a:rPr lang="ru-RU" b="1" dirty="0" smtClean="0">
                <a:solidFill>
                  <a:srgbClr val="7030A0"/>
                </a:solidFill>
              </a:rPr>
              <a:t>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6" name="Picture 4" descr="C:\Users\olyab\Desktop\362628-kuhonnaya-posuda-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573016"/>
            <a:ext cx="4242333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87624" y="1600200"/>
            <a:ext cx="6912768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5400" b="1" dirty="0" smtClean="0">
                <a:solidFill>
                  <a:srgbClr val="7030A0"/>
                </a:solidFill>
              </a:rPr>
              <a:t>Как </a:t>
            </a:r>
            <a:r>
              <a:rPr lang="ru-RU" sz="5400" b="1" dirty="0" smtClean="0">
                <a:solidFill>
                  <a:srgbClr val="7030A0"/>
                </a:solidFill>
              </a:rPr>
              <a:t>называется посуда, из которой мы пьем чай? 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274638"/>
            <a:ext cx="7762056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Чайная</a:t>
            </a:r>
            <a:endParaRPr lang="ru-RU" sz="5400" b="1" dirty="0">
              <a:solidFill>
                <a:srgbClr val="7030A0"/>
              </a:solidFill>
            </a:endParaRPr>
          </a:p>
        </p:txBody>
      </p:sp>
      <p:pic>
        <p:nvPicPr>
          <p:cNvPr id="5122" name="Picture 2" descr="C:\Users\olyab\Desktop\700-n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124744"/>
            <a:ext cx="5400600" cy="54006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lyab\Desktop\1614692301_116-p-fon-s-ramkoi-dlya-slaida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63888" y="548680"/>
            <a:ext cx="5328592" cy="6048672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Назовите</a:t>
            </a:r>
            <a:r>
              <a:rPr lang="ru-RU" b="1" dirty="0" smtClean="0">
                <a:solidFill>
                  <a:srgbClr val="7030A0"/>
                </a:solidFill>
              </a:rPr>
              <a:t>, что относится к чайной посуде? (</a:t>
            </a:r>
            <a:r>
              <a:rPr lang="ru-RU" b="1" i="1" dirty="0" smtClean="0">
                <a:solidFill>
                  <a:srgbClr val="7030A0"/>
                </a:solidFill>
              </a:rPr>
              <a:t>Чашка, блюдце, сахарница, молочник, чашка, блюдце, стакан, бокал, сахарница, </a:t>
            </a:r>
            <a:r>
              <a:rPr lang="ru-RU" b="1" i="1" dirty="0" err="1" smtClean="0">
                <a:solidFill>
                  <a:srgbClr val="7030A0"/>
                </a:solidFill>
              </a:rPr>
              <a:t>конфетница</a:t>
            </a:r>
            <a:r>
              <a:rPr lang="ru-RU" b="1" i="1" dirty="0" smtClean="0">
                <a:solidFill>
                  <a:srgbClr val="7030A0"/>
                </a:solidFill>
              </a:rPr>
              <a:t>, молочник, чайник, сухарница.</a:t>
            </a:r>
            <a:endParaRPr lang="ru-RU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   </a:t>
            </a:r>
            <a:r>
              <a:rPr lang="ru-RU" b="1" dirty="0" smtClean="0">
                <a:solidFill>
                  <a:srgbClr val="7030A0"/>
                </a:solidFill>
              </a:rPr>
              <a:t> Для чего нужна чашка? (</a:t>
            </a:r>
            <a:r>
              <a:rPr lang="ru-RU" b="1" i="1" dirty="0" smtClean="0">
                <a:solidFill>
                  <a:srgbClr val="7030A0"/>
                </a:solidFill>
              </a:rPr>
              <a:t>чтобы пить</a:t>
            </a:r>
            <a:r>
              <a:rPr lang="ru-RU" b="1" dirty="0" smtClean="0">
                <a:solidFill>
                  <a:srgbClr val="7030A0"/>
                </a:solidFill>
              </a:rPr>
              <a:t>)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   </a:t>
            </a:r>
            <a:r>
              <a:rPr lang="ru-RU" b="1" dirty="0" smtClean="0">
                <a:solidFill>
                  <a:srgbClr val="7030A0"/>
                </a:solidFill>
              </a:rPr>
              <a:t> Что </a:t>
            </a:r>
            <a:r>
              <a:rPr lang="ru-RU" b="1" dirty="0" smtClean="0">
                <a:solidFill>
                  <a:srgbClr val="7030A0"/>
                </a:solidFill>
              </a:rPr>
              <a:t>можно пить из чашки, стакана? (</a:t>
            </a:r>
            <a:r>
              <a:rPr lang="ru-RU" b="1" i="1" dirty="0" smtClean="0">
                <a:solidFill>
                  <a:srgbClr val="7030A0"/>
                </a:solidFill>
              </a:rPr>
              <a:t>чай, какао, кофе, сок)</a:t>
            </a:r>
            <a:endParaRPr lang="ru-RU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   </a:t>
            </a:r>
            <a:r>
              <a:rPr lang="ru-RU" b="1" dirty="0" smtClean="0">
                <a:solidFill>
                  <a:srgbClr val="7030A0"/>
                </a:solidFill>
              </a:rPr>
              <a:t> Что мы кладем в сахарницу, сухарницу, </a:t>
            </a:r>
            <a:r>
              <a:rPr lang="ru-RU" b="1" dirty="0" err="1" smtClean="0">
                <a:solidFill>
                  <a:srgbClr val="7030A0"/>
                </a:solidFill>
              </a:rPr>
              <a:t>конфетницу</a:t>
            </a:r>
            <a:r>
              <a:rPr lang="ru-RU" b="1" dirty="0" smtClean="0">
                <a:solidFill>
                  <a:srgbClr val="7030A0"/>
                </a:solidFill>
              </a:rPr>
              <a:t>? (</a:t>
            </a:r>
            <a:r>
              <a:rPr lang="ru-RU" b="1" i="1" dirty="0" smtClean="0">
                <a:solidFill>
                  <a:srgbClr val="7030A0"/>
                </a:solidFill>
              </a:rPr>
              <a:t>сахар, сухари, конфеты</a:t>
            </a:r>
            <a:r>
              <a:rPr lang="ru-RU" b="1" dirty="0" smtClean="0">
                <a:solidFill>
                  <a:srgbClr val="7030A0"/>
                </a:solidFill>
              </a:rPr>
              <a:t>)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   </a:t>
            </a:r>
            <a:r>
              <a:rPr lang="ru-RU" b="1" dirty="0" smtClean="0">
                <a:solidFill>
                  <a:srgbClr val="7030A0"/>
                </a:solidFill>
              </a:rPr>
              <a:t> Что наливаем в молочник? (</a:t>
            </a:r>
            <a:r>
              <a:rPr lang="ru-RU" b="1" i="1" dirty="0" smtClean="0">
                <a:solidFill>
                  <a:srgbClr val="7030A0"/>
                </a:solidFill>
              </a:rPr>
              <a:t>молоко</a:t>
            </a:r>
            <a:r>
              <a:rPr lang="ru-RU" b="1" dirty="0" smtClean="0">
                <a:solidFill>
                  <a:srgbClr val="7030A0"/>
                </a:solidFill>
              </a:rPr>
              <a:t>)</a:t>
            </a:r>
          </a:p>
          <a:p>
            <a:pPr algn="ctr"/>
            <a:endParaRPr lang="ru-RU" dirty="0"/>
          </a:p>
        </p:txBody>
      </p:sp>
      <p:pic>
        <p:nvPicPr>
          <p:cNvPr id="9218" name="Picture 2" descr="C:\Users\olyab\Desktop\Crockery-Tea-Set-Transparent-P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68760"/>
            <a:ext cx="3888432" cy="3888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495</Words>
  <Application>Microsoft Office PowerPoint</Application>
  <PresentationFormat>Экран (4:3)</PresentationFormat>
  <Paragraphs>120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Посуда</vt:lpstr>
      <vt:lpstr>Слайд 2</vt:lpstr>
      <vt:lpstr>Что изображено на картинке?</vt:lpstr>
      <vt:lpstr>Слайд 4</vt:lpstr>
      <vt:lpstr> Кухонная</vt:lpstr>
      <vt:lpstr>Слайд 6</vt:lpstr>
      <vt:lpstr>Слайд 7</vt:lpstr>
      <vt:lpstr>Чайная</vt:lpstr>
      <vt:lpstr>Слайд 9</vt:lpstr>
      <vt:lpstr>Слайд 10</vt:lpstr>
      <vt:lpstr>Столовая</vt:lpstr>
      <vt:lpstr>Слайд 12</vt:lpstr>
      <vt:lpstr>Посуда для хранения</vt:lpstr>
      <vt:lpstr>Слайд 14</vt:lpstr>
      <vt:lpstr>Слайд 15</vt:lpstr>
      <vt:lpstr>Слайд 16</vt:lpstr>
      <vt:lpstr>Назови ласково</vt:lpstr>
      <vt:lpstr>Назовите посуду , которая нарисована </vt:lpstr>
      <vt:lpstr>Игра «Где живут продукты?»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Молодцы! До новых встреч!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olyab</dc:creator>
  <cp:lastModifiedBy>olya.bagrova.76@mail.ru</cp:lastModifiedBy>
  <cp:revision>26</cp:revision>
  <dcterms:created xsi:type="dcterms:W3CDTF">2023-12-17T06:23:10Z</dcterms:created>
  <dcterms:modified xsi:type="dcterms:W3CDTF">2023-12-17T14:50:42Z</dcterms:modified>
</cp:coreProperties>
</file>