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4" r:id="rId1"/>
  </p:sldMasterIdLst>
  <p:sldIdLst>
    <p:sldId id="256" r:id="rId2"/>
    <p:sldId id="257" r:id="rId3"/>
    <p:sldId id="269" r:id="rId4"/>
    <p:sldId id="258" r:id="rId5"/>
    <p:sldId id="259" r:id="rId6"/>
    <p:sldId id="267" r:id="rId7"/>
    <p:sldId id="268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883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59753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19837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5599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7216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852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069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4918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1089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0011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5802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chemeClr val="bg1"/>
            </a:gs>
            <a:gs pos="83000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smtClean="0"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26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38000">
              <a:schemeClr val="bg1"/>
            </a:gs>
            <a:gs pos="100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4294" y="1350963"/>
            <a:ext cx="9335146" cy="26723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e-DE" sz="5400" dirty="0" smtClean="0">
                <a:latin typeface="Georgia" panose="02040502050405020303" pitchFamily="18" charset="0"/>
              </a:rPr>
              <a:t>Präpositionen mit Dativ</a:t>
            </a:r>
            <a:br>
              <a:rPr lang="de-DE" sz="5400" dirty="0" smtClean="0">
                <a:latin typeface="Georgia" panose="02040502050405020303" pitchFamily="18" charset="0"/>
              </a:rPr>
            </a:br>
            <a:r>
              <a:rPr lang="ru-RU" sz="5400" dirty="0" smtClean="0">
                <a:latin typeface="Georgia" panose="02040502050405020303" pitchFamily="18" charset="0"/>
              </a:rPr>
              <a:t>предлоги с дательным падежом</a:t>
            </a:r>
            <a:endParaRPr lang="ru-RU" sz="5400" dirty="0">
              <a:latin typeface="Georgia" panose="02040502050405020303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35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bg1"/>
            </a:gs>
            <a:gs pos="58000">
              <a:schemeClr val="bg1"/>
            </a:gs>
            <a:gs pos="100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79" y="2263141"/>
            <a:ext cx="10515600" cy="162830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6600" dirty="0" smtClean="0">
                <a:latin typeface="Georgia" panose="02040502050405020303" pitchFamily="18" charset="0"/>
              </a:rPr>
              <a:t>Danke schön</a:t>
            </a:r>
            <a:r>
              <a:rPr lang="ru-RU" sz="6600" dirty="0" smtClean="0">
                <a:latin typeface="Georgia" panose="02040502050405020303" pitchFamily="18" charset="0"/>
              </a:rPr>
              <a:t>!</a:t>
            </a:r>
            <a:endParaRPr lang="ru-RU" sz="6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162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702" y="3997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Тебе уже известно, что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п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редлог</a:t>
            </a:r>
            <a:r>
              <a:rPr lang="ru-RU" dirty="0" smtClean="0">
                <a:latin typeface="Georgia" panose="02040502050405020303" pitchFamily="18" charset="0"/>
              </a:rPr>
              <a:t> — это служебная часть речи, функцией которой является связь слов в словосочетании.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Предлоги в немецком языке </a:t>
            </a:r>
            <a:r>
              <a:rPr lang="ru-RU" dirty="0" smtClean="0">
                <a:latin typeface="Georgia" panose="02040502050405020303" pitchFamily="18" charset="0"/>
              </a:rPr>
              <a:t>употребляются с определенными падежами.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81623"/>
              </p:ext>
            </p:extLst>
          </p:nvPr>
        </p:nvGraphicFramePr>
        <p:xfrm>
          <a:off x="1952787" y="2348314"/>
          <a:ext cx="7764651" cy="378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3853">
                  <a:extLst>
                    <a:ext uri="{9D8B030D-6E8A-4147-A177-3AD203B41FA5}">
                      <a16:colId xmlns:a16="http://schemas.microsoft.com/office/drawing/2014/main" val="705159772"/>
                    </a:ext>
                  </a:extLst>
                </a:gridCol>
                <a:gridCol w="2430456">
                  <a:extLst>
                    <a:ext uri="{9D8B030D-6E8A-4147-A177-3AD203B41FA5}">
                      <a16:colId xmlns:a16="http://schemas.microsoft.com/office/drawing/2014/main" val="2296759986"/>
                    </a:ext>
                  </a:extLst>
                </a:gridCol>
                <a:gridCol w="2380342">
                  <a:extLst>
                    <a:ext uri="{9D8B030D-6E8A-4147-A177-3AD203B41FA5}">
                      <a16:colId xmlns:a16="http://schemas.microsoft.com/office/drawing/2014/main" val="1936324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Падеж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Вопрос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Перевод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9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Georgia" panose="02040502050405020303" pitchFamily="18" charset="0"/>
                        </a:rPr>
                        <a:t>Nominativ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Именительный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Wer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Was 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Кто? 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Что?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313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Georgia" panose="02040502050405020303" pitchFamily="18" charset="0"/>
                        </a:rPr>
                        <a:t>Genitiv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Родительный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Wessen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Чей?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Чья?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Чье?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91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Georgia" panose="02040502050405020303" pitchFamily="18" charset="0"/>
                        </a:rPr>
                        <a:t>Dativ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Дательный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Wem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Wan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Wo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Кому?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Когда?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Где?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553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Georgia" panose="02040502050405020303" pitchFamily="18" charset="0"/>
                        </a:rPr>
                        <a:t>Akkusativ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Винительный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Wen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Was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  <a:p>
                      <a:r>
                        <a:rPr lang="de-DE" dirty="0" smtClean="0">
                          <a:latin typeface="Georgia" panose="02040502050405020303" pitchFamily="18" charset="0"/>
                        </a:rPr>
                        <a:t>Wohin</a:t>
                      </a:r>
                      <a:r>
                        <a:rPr lang="ru-RU" dirty="0" smtClean="0">
                          <a:latin typeface="Georgia" panose="02040502050405020303" pitchFamily="18" charset="0"/>
                        </a:rPr>
                        <a:t>?</a:t>
                      </a:r>
                      <a:endParaRPr lang="de-DE" dirty="0" smtClean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Кого?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Что?</a:t>
                      </a:r>
                    </a:p>
                    <a:p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Куда?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057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36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468" y="309966"/>
            <a:ext cx="11639228" cy="604433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300" dirty="0">
                <a:latin typeface="Georgia" panose="02040502050405020303" pitchFamily="18" charset="0"/>
              </a:rPr>
              <a:t>Сегодня мы разберём </a:t>
            </a:r>
            <a:r>
              <a:rPr lang="ru-RU" sz="3300" b="1" dirty="0">
                <a:solidFill>
                  <a:srgbClr val="C00000"/>
                </a:solidFill>
                <a:latin typeface="Georgia" panose="02040502050405020303" pitchFamily="18" charset="0"/>
              </a:rPr>
              <a:t>предлоги с дательным падежом</a:t>
            </a:r>
            <a:endParaRPr lang="ru-RU" sz="33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de-DE" sz="33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de-DE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m</a:t>
            </a: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it</a:t>
            </a:r>
            <a:endParaRPr lang="de-DE" sz="3900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nach</a:t>
            </a:r>
            <a:r>
              <a:rPr lang="ru-RU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de-DE" sz="39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aus</a:t>
            </a:r>
            <a:r>
              <a:rPr lang="ru-RU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de-DE" sz="39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zu</a:t>
            </a:r>
            <a:r>
              <a:rPr lang="de-DE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von</a:t>
            </a:r>
            <a:r>
              <a:rPr lang="ru-RU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de-DE" sz="39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bei</a:t>
            </a:r>
            <a:r>
              <a:rPr lang="de-DE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seit</a:t>
            </a:r>
            <a:r>
              <a:rPr lang="ru-RU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de-DE" sz="39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außer</a:t>
            </a:r>
            <a:r>
              <a:rPr lang="ru-RU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de-DE" sz="39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entgegen</a:t>
            </a:r>
            <a:r>
              <a:rPr lang="de-DE" sz="3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9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gegenüber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5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6842" y="1162373"/>
            <a:ext cx="9420392" cy="5214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mit</a:t>
            </a:r>
            <a:r>
              <a:rPr lang="ru-RU" dirty="0" smtClean="0">
                <a:latin typeface="Georgia" panose="02040502050405020303" pitchFamily="18" charset="0"/>
              </a:rPr>
              <a:t> – с, вместе, на (</a:t>
            </a:r>
            <a:r>
              <a:rPr lang="ru-RU" dirty="0">
                <a:latin typeface="Georgia" panose="02040502050405020303" pitchFamily="18" charset="0"/>
              </a:rPr>
              <a:t>н</a:t>
            </a:r>
            <a:r>
              <a:rPr lang="ru-RU" dirty="0" smtClean="0">
                <a:latin typeface="Georgia" panose="02040502050405020303" pitchFamily="18" charset="0"/>
              </a:rPr>
              <a:t>а машине, велосипеде, самолёте)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nach</a:t>
            </a:r>
            <a:r>
              <a:rPr lang="ru-RU" dirty="0" smtClean="0">
                <a:latin typeface="Georgia" panose="02040502050405020303" pitchFamily="18" charset="0"/>
              </a:rPr>
              <a:t> – после, в, по, согласно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aus</a:t>
            </a:r>
            <a:r>
              <a:rPr lang="ru-RU" dirty="0" smtClean="0">
                <a:latin typeface="Georgia" panose="02040502050405020303" pitchFamily="18" charset="0"/>
              </a:rPr>
              <a:t> - из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zu</a:t>
            </a:r>
            <a:r>
              <a:rPr lang="ru-RU" dirty="0" smtClean="0">
                <a:latin typeface="Georgia" panose="02040502050405020303" pitchFamily="18" charset="0"/>
              </a:rPr>
              <a:t> – к, на, для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von</a:t>
            </a:r>
            <a:r>
              <a:rPr lang="ru-RU" dirty="0" smtClean="0">
                <a:latin typeface="Georgia" panose="02040502050405020303" pitchFamily="18" charset="0"/>
              </a:rPr>
              <a:t> – от, с, об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bei</a:t>
            </a:r>
            <a:r>
              <a:rPr lang="ru-RU" dirty="0" smtClean="0">
                <a:latin typeface="Georgia" panose="02040502050405020303" pitchFamily="18" charset="0"/>
              </a:rPr>
              <a:t> – у, при, под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seit</a:t>
            </a:r>
            <a:r>
              <a:rPr lang="ru-RU" dirty="0" smtClean="0">
                <a:latin typeface="Georgia" panose="02040502050405020303" pitchFamily="18" charset="0"/>
              </a:rPr>
              <a:t> – с (начиная с какого-то времени) </a:t>
            </a:r>
          </a:p>
          <a:p>
            <a:pPr marL="0" indent="0">
              <a:buNone/>
            </a:pPr>
            <a:r>
              <a:rPr lang="ru-RU" b="1" dirty="0" smtClean="0">
                <a:latin typeface="Georgia" panose="02040502050405020303" pitchFamily="18" charset="0"/>
              </a:rPr>
              <a:t>außer</a:t>
            </a:r>
            <a:r>
              <a:rPr lang="ru-RU" dirty="0" smtClean="0">
                <a:latin typeface="Georgia" panose="02040502050405020303" pitchFamily="18" charset="0"/>
              </a:rPr>
              <a:t> - кроме </a:t>
            </a:r>
          </a:p>
          <a:p>
            <a:pPr marL="0" indent="0">
              <a:buNone/>
            </a:pPr>
            <a:r>
              <a:rPr lang="ru-RU" b="1" dirty="0" smtClean="0">
                <a:latin typeface="Georgia" panose="02040502050405020303" pitchFamily="18" charset="0"/>
              </a:rPr>
              <a:t>entgegen</a:t>
            </a:r>
            <a:r>
              <a:rPr lang="ru-RU" dirty="0" smtClean="0">
                <a:latin typeface="Georgia" panose="02040502050405020303" pitchFamily="18" charset="0"/>
              </a:rPr>
              <a:t> – против, вопреки </a:t>
            </a:r>
          </a:p>
          <a:p>
            <a:pPr marL="0" indent="0">
              <a:buNone/>
            </a:pPr>
            <a:r>
              <a:rPr lang="ru-RU" b="1" dirty="0" smtClean="0">
                <a:latin typeface="Georgia" panose="02040502050405020303" pitchFamily="18" charset="0"/>
              </a:rPr>
              <a:t>gegenüber</a:t>
            </a:r>
            <a:r>
              <a:rPr lang="ru-RU" dirty="0" smtClean="0">
                <a:latin typeface="Georgia" panose="02040502050405020303" pitchFamily="18" charset="0"/>
              </a:rPr>
              <a:t> – напротив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1861084" y="1381318"/>
            <a:ext cx="309967" cy="316165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267" y="2638979"/>
            <a:ext cx="1673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Употребляются чаще всего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2954" y="302349"/>
            <a:ext cx="1080232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редлоги с дательным падежом</a:t>
            </a:r>
            <a:endParaRPr lang="ru-RU" sz="2800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92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716" y="216976"/>
            <a:ext cx="10515600" cy="54795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Georgia" panose="02040502050405020303" pitchFamily="18" charset="0"/>
              </a:rPr>
              <a:t>Что значит предлог с дательным падежом</a:t>
            </a:r>
            <a:endParaRPr lang="de-DE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de-DE" dirty="0" smtClean="0">
                <a:solidFill>
                  <a:srgbClr val="FF0000"/>
                </a:solidFill>
                <a:latin typeface="Georgia" panose="02040502050405020303" pitchFamily="18" charset="0"/>
              </a:rPr>
              <a:t>Präposition + Artikel im Dativ</a:t>
            </a:r>
            <a:endParaRPr lang="ru-RU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Georgia" panose="02040502050405020303" pitchFamily="18" charset="0"/>
              </a:rPr>
              <a:t>Это значит, что </a:t>
            </a:r>
            <a:r>
              <a:rPr lang="ru-RU" u="sng" dirty="0" smtClean="0">
                <a:latin typeface="Georgia" panose="02040502050405020303" pitchFamily="18" charset="0"/>
              </a:rPr>
              <a:t>после предлога существительное будет стоять в дательном падеже </a:t>
            </a:r>
            <a:r>
              <a:rPr lang="ru-RU" dirty="0" smtClean="0">
                <a:latin typeface="Georgia" panose="02040502050405020303" pitchFamily="18" charset="0"/>
              </a:rPr>
              <a:t>(как ты помнишь на род число и падеж сущ.  указывает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артикль</a:t>
            </a:r>
            <a:r>
              <a:rPr lang="ru-RU" dirty="0" smtClean="0">
                <a:latin typeface="Georgia" panose="02040502050405020303" pitchFamily="18" charset="0"/>
              </a:rPr>
              <a:t>)</a:t>
            </a:r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214788"/>
              </p:ext>
            </p:extLst>
          </p:nvPr>
        </p:nvGraphicFramePr>
        <p:xfrm>
          <a:off x="1616989" y="2677776"/>
          <a:ext cx="8999350" cy="3114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7689">
                  <a:extLst>
                    <a:ext uri="{9D8B030D-6E8A-4147-A177-3AD203B41FA5}">
                      <a16:colId xmlns:a16="http://schemas.microsoft.com/office/drawing/2014/main" val="2983861134"/>
                    </a:ext>
                  </a:extLst>
                </a:gridCol>
                <a:gridCol w="1906291">
                  <a:extLst>
                    <a:ext uri="{9D8B030D-6E8A-4147-A177-3AD203B41FA5}">
                      <a16:colId xmlns:a16="http://schemas.microsoft.com/office/drawing/2014/main" val="696040611"/>
                    </a:ext>
                  </a:extLst>
                </a:gridCol>
                <a:gridCol w="1859797">
                  <a:extLst>
                    <a:ext uri="{9D8B030D-6E8A-4147-A177-3AD203B41FA5}">
                      <a16:colId xmlns:a16="http://schemas.microsoft.com/office/drawing/2014/main" val="112183937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702105799"/>
                    </a:ext>
                  </a:extLst>
                </a:gridCol>
                <a:gridCol w="1968285">
                  <a:extLst>
                    <a:ext uri="{9D8B030D-6E8A-4147-A177-3AD203B41FA5}">
                      <a16:colId xmlns:a16="http://schemas.microsoft.com/office/drawing/2014/main" val="3451755507"/>
                    </a:ext>
                  </a:extLst>
                </a:gridCol>
              </a:tblGrid>
              <a:tr h="510500">
                <a:tc gridSpan="5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Склонение определённого артикля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532825"/>
                  </a:ext>
                </a:extLst>
              </a:tr>
              <a:tr h="56231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Падеж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Georgia" panose="02040502050405020303" pitchFamily="18" charset="0"/>
                        </a:rPr>
                        <a:t>М.р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Georgia" panose="02040502050405020303" pitchFamily="18" charset="0"/>
                        </a:rPr>
                        <a:t>Ср.р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Georgia" panose="02040502050405020303" pitchFamily="18" charset="0"/>
                        </a:rPr>
                        <a:t>Ж.р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Georgia" panose="02040502050405020303" pitchFamily="18" charset="0"/>
                        </a:rPr>
                        <a:t>Мн.число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11123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Nom.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der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das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die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die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273482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Gen.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des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der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der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703260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latin typeface="Georgia" panose="02040502050405020303" pitchFamily="18" charset="0"/>
                        </a:rPr>
                        <a:t>Dativ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latin typeface="Georgia" panose="02040502050405020303" pitchFamily="18" charset="0"/>
                        </a:rPr>
                        <a:t>dem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latin typeface="Georgia" panose="02040502050405020303" pitchFamily="18" charset="0"/>
                        </a:rPr>
                        <a:t>dem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latin typeface="Georgia" panose="02040502050405020303" pitchFamily="18" charset="0"/>
                        </a:rPr>
                        <a:t>der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latin typeface="Georgia" panose="02040502050405020303" pitchFamily="18" charset="0"/>
                        </a:rPr>
                        <a:t>den</a:t>
                      </a:r>
                      <a:endParaRPr lang="ru-RU" sz="2400" b="1" dirty="0">
                        <a:latin typeface="Georgia" panose="02040502050405020303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33902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Akk.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den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das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die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Georgia" panose="02040502050405020303" pitchFamily="18" charset="0"/>
                        </a:rPr>
                        <a:t>die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268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913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5464"/>
            <a:ext cx="10515600" cy="3115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Давай разберём:</a:t>
            </a:r>
          </a:p>
          <a:p>
            <a:pPr marL="0" indent="0" algn="ctr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u="sng" dirty="0" smtClean="0">
                <a:latin typeface="Georgia" panose="02040502050405020303" pitchFamily="18" charset="0"/>
              </a:rPr>
              <a:t>Она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u="dbl" dirty="0" smtClean="0"/>
              <a:t>едет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на</a:t>
            </a:r>
            <a:r>
              <a:rPr lang="ru-RU" dirty="0" smtClean="0">
                <a:latin typeface="Georgia" panose="02040502050405020303" pitchFamily="18" charset="0"/>
              </a:rPr>
              <a:t> машине. </a:t>
            </a:r>
          </a:p>
          <a:p>
            <a:pPr marL="0" indent="0" algn="ctr">
              <a:buNone/>
            </a:pPr>
            <a:endParaRPr lang="de-DE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de-DE" u="sng" dirty="0" smtClean="0">
                <a:latin typeface="Georgia" panose="02040502050405020303" pitchFamily="18" charset="0"/>
              </a:rPr>
              <a:t>Sie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de-DE" u="dbl" dirty="0" smtClean="0"/>
              <a:t>fährt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de-DE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mit dem </a:t>
            </a:r>
            <a:r>
              <a:rPr lang="de-DE" dirty="0" smtClean="0">
                <a:latin typeface="Georgia" panose="02040502050405020303" pitchFamily="18" charset="0"/>
              </a:rPr>
              <a:t>Auto.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5004" y="1304485"/>
            <a:ext cx="3078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Das</a:t>
            </a:r>
            <a:r>
              <a:rPr lang="de-DE" sz="2000" dirty="0" smtClean="0">
                <a:latin typeface="Georgia" panose="02040502050405020303" pitchFamily="18" charset="0"/>
              </a:rPr>
              <a:t> Auto</a:t>
            </a:r>
            <a:r>
              <a:rPr lang="ru-RU" sz="2000" dirty="0" smtClean="0">
                <a:latin typeface="Georgia" panose="02040502050405020303" pitchFamily="18" charset="0"/>
              </a:rPr>
              <a:t> – машина (ср.р)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859435" y="3440623"/>
            <a:ext cx="495946" cy="790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18831" y="4633992"/>
            <a:ext cx="31771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Мы изменили артикль</a:t>
            </a:r>
            <a:endParaRPr lang="de-DE" sz="2000" dirty="0" smtClean="0">
              <a:latin typeface="Georgia" panose="02040502050405020303" pitchFamily="18" charset="0"/>
            </a:endParaRPr>
          </a:p>
          <a:p>
            <a:pPr algn="ctr"/>
            <a:r>
              <a:rPr lang="de-DE" sz="2000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Das</a:t>
            </a:r>
            <a:r>
              <a:rPr lang="de-DE" sz="2000" b="1" dirty="0" smtClean="0">
                <a:latin typeface="Georgia" panose="02040502050405020303" pitchFamily="18" charset="0"/>
              </a:rPr>
              <a:t> Auto – </a:t>
            </a:r>
            <a:r>
              <a:rPr lang="de-DE" sz="2000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dem</a:t>
            </a:r>
            <a:r>
              <a:rPr lang="de-DE" sz="2000" b="1" dirty="0" smtClean="0">
                <a:latin typeface="Georgia" panose="02040502050405020303" pitchFamily="18" charset="0"/>
              </a:rPr>
              <a:t> Auto</a:t>
            </a:r>
            <a:r>
              <a:rPr lang="de-DE" sz="2000" dirty="0" smtClean="0">
                <a:latin typeface="Georgia" panose="02040502050405020303" pitchFamily="18" charset="0"/>
              </a:rPr>
              <a:t>,</a:t>
            </a:r>
            <a:endParaRPr lang="de-DE" sz="2000" dirty="0">
              <a:latin typeface="Georgia" panose="02040502050405020303" pitchFamily="18" charset="0"/>
            </a:endParaRPr>
          </a:p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там самым показали </a:t>
            </a:r>
            <a:r>
              <a:rPr lang="ru-RU" sz="2000" i="1" dirty="0" smtClean="0">
                <a:latin typeface="Georgia" panose="02040502050405020303" pitchFamily="18" charset="0"/>
              </a:rPr>
              <a:t>дательный падеж</a:t>
            </a:r>
            <a:endParaRPr lang="ru-RU" sz="2000" i="1" dirty="0"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1809" y="2829862"/>
            <a:ext cx="2712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anose="02040502050405020303" pitchFamily="18" charset="0"/>
              </a:rPr>
              <a:t>В русском языке мы изменяем окончание у сущ.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(машина, машину, машине, и </a:t>
            </a:r>
            <a:r>
              <a:rPr lang="ru-RU" dirty="0" err="1" smtClean="0">
                <a:latin typeface="Georgia" panose="02040502050405020303" pitchFamily="18" charset="0"/>
              </a:rPr>
              <a:t>тд</a:t>
            </a:r>
            <a:r>
              <a:rPr lang="ru-RU" dirty="0" smtClean="0">
                <a:latin typeface="Georgia" panose="02040502050405020303" pitchFamily="18" charset="0"/>
              </a:rPr>
              <a:t>)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В немецком языке мы изменяем артикль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(</a:t>
            </a:r>
            <a:r>
              <a:rPr lang="de-DE" dirty="0" smtClean="0">
                <a:latin typeface="Georgia" panose="02040502050405020303" pitchFamily="18" charset="0"/>
              </a:rPr>
              <a:t>das Auto</a:t>
            </a:r>
            <a:r>
              <a:rPr lang="ru-RU" dirty="0" smtClean="0">
                <a:latin typeface="Georgia" panose="02040502050405020303" pitchFamily="18" charset="0"/>
              </a:rPr>
              <a:t>,</a:t>
            </a:r>
            <a:r>
              <a:rPr lang="de-DE" dirty="0" smtClean="0">
                <a:latin typeface="Georgia" panose="02040502050405020303" pitchFamily="18" charset="0"/>
              </a:rPr>
              <a:t> des Auto, dem Auto, das Auto</a:t>
            </a:r>
            <a:r>
              <a:rPr lang="ru-RU" dirty="0" smtClean="0">
                <a:latin typeface="Georgia" panose="02040502050405020303" pitchFamily="18" charset="0"/>
              </a:rPr>
              <a:t>)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4744" y="2445251"/>
            <a:ext cx="1565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Dativ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135892" y="5284922"/>
            <a:ext cx="1217908" cy="88740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315413" y="5579389"/>
            <a:ext cx="8588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нажми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657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214" y="523766"/>
            <a:ext cx="10515600" cy="51486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Ещё пример: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Georgia" panose="02040502050405020303" pitchFamily="18" charset="0"/>
              </a:rPr>
              <a:t>Я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u="dbl" dirty="0" smtClean="0"/>
              <a:t>была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у</a:t>
            </a:r>
            <a:r>
              <a:rPr lang="ru-RU" dirty="0" smtClean="0">
                <a:latin typeface="Georgia" panose="02040502050405020303" pitchFamily="18" charset="0"/>
              </a:rPr>
              <a:t> бабушки.</a:t>
            </a:r>
          </a:p>
          <a:p>
            <a:pPr marL="0" indent="0">
              <a:buNone/>
            </a:pPr>
            <a:endParaRPr lang="de-DE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de-DE" u="sng" dirty="0" smtClean="0">
                <a:latin typeface="Georgia" panose="02040502050405020303" pitchFamily="18" charset="0"/>
              </a:rPr>
              <a:t>Ich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de-DE" u="dbl" dirty="0" smtClean="0"/>
              <a:t>war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de-DE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bei der </a:t>
            </a:r>
            <a:r>
              <a:rPr lang="de-DE" dirty="0" smtClean="0">
                <a:latin typeface="Georgia" panose="02040502050405020303" pitchFamily="18" charset="0"/>
              </a:rPr>
              <a:t>Oma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</a:t>
            </a:r>
            <a:r>
              <a:rPr lang="ru-RU" dirty="0" smtClean="0">
                <a:latin typeface="Georgia" panose="02040502050405020303" pitchFamily="18" charset="0"/>
              </a:rPr>
              <a:t> сентября </a:t>
            </a:r>
            <a:r>
              <a:rPr lang="ru-RU" u="sng" dirty="0" smtClean="0">
                <a:latin typeface="Georgia" panose="02040502050405020303" pitchFamily="18" charset="0"/>
              </a:rPr>
              <a:t>мы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u="dbl" dirty="0" smtClean="0"/>
              <a:t>пойдём</a:t>
            </a:r>
            <a:r>
              <a:rPr lang="ru-RU" dirty="0" smtClean="0">
                <a:latin typeface="Georgia" panose="02040502050405020303" pitchFamily="18" charset="0"/>
              </a:rPr>
              <a:t> в гимназию</a:t>
            </a:r>
            <a:r>
              <a:rPr lang="de-DE" dirty="0" smtClean="0">
                <a:latin typeface="Georgia" panose="02040502050405020303" pitchFamily="18" charset="0"/>
              </a:rPr>
              <a:t>.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</a:p>
          <a:p>
            <a:pPr marL="0" indent="0">
              <a:buNone/>
            </a:pPr>
            <a:endParaRPr lang="de-DE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Seit dem </a:t>
            </a:r>
            <a:r>
              <a:rPr lang="de-DE" dirty="0" smtClean="0">
                <a:latin typeface="Georgia" panose="02040502050405020303" pitchFamily="18" charset="0"/>
              </a:rPr>
              <a:t>September </a:t>
            </a:r>
            <a:r>
              <a:rPr lang="de-DE" u="dbl" dirty="0" smtClean="0"/>
              <a:t>gehen</a:t>
            </a:r>
            <a:r>
              <a:rPr lang="de-DE" dirty="0" smtClean="0">
                <a:latin typeface="Georgia" panose="02040502050405020303" pitchFamily="18" charset="0"/>
              </a:rPr>
              <a:t> </a:t>
            </a:r>
            <a:r>
              <a:rPr lang="de-DE" u="sng" dirty="0" smtClean="0">
                <a:latin typeface="Georgia" panose="02040502050405020303" pitchFamily="18" charset="0"/>
              </a:rPr>
              <a:t>wir</a:t>
            </a:r>
            <a:r>
              <a:rPr lang="de-DE" dirty="0" smtClean="0">
                <a:latin typeface="Georgia" panose="02040502050405020303" pitchFamily="18" charset="0"/>
              </a:rPr>
              <a:t> auf das Gymnasium.</a:t>
            </a:r>
            <a:endParaRPr lang="de-DE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08907" y="1534332"/>
            <a:ext cx="254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Die</a:t>
            </a:r>
            <a:r>
              <a:rPr lang="de-DE" sz="2000" dirty="0" smtClean="0">
                <a:latin typeface="Georgia" panose="02040502050405020303" pitchFamily="18" charset="0"/>
              </a:rPr>
              <a:t> Oma - </a:t>
            </a:r>
            <a:r>
              <a:rPr lang="ru-RU" sz="2000" dirty="0" smtClean="0">
                <a:latin typeface="Georgia" panose="02040502050405020303" pitchFamily="18" charset="0"/>
              </a:rPr>
              <a:t>Бабушка (ж.р)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9153" y="3098072"/>
            <a:ext cx="3270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Der</a:t>
            </a:r>
            <a:r>
              <a:rPr lang="de-DE" sz="2000" dirty="0" smtClean="0">
                <a:latin typeface="Georgia" panose="02040502050405020303" pitchFamily="18" charset="0"/>
              </a:rPr>
              <a:t> September</a:t>
            </a:r>
            <a:r>
              <a:rPr lang="ru-RU" sz="2000" dirty="0" smtClean="0">
                <a:latin typeface="Georgia" panose="02040502050405020303" pitchFamily="18" charset="0"/>
              </a:rPr>
              <a:t> – сентябрь (</a:t>
            </a:r>
            <a:r>
              <a:rPr lang="ru-RU" sz="2000" dirty="0" err="1" smtClean="0">
                <a:latin typeface="Georgia" panose="02040502050405020303" pitchFamily="18" charset="0"/>
              </a:rPr>
              <a:t>м.р</a:t>
            </a:r>
            <a:r>
              <a:rPr lang="ru-RU" sz="2000" dirty="0" smtClean="0">
                <a:latin typeface="Georgia" panose="02040502050405020303" pitchFamily="18" charset="0"/>
              </a:rPr>
              <a:t>)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135892" y="5284922"/>
            <a:ext cx="1217908" cy="88740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315413" y="5579389"/>
            <a:ext cx="8588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нажми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732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664335"/>
              </p:ext>
            </p:extLst>
          </p:nvPr>
        </p:nvGraphicFramePr>
        <p:xfrm>
          <a:off x="573437" y="418782"/>
          <a:ext cx="11081287" cy="5393082"/>
        </p:xfrm>
        <a:graphic>
          <a:graphicData uri="http://schemas.openxmlformats.org/drawingml/2006/table">
            <a:tbl>
              <a:tblPr firstRow="1" bandRow="1"/>
              <a:tblGrid>
                <a:gridCol w="5517396">
                  <a:extLst>
                    <a:ext uri="{9D8B030D-6E8A-4147-A177-3AD203B41FA5}">
                      <a16:colId xmlns:a16="http://schemas.microsoft.com/office/drawing/2014/main" val="238180906"/>
                    </a:ext>
                  </a:extLst>
                </a:gridCol>
                <a:gridCol w="5563891">
                  <a:extLst>
                    <a:ext uri="{9D8B030D-6E8A-4147-A177-3AD203B41FA5}">
                      <a16:colId xmlns:a16="http://schemas.microsoft.com/office/drawing/2014/main" val="2409452130"/>
                    </a:ext>
                  </a:extLst>
                </a:gridCol>
              </a:tblGrid>
              <a:tr h="5680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1" i="0" u="none" strike="noStrike" kern="1200" dirty="0" smtClean="0">
                          <a:solidFill>
                            <a:srgbClr val="2E75B6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r>
                        <a:rPr lang="de-DE" sz="27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/</a:t>
                      </a:r>
                      <a:r>
                        <a:rPr lang="de-DE" sz="2700" b="1" i="0" u="none" strike="noStrike" kern="1200" dirty="0" smtClean="0">
                          <a:solidFill>
                            <a:srgbClr val="548235"/>
                          </a:solidFill>
                          <a:effectLst/>
                          <a:latin typeface="Georgia" panose="02040502050405020303" pitchFamily="18" charset="0"/>
                        </a:rPr>
                        <a:t>das</a:t>
                      </a:r>
                      <a:r>
                        <a:rPr lang="de-DE" sz="2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 -</a:t>
                      </a:r>
                      <a:r>
                        <a:rPr lang="de-DE" sz="27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dem</a:t>
                      </a:r>
                      <a:r>
                        <a:rPr lang="de-DE" sz="27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endParaRPr lang="de-DE" sz="2700" b="0" i="0" u="none" strike="noStrike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die</a:t>
                      </a:r>
                      <a:r>
                        <a:rPr lang="de-DE" sz="27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 -   </a:t>
                      </a:r>
                      <a:r>
                        <a:rPr lang="de-DE" sz="27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endParaRPr lang="de-DE" sz="2700" b="0" i="0" u="none" strike="noStrike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786930"/>
                  </a:ext>
                </a:extLst>
              </a:tr>
              <a:tr h="568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i="0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mit</a:t>
                      </a:r>
                      <a:r>
                        <a:rPr lang="ru-RU" sz="2700" b="1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с, вместе, на (а машине, велосипеде, самолёте) </a:t>
                      </a:r>
                      <a:endParaRPr lang="ru-RU" sz="2700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156742"/>
                  </a:ext>
                </a:extLst>
              </a:tr>
              <a:tr h="56809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mit </a:t>
                      </a:r>
                      <a:r>
                        <a:rPr lang="de-DE" sz="27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dem</a:t>
                      </a:r>
                      <a:r>
                        <a:rPr lang="de-DE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Auto </a:t>
                      </a:r>
                      <a:r>
                        <a:rPr lang="de-DE" sz="1900" b="0" i="0" u="none" strike="noStrike" kern="1200" dirty="0">
                          <a:solidFill>
                            <a:srgbClr val="7F7F7F"/>
                          </a:solidFill>
                          <a:effectLst/>
                          <a:latin typeface="Georgia" panose="02040502050405020303" pitchFamily="18" charset="0"/>
                        </a:rPr>
                        <a:t>(</a:t>
                      </a:r>
                      <a:r>
                        <a:rPr lang="ru-RU" sz="1900" b="0" i="0" u="none" strike="noStrike" kern="1200" dirty="0">
                          <a:solidFill>
                            <a:srgbClr val="7F7F7F"/>
                          </a:solidFill>
                          <a:effectLst/>
                          <a:latin typeface="Georgia" panose="02040502050405020303" pitchFamily="18" charset="0"/>
                        </a:rPr>
                        <a:t>на машине) </a:t>
                      </a:r>
                      <a:endParaRPr lang="ru-RU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mit</a:t>
                      </a:r>
                      <a:r>
                        <a:rPr lang="de-DE" sz="27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1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r>
                        <a:rPr lang="de-DE" sz="27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Freundin </a:t>
                      </a:r>
                      <a:r>
                        <a:rPr lang="de-DE" sz="1900" b="0" i="0" u="none" strike="noStrike" kern="1200" baseline="0" dirty="0">
                          <a:solidFill>
                            <a:srgbClr val="7F7F7F"/>
                          </a:solidFill>
                          <a:effectLst/>
                          <a:latin typeface="Georgia" panose="02040502050405020303" pitchFamily="18" charset="0"/>
                        </a:rPr>
                        <a:t>(с </a:t>
                      </a:r>
                      <a:r>
                        <a:rPr lang="de-DE" sz="1900" b="0" i="0" u="none" strike="noStrike" kern="1200" baseline="0" dirty="0" err="1">
                          <a:solidFill>
                            <a:srgbClr val="7F7F7F"/>
                          </a:solidFill>
                          <a:effectLst/>
                          <a:latin typeface="Georgia" panose="02040502050405020303" pitchFamily="18" charset="0"/>
                        </a:rPr>
                        <a:t>подругой</a:t>
                      </a:r>
                      <a:r>
                        <a:rPr lang="de-DE" sz="1900" b="0" i="0" u="none" strike="noStrike" kern="1200" baseline="0" dirty="0">
                          <a:solidFill>
                            <a:srgbClr val="7F7F7F"/>
                          </a:solidFill>
                          <a:effectLst/>
                          <a:latin typeface="Georgia" panose="02040502050405020303" pitchFamily="18" charset="0"/>
                        </a:rPr>
                        <a:t>)</a:t>
                      </a:r>
                      <a:endParaRPr lang="de-DE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574499"/>
                  </a:ext>
                </a:extLst>
              </a:tr>
              <a:tr h="568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nach</a:t>
                      </a:r>
                      <a:r>
                        <a:rPr lang="ru-RU" sz="2700" b="1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2700" b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после, в, по, согласно </a:t>
                      </a:r>
                      <a:endParaRPr lang="ru-RU" sz="2700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610121"/>
                  </a:ext>
                </a:extLst>
              </a:tr>
              <a:tr h="56809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nach </a:t>
                      </a:r>
                      <a:r>
                        <a:rPr lang="de-DE" sz="2700" b="1" i="0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dem</a:t>
                      </a:r>
                      <a:r>
                        <a:rPr lang="de-DE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Frühstück</a:t>
                      </a: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900" b="0" i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(после завтрака)</a:t>
                      </a:r>
                      <a:endParaRPr lang="ru-RU" sz="19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nach </a:t>
                      </a:r>
                      <a:r>
                        <a:rPr lang="de-DE" sz="2700" b="1" i="0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der</a:t>
                      </a:r>
                      <a:r>
                        <a:rPr lang="de-DE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Arbeit  </a:t>
                      </a:r>
                      <a:r>
                        <a:rPr lang="ru-RU" sz="1800" b="0" i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de-DE" sz="1800" b="0" i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после</a:t>
                      </a:r>
                      <a:r>
                        <a:rPr lang="de-DE" sz="1800" b="0" i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работы</a:t>
                      </a:r>
                      <a:r>
                        <a:rPr lang="ru-RU" sz="1800" b="0" i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)</a:t>
                      </a:r>
                      <a:endParaRPr lang="ru-RU" sz="18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512864"/>
                  </a:ext>
                </a:extLst>
              </a:tr>
              <a:tr h="568090">
                <a:tc gridSpan="2"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aus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- 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из </a:t>
                      </a: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186444"/>
                  </a:ext>
                </a:extLst>
              </a:tr>
              <a:tr h="568090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aus </a:t>
                      </a: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dem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Garten  </a:t>
                      </a:r>
                      <a:r>
                        <a:rPr lang="de-DE" sz="19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</a:t>
                      </a:r>
                      <a:r>
                        <a:rPr lang="de-DE" sz="1900" b="0" i="0" u="none" strike="noStrike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из</a:t>
                      </a:r>
                      <a:r>
                        <a:rPr lang="de-DE" sz="19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1900" b="0" i="0" u="none" strike="noStrike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сада</a:t>
                      </a:r>
                      <a:r>
                        <a:rPr lang="de-DE" sz="19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)</a:t>
                      </a: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aus</a:t>
                      </a:r>
                      <a:r>
                        <a:rPr lang="de-DE" sz="27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r>
                        <a:rPr lang="de-DE" sz="27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 Türkei </a:t>
                      </a:r>
                      <a:r>
                        <a:rPr lang="ru-RU" sz="2000" b="0" i="0" u="none" strike="no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(из Турции)</a:t>
                      </a:r>
                      <a:endParaRPr lang="de-DE" sz="2000" b="0" i="0" u="none" strike="noStrike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541550"/>
                  </a:ext>
                </a:extLst>
              </a:tr>
              <a:tr h="568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seit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– с (начиная с какого-то времени) </a:t>
                      </a: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280395"/>
                  </a:ext>
                </a:extLst>
              </a:tr>
              <a:tr h="848362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seit </a:t>
                      </a: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dem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Wochenende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(с выходных)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seit</a:t>
                      </a: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 einer 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Woche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(с неделю/уже неделю)</a:t>
                      </a:r>
                      <a:endParaRPr lang="de-DE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6727" marR="86727" marT="43363" marB="43363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6637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22591" y="6028841"/>
            <a:ext cx="2634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Georgia" panose="02040502050405020303" pitchFamily="18" charset="0"/>
              </a:rPr>
              <a:t>einer </a:t>
            </a:r>
            <a:r>
              <a:rPr lang="ru-RU" dirty="0" smtClean="0">
                <a:latin typeface="Georgia" panose="02040502050405020303" pitchFamily="18" charset="0"/>
              </a:rPr>
              <a:t>Неопределённый артикль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3437" y="1565329"/>
            <a:ext cx="11081287" cy="5579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3436" y="2657470"/>
            <a:ext cx="11081287" cy="5579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3435" y="3817107"/>
            <a:ext cx="11081287" cy="5579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3436" y="4958476"/>
            <a:ext cx="11081287" cy="8533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3437" y="5970597"/>
            <a:ext cx="1007390" cy="70457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97424" y="6200089"/>
            <a:ext cx="7684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нажми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2071" y="6240307"/>
            <a:ext cx="2786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Запиши в свою тетрадь!</a:t>
            </a:r>
          </a:p>
        </p:txBody>
      </p:sp>
    </p:spTree>
    <p:extLst>
      <p:ext uri="{BB962C8B-B14F-4D97-AF65-F5344CB8AC3E}">
        <p14:creationId xmlns:p14="http://schemas.microsoft.com/office/powerpoint/2010/main" val="1304626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798689"/>
              </p:ext>
            </p:extLst>
          </p:nvPr>
        </p:nvGraphicFramePr>
        <p:xfrm>
          <a:off x="960894" y="1360386"/>
          <a:ext cx="10802320" cy="4348002"/>
        </p:xfrm>
        <a:graphic>
          <a:graphicData uri="http://schemas.openxmlformats.org/drawingml/2006/table">
            <a:tbl>
              <a:tblPr firstRow="1" bandRow="1"/>
              <a:tblGrid>
                <a:gridCol w="5369800">
                  <a:extLst>
                    <a:ext uri="{9D8B030D-6E8A-4147-A177-3AD203B41FA5}">
                      <a16:colId xmlns:a16="http://schemas.microsoft.com/office/drawing/2014/main" val="3266522614"/>
                    </a:ext>
                  </a:extLst>
                </a:gridCol>
                <a:gridCol w="5432520">
                  <a:extLst>
                    <a:ext uri="{9D8B030D-6E8A-4147-A177-3AD203B41FA5}">
                      <a16:colId xmlns:a16="http://schemas.microsoft.com/office/drawing/2014/main" val="3000963758"/>
                    </a:ext>
                  </a:extLst>
                </a:gridCol>
              </a:tblGrid>
              <a:tr h="54450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zu</a:t>
                      </a:r>
                      <a:r>
                        <a:rPr lang="de-DE" sz="2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– </a:t>
                      </a:r>
                      <a:r>
                        <a:rPr lang="ru-RU" sz="2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к, на, для </a:t>
                      </a:r>
                      <a:endParaRPr lang="ru-RU" sz="2700" b="0" i="0" u="none" strike="noStrike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795847"/>
                  </a:ext>
                </a:extLst>
              </a:tr>
              <a:tr h="54450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0" i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 + dem =</a:t>
                      </a:r>
                      <a:r>
                        <a:rPr lang="de-DE" sz="2700" b="0" i="1" u="none" strike="noStrike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1" i="1" u="none" strike="noStrike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zum</a:t>
                      </a:r>
                      <a:r>
                        <a:rPr lang="de-DE" sz="2700" b="0" i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endParaRPr lang="ru-RU" sz="2700" b="0" i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1" i="0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zum</a:t>
                      </a:r>
                      <a:r>
                        <a:rPr lang="de-DE" sz="2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Flughafen</a:t>
                      </a:r>
                      <a:r>
                        <a:rPr lang="ru-RU" sz="27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(к аэропорту)</a:t>
                      </a:r>
                      <a:endParaRPr lang="ru-RU" sz="1800" b="0" i="0" u="none" strike="noStrike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0" i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 + der = </a:t>
                      </a:r>
                      <a:r>
                        <a:rPr lang="de-DE" sz="2700" b="1" i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zur</a:t>
                      </a:r>
                      <a:endParaRPr lang="ru-RU" sz="2700" b="1" i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7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zur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Post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(к почте)</a:t>
                      </a:r>
                      <a:endParaRPr lang="de-DE" sz="1600" b="0" i="0" u="none" strike="noStrike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117249"/>
                  </a:ext>
                </a:extLst>
              </a:tr>
              <a:tr h="544506">
                <a:tc gridSpan="2"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von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– 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от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(около), с, об </a:t>
                      </a: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572636"/>
                  </a:ext>
                </a:extLst>
              </a:tr>
              <a:tr h="544506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Von + dem</a:t>
                      </a:r>
                      <a:r>
                        <a:rPr lang="ru-RU" sz="2700" b="0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=</a:t>
                      </a:r>
                      <a:r>
                        <a:rPr lang="de-DE" sz="2700" b="0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1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vom</a:t>
                      </a:r>
                      <a:endParaRPr lang="ru-RU" sz="2700" b="1" i="1" u="none" strike="noStrike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vom</a:t>
                      </a:r>
                      <a:r>
                        <a:rPr lang="de-DE" sz="27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Haus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(от дома)</a:t>
                      </a:r>
                      <a:endParaRPr lang="de-DE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Von </a:t>
                      </a: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Apotheke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(от аптеки)</a:t>
                      </a:r>
                      <a:endParaRPr lang="de-DE" sz="27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871345"/>
                  </a:ext>
                </a:extLst>
              </a:tr>
              <a:tr h="544506">
                <a:tc gridSpan="2"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bei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– 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у, при, под </a:t>
                      </a:r>
                      <a:endParaRPr lang="de-DE" sz="2700" b="0" i="0" u="none" strike="noStrike" dirty="0" smtClean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541074"/>
                  </a:ext>
                </a:extLst>
              </a:tr>
              <a:tr h="544506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0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Bei + dem </a:t>
                      </a:r>
                      <a:r>
                        <a:rPr lang="de-DE" sz="2700" b="1" i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beim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7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beim</a:t>
                      </a:r>
                      <a:r>
                        <a:rPr lang="de-DE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Essen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(во</a:t>
                      </a:r>
                      <a:r>
                        <a:rPr lang="ru-RU" sz="2000" b="0" i="0" u="none" strike="no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время еды)</a:t>
                      </a:r>
                      <a:endParaRPr lang="de-DE" sz="27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bei </a:t>
                      </a:r>
                      <a:r>
                        <a:rPr lang="ru-RU" sz="27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Georgia" panose="02040502050405020303" pitchFamily="18" charset="0"/>
                        </a:rPr>
                        <a:t>der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700" b="0" i="0" u="none" strike="noStrike" dirty="0" err="1" smtClean="0">
                          <a:effectLst/>
                          <a:latin typeface="Georgia" panose="02040502050405020303" pitchFamily="18" charset="0"/>
                        </a:rPr>
                        <a:t>Tür</a:t>
                      </a:r>
                      <a:r>
                        <a:rPr lang="ru-RU" sz="2700" b="0" i="0" u="none" strike="noStrike" dirty="0" smtClean="0">
                          <a:effectLst/>
                          <a:latin typeface="Georgia" panose="02040502050405020303" pitchFamily="18" charset="0"/>
                        </a:rPr>
                        <a:t>  </a:t>
                      </a:r>
                      <a:r>
                        <a:rPr lang="ru-RU" sz="20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(у двери)</a:t>
                      </a:r>
                      <a:endParaRPr lang="de-DE" sz="20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81988" marR="81988" marT="40934" marB="4093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646873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45397" y="495946"/>
            <a:ext cx="1047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eorgia" panose="02040502050405020303" pitchFamily="18" charset="0"/>
              </a:rPr>
              <a:t>Некоторые предлоги сливаются с определённом артиклем</a:t>
            </a:r>
            <a:endParaRPr lang="ru-RU" sz="2800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0895" y="1921790"/>
            <a:ext cx="10802320" cy="8679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45397" y="3368016"/>
            <a:ext cx="10802320" cy="8679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60894" y="4840483"/>
            <a:ext cx="10802320" cy="8679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665415" y="5733154"/>
            <a:ext cx="1217908" cy="88740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844937" y="5967423"/>
            <a:ext cx="8588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нажми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183278" y="6341425"/>
            <a:ext cx="2786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Запиши в свою тетрадь!</a:t>
            </a:r>
          </a:p>
        </p:txBody>
      </p:sp>
    </p:spTree>
    <p:extLst>
      <p:ext uri="{BB962C8B-B14F-4D97-AF65-F5344CB8AC3E}">
        <p14:creationId xmlns:p14="http://schemas.microsoft.com/office/powerpoint/2010/main" val="16753351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564</Words>
  <Application>Microsoft Office PowerPoint</Application>
  <PresentationFormat>Широкоэкранный</PresentationFormat>
  <Paragraphs>149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Тема Office</vt:lpstr>
      <vt:lpstr>Präpositionen mit Dativ предлоги с дательным падежом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Danke schön!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Präpositionen mit Dativ предлоги с дательным падежом</dc:title>
  <dc:creator>Пользователь</dc:creator>
  <cp:lastModifiedBy>Алёна Халяпина</cp:lastModifiedBy>
  <cp:revision>45</cp:revision>
  <dcterms:created xsi:type="dcterms:W3CDTF">2020-04-02T11:08:09Z</dcterms:created>
  <dcterms:modified xsi:type="dcterms:W3CDTF">2024-01-05T14:12:43Z</dcterms:modified>
</cp:coreProperties>
</file>