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8" r:id="rId3"/>
    <p:sldId id="269" r:id="rId4"/>
    <p:sldId id="270" r:id="rId5"/>
    <p:sldId id="257" r:id="rId6"/>
    <p:sldId id="258" r:id="rId7"/>
    <p:sldId id="261" r:id="rId8"/>
    <p:sldId id="264" r:id="rId9"/>
    <p:sldId id="266" r:id="rId10"/>
    <p:sldId id="267" r:id="rId11"/>
    <p:sldId id="271" r:id="rId12"/>
    <p:sldId id="278" r:id="rId13"/>
    <p:sldId id="272" r:id="rId14"/>
    <p:sldId id="273" r:id="rId15"/>
    <p:sldId id="274" r:id="rId16"/>
    <p:sldId id="275" r:id="rId17"/>
    <p:sldId id="279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4F83B-13CB-4B78-8FFC-034BDDE4F688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BBC8A-4821-4F5A-8465-90E833E0A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534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BBC8A-4821-4F5A-8465-90E833E0AC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620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89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11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387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466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379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14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385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41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496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07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149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7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05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954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63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28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5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7ECCF7F-2E90-488D-99C8-44CABA7801A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1CE0-81B6-4FD6-BCDB-5BE26FF36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9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Кон</a:t>
            </a:r>
            <a:r>
              <a:rPr lang="ru-RU" sz="4000" dirty="0" smtClean="0"/>
              <a:t>дратий</a:t>
            </a:r>
            <a:r>
              <a:rPr lang="ru-RU" sz="4000" dirty="0" smtClean="0"/>
              <a:t> </a:t>
            </a:r>
            <a:r>
              <a:rPr lang="ru-RU" sz="4000" dirty="0" smtClean="0"/>
              <a:t>Фёдорович Рылеев </a:t>
            </a:r>
            <a:br>
              <a:rPr lang="ru-RU" sz="4000" dirty="0" smtClean="0"/>
            </a:br>
            <a:r>
              <a:rPr lang="ru-RU" sz="4000" dirty="0" smtClean="0"/>
              <a:t>«</a:t>
            </a:r>
            <a:r>
              <a:rPr lang="ru-RU" sz="4000" dirty="0"/>
              <a:t>Смерть Ермака.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Темы</a:t>
            </a:r>
            <a:r>
              <a:rPr lang="ru-RU" sz="4000" dirty="0"/>
              <a:t>, мотивы </a:t>
            </a:r>
            <a:r>
              <a:rPr lang="ru-RU" sz="4000" dirty="0" smtClean="0"/>
              <a:t>лирики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8617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Стр.122-126 прочитать думу «Иван Сусанин»</a:t>
            </a:r>
          </a:p>
          <a:p>
            <a:r>
              <a:rPr lang="ru-RU" sz="2400" dirty="0" smtClean="0"/>
              <a:t>Письменный ответ на вопрос: «В чём заключается сходство Константина Фёдоровича Рылеева с героями его произведений?»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9951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5400" dirty="0" smtClean="0"/>
              <a:t>Кондратий Фёдорович Рылеев.</a:t>
            </a:r>
            <a:br>
              <a:rPr lang="ru-RU" sz="5400" dirty="0" smtClean="0"/>
            </a:br>
            <a:r>
              <a:rPr lang="ru-RU" sz="5400" dirty="0" smtClean="0"/>
              <a:t>«Иван Сусанин»</a:t>
            </a:r>
            <a:endParaRPr lang="ru-RU" sz="5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520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4371" y="447247"/>
            <a:ext cx="3130720" cy="4220212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02299" y="0"/>
            <a:ext cx="8289701" cy="6858000"/>
          </a:xfrm>
          <a:solidFill>
            <a:schemeClr val="accent5">
              <a:lumMod val="50000"/>
            </a:schemeClr>
          </a:solidFill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sz="2000" dirty="0" smtClean="0"/>
              <a:t>Какие события происходили в России в период жизни Кондратия Фёдоровича </a:t>
            </a:r>
            <a:r>
              <a:rPr lang="ru-RU" sz="2000" dirty="0"/>
              <a:t>Р</a:t>
            </a:r>
            <a:r>
              <a:rPr lang="ru-RU" sz="2000" dirty="0" smtClean="0"/>
              <a:t>ылеева?</a:t>
            </a:r>
          </a:p>
          <a:p>
            <a:pPr>
              <a:buAutoNum type="arabicPeriod"/>
            </a:pPr>
            <a:r>
              <a:rPr lang="ru-RU" sz="2000" dirty="0" smtClean="0"/>
              <a:t>«Я не поэт, а гражданин…» В чём видел поэт роль искусства?</a:t>
            </a:r>
          </a:p>
          <a:p>
            <a:pPr>
              <a:buAutoNum type="arabicPeriod"/>
            </a:pPr>
            <a:r>
              <a:rPr lang="ru-RU" sz="2000" dirty="0" smtClean="0"/>
              <a:t>В каком возрасте Рылеев принимал участие в Отечественной войне 1812 года?</a:t>
            </a:r>
          </a:p>
          <a:p>
            <a:pPr>
              <a:buAutoNum type="arabicPeriod"/>
            </a:pPr>
            <a:r>
              <a:rPr lang="ru-RU" sz="2000" dirty="0" smtClean="0"/>
              <a:t>Какова роль Рылеева в восстании декабристов? Как это характеризует поэта ?</a:t>
            </a:r>
          </a:p>
          <a:p>
            <a:pPr>
              <a:buAutoNum type="arabicPeriod"/>
            </a:pPr>
            <a:r>
              <a:rPr lang="ru-RU" sz="2000" dirty="0" smtClean="0"/>
              <a:t>Какова тема и идея «Дум» Кондратия Фёдоровича Рылеева?</a:t>
            </a:r>
          </a:p>
          <a:p>
            <a:pPr>
              <a:buFont typeface="Wingdings 3" charset="2"/>
              <a:buAutoNum type="arabicPeriod"/>
            </a:pPr>
            <a:r>
              <a:rPr lang="ru-RU" sz="2000" dirty="0"/>
              <a:t>Какие личности становились героями лирики Кондратия Фёдоровича Рылеева</a:t>
            </a:r>
            <a:r>
              <a:rPr lang="ru-RU" sz="2000" dirty="0" smtClean="0"/>
              <a:t>?</a:t>
            </a:r>
          </a:p>
          <a:p>
            <a:pPr>
              <a:buAutoNum type="arabicPeriod"/>
            </a:pPr>
            <a:r>
              <a:rPr lang="ru-RU" sz="2000" dirty="0" smtClean="0"/>
              <a:t>Дума </a:t>
            </a:r>
            <a:r>
              <a:rPr lang="ru-RU" sz="2000" dirty="0"/>
              <a:t>– поэтический литературный жанр, в центре которого размышления поэта на социальные, философские, бытовые темы. </a:t>
            </a:r>
            <a:r>
              <a:rPr lang="ru-RU" sz="2000" dirty="0" smtClean="0"/>
              <a:t>Как вы думаете, почему Рылеев именно так определил жанровую принадлежность своих стихотворений?</a:t>
            </a:r>
          </a:p>
          <a:p>
            <a:pPr>
              <a:buAutoNum type="arabicPeriod"/>
            </a:pPr>
            <a:r>
              <a:rPr lang="ru-RU" sz="2000" dirty="0" smtClean="0"/>
              <a:t>Какую задачу ставил перед собой автор сборника «Думы</a:t>
            </a:r>
            <a:r>
              <a:rPr lang="ru-RU" sz="2000" dirty="0" smtClean="0"/>
              <a:t>»?</a:t>
            </a:r>
          </a:p>
          <a:p>
            <a:pPr>
              <a:buAutoNum type="arabicPeriod"/>
            </a:pPr>
            <a:r>
              <a:rPr lang="ru-RU" sz="2000" dirty="0" smtClean="0"/>
              <a:t>Как закончилась жизнь поэта?</a:t>
            </a:r>
            <a:endParaRPr lang="ru-RU" sz="2000" dirty="0" smtClean="0"/>
          </a:p>
          <a:p>
            <a:pPr>
              <a:buAutoNum type="arabicPeriod"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227" y="4813382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1795-1826г.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9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1972" y="837127"/>
            <a:ext cx="5950039" cy="5409127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Ива́н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Суса́нин</a:t>
            </a:r>
            <a:r>
              <a:rPr lang="ru-RU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русский национальный герой, крестьянин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села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Домнино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Костромской области,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прославившийся спасением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Романова от польско-литовского отряда во время русско-польской войны.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0119" y="1154963"/>
            <a:ext cx="4490359" cy="45117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3355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4518" y="167381"/>
            <a:ext cx="4396339" cy="4195763"/>
          </a:xfrm>
        </p:spPr>
        <p:txBody>
          <a:bodyPr>
            <a:normAutofit fontScale="85000" lnSpcReduction="10000"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0" y="0"/>
            <a:ext cx="3640140" cy="6857999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Сусанин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крепостным дворян Шестовых, проживавших в селе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Домнино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1613 года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Романов и его мать инокиня Марфа «были на Костроме». Зная об этом, польско-литовский отряд пытался отыскать дорогу к селу, чтобы захватить юного Романова. Недалеко от Домнина они встретили вотчинного старосту Ивана Сусанина и «пытали у него» местонахождение царя Михаила Фёдоровича. Сусанин был подвергнут жестоким пыткам, но не выдал места убежища царя и был замучен поляками и литовцами «до смерти». Бытует версия о том, что он стал их проводником, но повёл не к царю, а далеко в чащу леса к болотам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140" y="0"/>
            <a:ext cx="8551860" cy="59629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88695" y="6225792"/>
            <a:ext cx="4911601" cy="369332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</a:rPr>
              <a:t>Константин </a:t>
            </a:r>
            <a:r>
              <a:rPr lang="ru-RU" dirty="0" smtClean="0">
                <a:solidFill>
                  <a:srgbClr val="0645AD"/>
                </a:solidFill>
                <a:latin typeface="Arial" panose="020B0604020202020204" pitchFamily="34" charset="0"/>
              </a:rPr>
              <a:t>Маковский</a:t>
            </a:r>
            <a:r>
              <a:rPr 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Иван Сусанин. 1914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40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4518" y="167381"/>
            <a:ext cx="4396339" cy="4195763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51538" y="0"/>
            <a:ext cx="8740462" cy="6857999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Доказательством реальности подвига Ивана Сусанина считается царская грамота от 30 ноября (10 декабря) 1619 года о даровании зятю Сусанина Богдану Собинину половины деревни с «обелением» от всех податей и повинностей «за службу к нам и за кровь, и за терпение…»: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мы, великий государь, царь и великий князь Михаил Фёдорович всея Руси, в прошлом году были на Костроме, и в те годы приходили в Костромской уезд польские и литовские люди, а тестя его,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Богдашкова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Ивана Сусанина литовские люди изымали, и его пытали великими немерными муками, а пытали у него, где в те поры мы, великий государь, царь и великий князь Михаил Фёдорович всея Руси были, и он, Иван, ведая про нас, великого государя, где мы в те поры были, терпя от тех польских и литовских людей немерные пытки, про нас, великого государя, тем польским и литовским людям, где мы в те поры были, не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сказал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польские и литовские люди замучили его до смерти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941" y="0"/>
            <a:ext cx="3778954" cy="5447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1741" y="5615143"/>
            <a:ext cx="3552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Михаил Фёдорович Романов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346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4518" y="167381"/>
            <a:ext cx="4396339" cy="4195763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0" y="0"/>
            <a:ext cx="7049392" cy="6857999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мемуарах литовского шляхтича Самуила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Маскевича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рассказывается про схожий героический поступок неизвестного крестьянина в марте 1612 года в районе Можайска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«Тут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деревне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Вишенце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мы поймали старого крестьянина и взяли его проводником, чтобы не заблудиться и не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набресть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Волок, где стоял сильный неприятель. Он вел нас в одной миле от Волока, ночью же нарочно повернул к тому месту. Уже мы были от него в одной только версте. К счастью попался нам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Руцкий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в то время, проводив товарищей, вышедших из столицы к пану гетману, возвращался под самыми стенами Волока на свои квартиры в Рузу, где стоял с казацкою ротою. От него узнали мы, что сами идем в руки неприятелю, и поспешили воротиться. Проводнику отсекли голову , но страха нашего никто не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возвратит»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006" y="0"/>
            <a:ext cx="4821380" cy="359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393" y="3593206"/>
            <a:ext cx="5142607" cy="65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204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40548"/>
            <a:ext cx="7336811" cy="505909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212169" y="231820"/>
            <a:ext cx="4979831" cy="5747000"/>
          </a:xfrm>
          <a:solidFill>
            <a:schemeClr val="accent4">
              <a:lumMod val="5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Стр.122-125 Выразительное чтение думы «Иван Сусанин»</a:t>
            </a:r>
          </a:p>
          <a:p>
            <a:r>
              <a:rPr lang="ru-RU" dirty="0" smtClean="0"/>
              <a:t>Беседа по вопросам:</a:t>
            </a:r>
          </a:p>
          <a:p>
            <a:pPr>
              <a:buFont typeface="+mj-lt"/>
              <a:buAutoNum type="arabicPeriod"/>
            </a:pPr>
            <a:r>
              <a:rPr lang="ru-RU" dirty="0"/>
              <a:t>В чём состоял подвиг Сусанина?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Назовите исторических персонажей думы «Иван Сусанин»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Какими представлены в произведения поляки? 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Зачем  автор подчёркивает жестокость, агрессивность ляхов?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Как сын обращается к Ивану Сусанину? Как дополняет этот эпитет образ Сусанина?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Что отвечает Сусанин полякам перед смертью?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Какие качества Ивана Сусанина восхищают читателя?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2286" y="5099640"/>
            <a:ext cx="3876683" cy="1754326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Стр.127-128                  Объясните значение слов:</a:t>
            </a:r>
            <a:endParaRPr lang="ru-RU" dirty="0"/>
          </a:p>
          <a:p>
            <a:r>
              <a:rPr lang="ru-RU" dirty="0"/>
              <a:t>Ляхи</a:t>
            </a:r>
          </a:p>
          <a:p>
            <a:r>
              <a:rPr lang="ru-RU" dirty="0"/>
              <a:t>Сарматы</a:t>
            </a:r>
          </a:p>
          <a:p>
            <a:r>
              <a:rPr lang="ru-RU" dirty="0"/>
              <a:t>Жупан</a:t>
            </a:r>
          </a:p>
          <a:p>
            <a:r>
              <a:rPr lang="ru-RU" dirty="0"/>
              <a:t>Лучина </a:t>
            </a:r>
          </a:p>
        </p:txBody>
      </p:sp>
    </p:spTree>
    <p:extLst>
      <p:ext uri="{BB962C8B-B14F-4D97-AF65-F5344CB8AC3E}">
        <p14:creationId xmlns:p14="http://schemas.microsoft.com/office/powerpoint/2010/main" val="661114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558" y="671612"/>
            <a:ext cx="7150611" cy="49306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212169" y="40548"/>
            <a:ext cx="4979831" cy="6817452"/>
          </a:xfrm>
          <a:solidFill>
            <a:schemeClr val="accent4">
              <a:lumMod val="50000"/>
            </a:schemeClr>
          </a:solidFill>
        </p:spPr>
        <p:txBody>
          <a:bodyPr/>
          <a:lstStyle/>
          <a:p>
            <a:r>
              <a:rPr lang="ru-RU" dirty="0" smtClean="0"/>
              <a:t>Домашняя работа:</a:t>
            </a:r>
          </a:p>
          <a:p>
            <a:r>
              <a:rPr lang="ru-RU" dirty="0" smtClean="0"/>
              <a:t>Составьте (письменно)</a:t>
            </a:r>
          </a:p>
          <a:p>
            <a:pPr marL="0" indent="0">
              <a:buNone/>
            </a:pPr>
            <a:r>
              <a:rPr lang="ru-RU" dirty="0"/>
              <a:t>И</a:t>
            </a:r>
            <a:r>
              <a:rPr lang="ru-RU" dirty="0" smtClean="0"/>
              <a:t>сторико-литературный комментарий к думе Кондратия Рылеева «Иван Сусанин» по плану:</a:t>
            </a:r>
          </a:p>
          <a:p>
            <a:r>
              <a:rPr lang="ru-RU" dirty="0" smtClean="0"/>
              <a:t>1 Коротко об авторе, дате создания текста</a:t>
            </a:r>
          </a:p>
          <a:p>
            <a:r>
              <a:rPr lang="ru-RU" dirty="0" smtClean="0"/>
              <a:t>2 Сведения об исторических персонажах произведения</a:t>
            </a:r>
          </a:p>
          <a:p>
            <a:r>
              <a:rPr lang="ru-RU" dirty="0" smtClean="0"/>
              <a:t>3 Комментарий к событиям, отражённым в произведении</a:t>
            </a:r>
          </a:p>
        </p:txBody>
      </p:sp>
    </p:spTree>
    <p:extLst>
      <p:ext uri="{BB962C8B-B14F-4D97-AF65-F5344CB8AC3E}">
        <p14:creationId xmlns:p14="http://schemas.microsoft.com/office/powerpoint/2010/main" val="2668286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4371" y="447247"/>
            <a:ext cx="3130720" cy="4220212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02299" y="0"/>
            <a:ext cx="8289701" cy="6858000"/>
          </a:xfrm>
          <a:solidFill>
            <a:schemeClr val="accent5">
              <a:lumMod val="50000"/>
            </a:schemeClr>
          </a:solidFill>
        </p:spPr>
        <p:txBody>
          <a:bodyPr/>
          <a:lstStyle/>
          <a:p>
            <a:pPr>
              <a:buAutoNum type="arabicPeriod"/>
            </a:pPr>
            <a:r>
              <a:rPr lang="ru-RU" sz="2000" dirty="0" smtClean="0"/>
              <a:t>Какие события происходили в России в период жизни Кондратия Фёдоровича </a:t>
            </a:r>
            <a:r>
              <a:rPr lang="ru-RU" sz="2000" dirty="0"/>
              <a:t>Р</a:t>
            </a:r>
            <a:r>
              <a:rPr lang="ru-RU" sz="2000" dirty="0" smtClean="0"/>
              <a:t>ылеева?</a:t>
            </a:r>
          </a:p>
          <a:p>
            <a:pPr>
              <a:buAutoNum type="arabicPeriod"/>
            </a:pPr>
            <a:r>
              <a:rPr lang="ru-RU" sz="2000" dirty="0" smtClean="0"/>
              <a:t>«Я не поэт, а гражданин…» В чём видел поэт роль искусства?</a:t>
            </a:r>
          </a:p>
          <a:p>
            <a:pPr>
              <a:buAutoNum type="arabicPeriod"/>
            </a:pPr>
            <a:r>
              <a:rPr lang="ru-RU" sz="2000" dirty="0" smtClean="0"/>
              <a:t>В каком возрасте Рылеев принимал участие в Отечественной войне 1812 года?</a:t>
            </a:r>
          </a:p>
          <a:p>
            <a:pPr>
              <a:buAutoNum type="arabicPeriod"/>
            </a:pPr>
            <a:r>
              <a:rPr lang="ru-RU" sz="2000" dirty="0" smtClean="0"/>
              <a:t>Какова роль Рылеева в восстании декабристов? Как это характеризует поэта ?</a:t>
            </a:r>
          </a:p>
          <a:p>
            <a:pPr>
              <a:buAutoNum type="arabicPeriod"/>
            </a:pPr>
            <a:r>
              <a:rPr lang="ru-RU" sz="2000" dirty="0" smtClean="0"/>
              <a:t>Какова тема и идея «Дум» Кондратия Фёдоровича Рылеева?</a:t>
            </a:r>
          </a:p>
          <a:p>
            <a:pPr>
              <a:buFont typeface="Wingdings 3" charset="2"/>
              <a:buAutoNum type="arabicPeriod"/>
            </a:pPr>
            <a:r>
              <a:rPr lang="ru-RU" sz="2000" dirty="0"/>
              <a:t>Какие личности становились героями лирики Кондратия Фёдоровича Рылеева</a:t>
            </a:r>
            <a:r>
              <a:rPr lang="ru-RU" sz="2000" dirty="0" smtClean="0"/>
              <a:t>?</a:t>
            </a:r>
          </a:p>
          <a:p>
            <a:pPr>
              <a:buAutoNum type="arabicPeriod"/>
            </a:pPr>
            <a:r>
              <a:rPr lang="ru-RU" sz="2000" dirty="0" smtClean="0"/>
              <a:t>Дума </a:t>
            </a:r>
            <a:r>
              <a:rPr lang="ru-RU" sz="2000" dirty="0"/>
              <a:t>– поэтический литературный жанр, в центре которого размышления поэта на социальные, философские, бытовые темы. </a:t>
            </a:r>
            <a:r>
              <a:rPr lang="ru-RU" sz="2000" dirty="0" smtClean="0"/>
              <a:t>Как вы думаете, почему Рылеев именно так определил жанровую принадлежность своих стихотворений?</a:t>
            </a:r>
          </a:p>
          <a:p>
            <a:pPr>
              <a:buAutoNum type="arabicPeriod"/>
            </a:pPr>
            <a:r>
              <a:rPr lang="ru-RU" sz="2000" dirty="0" smtClean="0"/>
              <a:t>Какую задачу ставил перед собой автор сборника «Думы»?</a:t>
            </a:r>
          </a:p>
          <a:p>
            <a:pPr>
              <a:buAutoNum type="arabicPeriod"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227" y="4813382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1795-1826г.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69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«Смерть Ермака»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27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67425" y="1442435"/>
            <a:ext cx="7186412" cy="3979572"/>
          </a:xfrm>
          <a:solidFill>
            <a:schemeClr val="accent5">
              <a:lumMod val="50000"/>
            </a:schemeClr>
          </a:solidFill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Дума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«Смерть Ермака» было написано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Константином Фёдоровичем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Рылеевым в 1821 г. Оно посвящено эпохе правления Ивана Грозного. Главный герой, казак Ермак Тимофеевич, занял свое достойное место в истории благодаря тому, что участвовал в процессе присоединения Сибири к Российской империи.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произведения лежит историческое событие. Ермак со своим войском разбил хана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самому хану удалось спастись. Он собрал новое войско и внезапно напал на спящих воинов Ермака. Им пришлось отступать, атаман поплыл к челну, да тяжелые доспехи утянули его на дно. Эту ночь, когда был разбит Ермак, изображает Рылеев.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flipH="1">
            <a:off x="7482625" y="0"/>
            <a:ext cx="4619223" cy="68921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7425" y="141668"/>
            <a:ext cx="7173533" cy="1200329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Ермак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Тимофеевич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(1539 — 6 августа 1585) —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казачий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атаман, завоеватель Сибири. Большинство исследователей считают его донским или волжским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казаком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 а согласно некоторым летописям он был выходцем из Центральной России.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7425" y="5557402"/>
            <a:ext cx="7186412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Дума – поэтический литературный жанр, в центре которого размышления поэта на социальные, философские, бытовые темы.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"/>
            <a:ext cx="5499652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Ревела буря, дождь шумел,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мраке молнии летали,</a:t>
            </a:r>
          </a:p>
          <a:p>
            <a:pPr marL="0" indent="0"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Бесперерывно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 гремел,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ветры в дебрях бушевали...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 славе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страстию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дыша,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стране суровой и угрюмой,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диком бреге Иртыша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Сидел Ермак, объятый думой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Товарищи его трудов,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 и громозвучной славы,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раскинутых шатров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Беспечно спали близ дубравы.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«О, спите, спите,— мнил герой,—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Друзья, под бурею ревущей;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рассветом глас раздастся мой,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славу иль на смерть зовущий!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690" y="598804"/>
            <a:ext cx="3978420" cy="543586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728364" y="1773382"/>
            <a:ext cx="3387466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О чём размышляет Ермак?</a:t>
            </a:r>
          </a:p>
          <a:p>
            <a:r>
              <a:rPr lang="ru-RU" dirty="0" smtClean="0"/>
              <a:t>Какую функцию в строфе</a:t>
            </a:r>
          </a:p>
          <a:p>
            <a:r>
              <a:rPr lang="ru-RU" dirty="0" smtClean="0"/>
              <a:t>Выполняет пейзаж?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65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"/>
            <a:ext cx="5291833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нужен отдых; сладкий сон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бурю храбрых успокоит;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мечтах напомнит славу он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силы ратников удвоит.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жизни не щадил своей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разбоях, злато добывая,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Тот думать будет ли о ней,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Русь святую погибая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и вражьей кровью смыв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преступленья буйной жизни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 победы заслужив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Благословения отчизны,—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смерть не может быть страшна;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 мы дело совершили: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Сибирь царю покорена,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мы — не праздно в мире жили!»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05688" y="3879273"/>
            <a:ext cx="778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Василий Иванович </a:t>
            </a:r>
            <a:r>
              <a:rPr lang="ru-RU" dirty="0" err="1" smtClean="0"/>
              <a:t>Суриков«Покорение</a:t>
            </a:r>
            <a:r>
              <a:rPr lang="ru-RU" dirty="0" smtClean="0"/>
              <a:t> Сибири»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27807" y="4219945"/>
            <a:ext cx="7465454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Какова роль контраста между состоянием природы и </a:t>
            </a:r>
            <a:endParaRPr lang="ru-RU" dirty="0" smtClean="0"/>
          </a:p>
          <a:p>
            <a:r>
              <a:rPr lang="ru-RU" dirty="0" smtClean="0"/>
              <a:t>беспечным </a:t>
            </a:r>
            <a:r>
              <a:rPr lang="ru-RU" dirty="0"/>
              <a:t>сном </a:t>
            </a:r>
            <a:r>
              <a:rPr lang="ru-RU" dirty="0" smtClean="0"/>
              <a:t>ратников</a:t>
            </a:r>
            <a:r>
              <a:rPr lang="ru-RU" dirty="0"/>
              <a:t>?</a:t>
            </a:r>
          </a:p>
          <a:p>
            <a:r>
              <a:rPr lang="ru-RU" dirty="0" smtClean="0"/>
              <a:t>Каковы жизненные приоритеты Ермака и его товарищей?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855" y="0"/>
            <a:ext cx="8128145" cy="38792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27807" y="5261974"/>
            <a:ext cx="7514823" cy="14773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Ермак </a:t>
            </a:r>
            <a:r>
              <a:rPr lang="ru-RU" dirty="0"/>
              <a:t>и размышляет о жизни, о своих боевых товарищах, о своей роли в истории. Многие воины в прошлом были разбойниками. Ермак считает, что они искупили вину тем, что теперь на службе государевой и заслужили «благословения отчизны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53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"/>
            <a:ext cx="5541818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роковой его удел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сидел с героем рядом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сожалением глядел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жертву любопытным взглядом.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Ревела буря, дождь шумел,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мраке молнии летали,</a:t>
            </a:r>
          </a:p>
          <a:p>
            <a:pPr marL="0" indent="0"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Бесперерывно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 гремел,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ветры в дебрях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бушевали.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Страшась вступить с героем в бой,</a:t>
            </a:r>
          </a:p>
          <a:p>
            <a:pPr marL="0" indent="0"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шатрам, как тать презренный,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Прокрался тайною тропой,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 толпами окруженный.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Мечи сверкнули в их руках —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окровавилась долина,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пала грозная в боях,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обнажив мечей, дружина...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4308" r="6123"/>
          <a:stretch/>
        </p:blipFill>
        <p:spPr>
          <a:xfrm>
            <a:off x="5541817" y="132160"/>
            <a:ext cx="2964873" cy="37329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18909" y="4585855"/>
            <a:ext cx="4785284" cy="369332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Как характеризует автор Хана </a:t>
            </a:r>
            <a:r>
              <a:rPr lang="ru-RU" dirty="0" err="1" smtClean="0"/>
              <a:t>Кучума</a:t>
            </a:r>
            <a:r>
              <a:rPr lang="ru-RU" dirty="0" smtClean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76109" y="5112328"/>
            <a:ext cx="250581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Тать-вор, похититель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5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5499651" cy="68579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Ермак воспрянул ото сна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гибель зря, стремится в волны,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Душа отвагою полна,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далеко от брега челны!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Иртыш волнуется сильней —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Ермак все силы напрягает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мощною рукой своей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Валы седые рассекает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Плывет... уж близко челнока —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сила року уступила,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закипев страшней, река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 с шумом поглотила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Лишивши сил богатыря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Бороться с ярою волною,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Тяжелый панцирь — дар царя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гибели его виною.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448541" y="-1"/>
            <a:ext cx="3535837" cy="4102353"/>
          </a:xfrm>
          <a:solidFill>
            <a:schemeClr val="accent3">
              <a:lumMod val="5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Какие качества подчёркивает автор?</a:t>
            </a:r>
          </a:p>
          <a:p>
            <a:pPr marL="0" indent="0">
              <a:buNone/>
            </a:pPr>
            <a:r>
              <a:rPr lang="ru-RU" dirty="0" smtClean="0"/>
              <a:t>Какие средства речевой изобразительности использует для этого?</a:t>
            </a:r>
          </a:p>
          <a:p>
            <a:pPr marL="0" indent="0">
              <a:buNone/>
            </a:pPr>
            <a:r>
              <a:rPr lang="ru-RU" dirty="0" smtClean="0"/>
              <a:t>Найдите в строфе олицетворение. Какова </a:t>
            </a:r>
            <a:r>
              <a:rPr lang="ru-RU" sz="2000" dirty="0" smtClean="0"/>
              <a:t>его</a:t>
            </a:r>
            <a:r>
              <a:rPr lang="ru-RU" dirty="0" smtClean="0"/>
              <a:t> функция в тексте?</a:t>
            </a:r>
          </a:p>
          <a:p>
            <a:r>
              <a:rPr lang="ru-RU" dirty="0"/>
              <a:t>С кем сравнивает Рылеев своего героя?</a:t>
            </a:r>
          </a:p>
          <a:p>
            <a:r>
              <a:rPr lang="ru-RU" dirty="0"/>
              <a:t>Какова роль этого сравнения?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28" y="0"/>
            <a:ext cx="3582266" cy="39320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50030" y="4122101"/>
            <a:ext cx="7566923" cy="2585323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Образ атамана Ермака контрастирует с </a:t>
            </a:r>
            <a:r>
              <a:rPr lang="ru-RU" dirty="0"/>
              <a:t>татарским ханом. </a:t>
            </a:r>
            <a:r>
              <a:rPr lang="ru-RU" dirty="0" err="1"/>
              <a:t>Кучума</a:t>
            </a:r>
            <a:r>
              <a:rPr lang="ru-RU" dirty="0"/>
              <a:t> Рылеев сравнивает с вором, «как тать презренный», Ермак – могучий, отважный богатырь. Он не о своих интересах </a:t>
            </a:r>
            <a:r>
              <a:rPr lang="ru-RU" dirty="0" smtClean="0"/>
              <a:t>печется:</a:t>
            </a:r>
          </a:p>
          <a:p>
            <a:r>
              <a:rPr lang="ru-RU" dirty="0" smtClean="0"/>
              <a:t>«</a:t>
            </a:r>
            <a:r>
              <a:rPr lang="ru-RU" dirty="0"/>
              <a:t>Нам смерть не может быть страшна;</a:t>
            </a:r>
          </a:p>
          <a:p>
            <a:r>
              <a:rPr lang="ru-RU" dirty="0"/>
              <a:t>Свое мы дело совершили:</a:t>
            </a:r>
          </a:p>
          <a:p>
            <a:r>
              <a:rPr lang="ru-RU" dirty="0"/>
              <a:t>Сибирь царю покорена,</a:t>
            </a:r>
          </a:p>
          <a:p>
            <a:r>
              <a:rPr lang="ru-RU" dirty="0"/>
              <a:t>И мы — не праздно в мире жили!» – размышляет он. Для него важно </a:t>
            </a:r>
            <a:r>
              <a:rPr lang="ru-RU" dirty="0" smtClean="0"/>
              <a:t>принести пользу</a:t>
            </a:r>
            <a:r>
              <a:rPr lang="ru-RU" dirty="0"/>
              <a:t> </a:t>
            </a:r>
            <a:r>
              <a:rPr lang="ru-RU" dirty="0" smtClean="0"/>
              <a:t>Родине.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25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5499651" cy="6857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Лишивши сил богатыря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Бороться с ярою волною,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Тяжелый панцирь — дар царя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гибели его виною.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Ревела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буря... вдруг луной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Иртыш кипящий серебрился,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труп, извергнутый волной,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броне медяной озарился.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Носились тучи, дождь шумел,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молнии еще сверкали,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гром вдали еще гремел,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дебрях бушевали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1821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7919" t="3803" r="15894" b="9400"/>
          <a:stretch/>
        </p:blipFill>
        <p:spPr>
          <a:xfrm>
            <a:off x="4219937" y="0"/>
            <a:ext cx="3362707" cy="42113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16721" y="0"/>
            <a:ext cx="4024012" cy="64633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Как меняется пейзаж? Почему? </a:t>
            </a:r>
          </a:p>
          <a:p>
            <a:r>
              <a:rPr lang="ru-RU" dirty="0" smtClean="0"/>
              <a:t>Какова идея произведения?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7075" y="646331"/>
            <a:ext cx="4466187" cy="40934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бури является организующим композиционным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звеном.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сопровождает последние часы бурной жизни Ермака. В начале стихотворения буря ревет, молнии летают, Ермак размышляет 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ревет, словно являясь сообщником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прикрывая его нападение в середине стихотворения.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финале буря ревет, молнии еще летают, а волны уже выбросили на берег тело атамана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72467" y="4788371"/>
            <a:ext cx="8020795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Идея думы заключается в том, что жизнь 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человека должна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иметь высокую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цель. Служение 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«Руси святой» - одна из таких целей. Автор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стремится 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передать читателю высокие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чувство гордости за 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то,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что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русские 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люди беззаветно любят Отчизну, готовы погибнуть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за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неё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, т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акая </a:t>
            </a:r>
            <a:r>
              <a:rPr lang="ru-RU" dirty="0">
                <a:solidFill>
                  <a:srgbClr val="262626"/>
                </a:solidFill>
                <a:latin typeface="Georgia" panose="02040502050405020303" pitchFamily="18" charset="0"/>
              </a:rPr>
              <a:t>смерть 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прекрасна и не напрасна. Это позволяет почувствовать пейзаж: Ермак погиб, но борьба за будущее России продолжается, и ничто не сможет </a:t>
            </a:r>
            <a:r>
              <a:rPr lang="ru-RU" dirty="0" err="1" smtClean="0">
                <a:solidFill>
                  <a:srgbClr val="262626"/>
                </a:solidFill>
                <a:latin typeface="Georgia" panose="02040502050405020303" pitchFamily="18" charset="0"/>
              </a:rPr>
              <a:t>помешатьть</a:t>
            </a:r>
            <a:r>
              <a:rPr lang="ru-RU" dirty="0" smtClean="0">
                <a:solidFill>
                  <a:srgbClr val="262626"/>
                </a:solidFill>
                <a:latin typeface="Georgia" panose="02040502050405020303" pitchFamily="18" charset="0"/>
              </a:rPr>
              <a:t> её расцвету.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41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1721</Words>
  <Application>Microsoft Office PowerPoint</Application>
  <PresentationFormat>Широкоэкранный</PresentationFormat>
  <Paragraphs>164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Century Gothic</vt:lpstr>
      <vt:lpstr>Georgia</vt:lpstr>
      <vt:lpstr>Times New Roman</vt:lpstr>
      <vt:lpstr>Wingdings 3</vt:lpstr>
      <vt:lpstr>YS Text</vt:lpstr>
      <vt:lpstr>Ион</vt:lpstr>
      <vt:lpstr>Кондратий Фёдорович Рылеев  «Смерть Ермака.  Темы, мотивы лирики</vt:lpstr>
      <vt:lpstr>Презентация PowerPoint</vt:lpstr>
      <vt:lpstr>«Смерть Ермака»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  <vt:lpstr>Кондратий Фёдорович Рылеев. «Иван Сусанин»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23</cp:revision>
  <dcterms:created xsi:type="dcterms:W3CDTF">2019-10-21T09:59:39Z</dcterms:created>
  <dcterms:modified xsi:type="dcterms:W3CDTF">2021-11-10T11:28:19Z</dcterms:modified>
</cp:coreProperties>
</file>