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57" r:id="rId4"/>
    <p:sldId id="272" r:id="rId5"/>
    <p:sldId id="269" r:id="rId6"/>
    <p:sldId id="262" r:id="rId7"/>
    <p:sldId id="264" r:id="rId8"/>
    <p:sldId id="267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E463771-89E9-41F4-A654-73E3DE41367F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7A34A54-AB5B-434A-B266-30C7ACE39063}">
      <dgm:prSet phldrT="[Текст]" custT="1"/>
      <dgm:spPr/>
      <dgm:t>
        <a:bodyPr/>
        <a:lstStyle/>
        <a:p>
          <a:r>
            <a:rPr lang="ru-RU" sz="1200" dirty="0" smtClean="0">
              <a:solidFill>
                <a:schemeClr val="accent2">
                  <a:lumMod val="75000"/>
                </a:schemeClr>
              </a:solidFill>
            </a:rPr>
            <a:t>реальные представления </a:t>
          </a:r>
          <a:endParaRPr lang="ru-RU" sz="1200" dirty="0">
            <a:solidFill>
              <a:schemeClr val="accent2">
                <a:lumMod val="75000"/>
              </a:schemeClr>
            </a:solidFill>
          </a:endParaRPr>
        </a:p>
      </dgm:t>
    </dgm:pt>
    <dgm:pt modelId="{2C4AD35A-3696-4E15-B971-31402703899C}" type="parTrans" cxnId="{97D48656-4463-478A-A303-48B2025D3689}">
      <dgm:prSet/>
      <dgm:spPr/>
      <dgm:t>
        <a:bodyPr/>
        <a:lstStyle/>
        <a:p>
          <a:endParaRPr lang="ru-RU"/>
        </a:p>
      </dgm:t>
    </dgm:pt>
    <dgm:pt modelId="{9E2CD01C-3D78-4F4B-A844-F6D4ED120405}" type="sibTrans" cxnId="{97D48656-4463-478A-A303-48B2025D3689}">
      <dgm:prSet/>
      <dgm:spPr/>
      <dgm:t>
        <a:bodyPr/>
        <a:lstStyle/>
        <a:p>
          <a:endParaRPr lang="ru-RU"/>
        </a:p>
      </dgm:t>
    </dgm:pt>
    <dgm:pt modelId="{40C8644C-9D00-4E15-BED0-2390E6D41A39}">
      <dgm:prSet phldrT="[Текст]" custT="1"/>
      <dgm:spPr/>
      <dgm:t>
        <a:bodyPr/>
        <a:lstStyle/>
        <a:p>
          <a:r>
            <a:rPr lang="ru-RU" sz="1200" dirty="0" smtClean="0">
              <a:solidFill>
                <a:schemeClr val="accent2">
                  <a:lumMod val="75000"/>
                </a:schemeClr>
              </a:solidFill>
            </a:rPr>
            <a:t>обогащение памяти активизация мыслительных </a:t>
          </a:r>
          <a:r>
            <a:rPr lang="ru-RU" sz="1200" dirty="0" err="1" smtClean="0">
              <a:solidFill>
                <a:schemeClr val="accent2">
                  <a:lumMod val="75000"/>
                </a:schemeClr>
              </a:solidFill>
            </a:rPr>
            <a:t>процесов</a:t>
          </a:r>
          <a:endParaRPr lang="ru-RU" sz="1200" dirty="0">
            <a:solidFill>
              <a:schemeClr val="accent2">
                <a:lumMod val="75000"/>
              </a:schemeClr>
            </a:solidFill>
          </a:endParaRPr>
        </a:p>
      </dgm:t>
    </dgm:pt>
    <dgm:pt modelId="{148D85CD-4C57-477F-AA11-0C0EE61BB895}" type="parTrans" cxnId="{F8EAD720-17F8-4D4A-9072-5E5ECB51D65A}">
      <dgm:prSet/>
      <dgm:spPr/>
      <dgm:t>
        <a:bodyPr/>
        <a:lstStyle/>
        <a:p>
          <a:endParaRPr lang="ru-RU"/>
        </a:p>
      </dgm:t>
    </dgm:pt>
    <dgm:pt modelId="{AE5BC2B3-460E-4EA0-AE0D-A881D8469298}" type="sibTrans" cxnId="{F8EAD720-17F8-4D4A-9072-5E5ECB51D65A}">
      <dgm:prSet/>
      <dgm:spPr/>
      <dgm:t>
        <a:bodyPr/>
        <a:lstStyle/>
        <a:p>
          <a:endParaRPr lang="ru-RU"/>
        </a:p>
      </dgm:t>
    </dgm:pt>
    <dgm:pt modelId="{6BBAC158-395F-499C-A394-1A67581B6E1F}">
      <dgm:prSet phldrT="[Текст]" custT="1"/>
      <dgm:spPr/>
      <dgm:t>
        <a:bodyPr/>
        <a:lstStyle/>
        <a:p>
          <a:r>
            <a:rPr lang="ru-RU" sz="1200" dirty="0" smtClean="0">
              <a:solidFill>
                <a:schemeClr val="accent2">
                  <a:lumMod val="75000"/>
                </a:schemeClr>
              </a:solidFill>
            </a:rPr>
            <a:t>необходимость давать отчет об увиденном, формулировать обнаруженные закономерности и выводы </a:t>
          </a:r>
          <a:endParaRPr lang="ru-RU" sz="1200" dirty="0">
            <a:solidFill>
              <a:schemeClr val="accent2">
                <a:lumMod val="75000"/>
              </a:schemeClr>
            </a:solidFill>
          </a:endParaRPr>
        </a:p>
      </dgm:t>
    </dgm:pt>
    <dgm:pt modelId="{B5B6AAD7-74EB-4328-9776-7B3F60821472}" type="parTrans" cxnId="{6A9D8496-73D0-4C97-90AE-7C5EBB07F6EE}">
      <dgm:prSet/>
      <dgm:spPr/>
      <dgm:t>
        <a:bodyPr/>
        <a:lstStyle/>
        <a:p>
          <a:endParaRPr lang="ru-RU"/>
        </a:p>
      </dgm:t>
    </dgm:pt>
    <dgm:pt modelId="{EFB2B905-E4B4-4874-84E1-0A0AD88F0F98}" type="sibTrans" cxnId="{6A9D8496-73D0-4C97-90AE-7C5EBB07F6EE}">
      <dgm:prSet/>
      <dgm:spPr/>
      <dgm:t>
        <a:bodyPr/>
        <a:lstStyle/>
        <a:p>
          <a:endParaRPr lang="ru-RU"/>
        </a:p>
      </dgm:t>
    </dgm:pt>
    <dgm:pt modelId="{A8576961-059E-4214-B07B-5406043B7C23}">
      <dgm:prSet phldrT="[Текст]" custT="1"/>
      <dgm:spPr/>
      <dgm:t>
        <a:bodyPr/>
        <a:lstStyle/>
        <a:p>
          <a:r>
            <a:rPr lang="ru-RU" sz="1200" dirty="0" smtClean="0">
              <a:solidFill>
                <a:schemeClr val="accent2">
                  <a:lumMod val="75000"/>
                </a:schemeClr>
              </a:solidFill>
            </a:rPr>
            <a:t>стимулирует развитие речи</a:t>
          </a:r>
          <a:endParaRPr lang="ru-RU" sz="1200" dirty="0">
            <a:solidFill>
              <a:schemeClr val="accent2">
                <a:lumMod val="75000"/>
              </a:schemeClr>
            </a:solidFill>
          </a:endParaRPr>
        </a:p>
      </dgm:t>
    </dgm:pt>
    <dgm:pt modelId="{36496EE6-D87B-4E29-A7B3-7819FD6AF380}" type="parTrans" cxnId="{0392EBB3-691B-47EC-BD8A-B7F9BC59FB3E}">
      <dgm:prSet/>
      <dgm:spPr/>
      <dgm:t>
        <a:bodyPr/>
        <a:lstStyle/>
        <a:p>
          <a:endParaRPr lang="ru-RU"/>
        </a:p>
      </dgm:t>
    </dgm:pt>
    <dgm:pt modelId="{3CB27E18-A3C4-4AF1-A5FA-D5A925AAA3E3}" type="sibTrans" cxnId="{0392EBB3-691B-47EC-BD8A-B7F9BC59FB3E}">
      <dgm:prSet/>
      <dgm:spPr/>
      <dgm:t>
        <a:bodyPr/>
        <a:lstStyle/>
        <a:p>
          <a:endParaRPr lang="ru-RU"/>
        </a:p>
      </dgm:t>
    </dgm:pt>
    <dgm:pt modelId="{272CAEB3-EA79-452D-87E6-EE425796D69F}">
      <dgm:prSet phldrT="[Текст]" custT="1"/>
      <dgm:spPr/>
      <dgm:t>
        <a:bodyPr/>
        <a:lstStyle/>
        <a:p>
          <a:r>
            <a:rPr lang="ru-RU" sz="1200" dirty="0" smtClean="0">
              <a:solidFill>
                <a:schemeClr val="accent2">
                  <a:lumMod val="75000"/>
                </a:schemeClr>
              </a:solidFill>
            </a:rPr>
            <a:t>становлению целостной картины мира ребенка дошкольного возраста и основ культурного познания им окружающего мира</a:t>
          </a:r>
          <a:endParaRPr lang="ru-RU" sz="1200" dirty="0">
            <a:solidFill>
              <a:schemeClr val="accent2">
                <a:lumMod val="75000"/>
              </a:schemeClr>
            </a:solidFill>
          </a:endParaRPr>
        </a:p>
      </dgm:t>
    </dgm:pt>
    <dgm:pt modelId="{B6B77E37-7CF8-4E7F-817E-2A6930F281E5}" type="parTrans" cxnId="{03F48178-B20E-48DA-BC9B-0B9D0A0B272E}">
      <dgm:prSet/>
      <dgm:spPr/>
      <dgm:t>
        <a:bodyPr/>
        <a:lstStyle/>
        <a:p>
          <a:endParaRPr lang="ru-RU"/>
        </a:p>
      </dgm:t>
    </dgm:pt>
    <dgm:pt modelId="{166DACC6-139D-4E4E-999D-6FA26E130724}" type="sibTrans" cxnId="{03F48178-B20E-48DA-BC9B-0B9D0A0B272E}">
      <dgm:prSet/>
      <dgm:spPr/>
      <dgm:t>
        <a:bodyPr/>
        <a:lstStyle/>
        <a:p>
          <a:endParaRPr lang="ru-RU"/>
        </a:p>
      </dgm:t>
    </dgm:pt>
    <dgm:pt modelId="{FB031F40-8545-49FA-9E70-640CD3F2CF9A}">
      <dgm:prSet phldrT="[Текст]" custT="1"/>
      <dgm:spPr/>
      <dgm:t>
        <a:bodyPr/>
        <a:lstStyle/>
        <a:p>
          <a:r>
            <a:rPr lang="ru-RU" sz="1200" dirty="0" smtClean="0">
              <a:solidFill>
                <a:schemeClr val="accent2">
                  <a:lumMod val="75000"/>
                </a:schemeClr>
              </a:solidFill>
            </a:rPr>
            <a:t> возникает необходимость совершать операции анализа и синтеза, сравнения и классификации, обобщения и экстраполяции </a:t>
          </a:r>
          <a:endParaRPr lang="ru-RU" sz="1200" dirty="0">
            <a:solidFill>
              <a:schemeClr val="accent2">
                <a:lumMod val="75000"/>
              </a:schemeClr>
            </a:solidFill>
          </a:endParaRPr>
        </a:p>
      </dgm:t>
    </dgm:pt>
    <dgm:pt modelId="{FF4F4DB5-F2BF-45BF-B42F-DDE225D4919D}" type="parTrans" cxnId="{D9E6C611-2848-43FE-9085-A8A844F68E1B}">
      <dgm:prSet/>
      <dgm:spPr/>
      <dgm:t>
        <a:bodyPr/>
        <a:lstStyle/>
        <a:p>
          <a:endParaRPr lang="ru-RU"/>
        </a:p>
      </dgm:t>
    </dgm:pt>
    <dgm:pt modelId="{24BE5E01-411F-4C41-8EDC-A9E866E40E44}" type="sibTrans" cxnId="{D9E6C611-2848-43FE-9085-A8A844F68E1B}">
      <dgm:prSet/>
      <dgm:spPr/>
      <dgm:t>
        <a:bodyPr/>
        <a:lstStyle/>
        <a:p>
          <a:endParaRPr lang="ru-RU"/>
        </a:p>
      </dgm:t>
    </dgm:pt>
    <dgm:pt modelId="{A5E1CB70-12FF-409D-9B06-A060B8454524}" type="pres">
      <dgm:prSet presAssocID="{6E463771-89E9-41F4-A654-73E3DE41367F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B63D257-C68A-4A7E-B6CC-D670E13909AE}" type="pres">
      <dgm:prSet presAssocID="{D7A34A54-AB5B-434A-B266-30C7ACE39063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8F1F794-E22D-44A3-A365-84952030B68B}" type="pres">
      <dgm:prSet presAssocID="{9E2CD01C-3D78-4F4B-A844-F6D4ED120405}" presName="sibTrans" presStyleCnt="0"/>
      <dgm:spPr/>
    </dgm:pt>
    <dgm:pt modelId="{E4E450AA-018E-475C-B492-8FF38F0120D0}" type="pres">
      <dgm:prSet presAssocID="{40C8644C-9D00-4E15-BED0-2390E6D41A39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17B340A-B4EC-413F-9141-4F057E0115A3}" type="pres">
      <dgm:prSet presAssocID="{AE5BC2B3-460E-4EA0-AE0D-A881D8469298}" presName="sibTrans" presStyleCnt="0"/>
      <dgm:spPr/>
    </dgm:pt>
    <dgm:pt modelId="{A042F636-47CC-4829-B287-B6F0F02EA168}" type="pres">
      <dgm:prSet presAssocID="{FB031F40-8545-49FA-9E70-640CD3F2CF9A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30E4018-4156-4724-84DA-4D4E78D55B37}" type="pres">
      <dgm:prSet presAssocID="{24BE5E01-411F-4C41-8EDC-A9E866E40E44}" presName="sibTrans" presStyleCnt="0"/>
      <dgm:spPr/>
    </dgm:pt>
    <dgm:pt modelId="{81C7C338-1323-435B-AE12-3DC1E6F001A4}" type="pres">
      <dgm:prSet presAssocID="{6BBAC158-395F-499C-A394-1A67581B6E1F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3984FF9-DA00-40F4-9BF0-4EEDBEBA0317}" type="pres">
      <dgm:prSet presAssocID="{EFB2B905-E4B4-4874-84E1-0A0AD88F0F98}" presName="sibTrans" presStyleCnt="0"/>
      <dgm:spPr/>
    </dgm:pt>
    <dgm:pt modelId="{F028E9C0-8D03-4A14-B37C-6BAC82DAAAA4}" type="pres">
      <dgm:prSet presAssocID="{A8576961-059E-4214-B07B-5406043B7C23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11BF09C-1B5D-42FF-83C0-91848C1DC0DA}" type="pres">
      <dgm:prSet presAssocID="{3CB27E18-A3C4-4AF1-A5FA-D5A925AAA3E3}" presName="sibTrans" presStyleCnt="0"/>
      <dgm:spPr/>
    </dgm:pt>
    <dgm:pt modelId="{BFBCCED6-5FDF-41FB-A24B-8FF6530FF49B}" type="pres">
      <dgm:prSet presAssocID="{272CAEB3-EA79-452D-87E6-EE425796D69F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3F48178-B20E-48DA-BC9B-0B9D0A0B272E}" srcId="{6E463771-89E9-41F4-A654-73E3DE41367F}" destId="{272CAEB3-EA79-452D-87E6-EE425796D69F}" srcOrd="5" destOrd="0" parTransId="{B6B77E37-7CF8-4E7F-817E-2A6930F281E5}" sibTransId="{166DACC6-139D-4E4E-999D-6FA26E130724}"/>
    <dgm:cxn modelId="{0392EBB3-691B-47EC-BD8A-B7F9BC59FB3E}" srcId="{6E463771-89E9-41F4-A654-73E3DE41367F}" destId="{A8576961-059E-4214-B07B-5406043B7C23}" srcOrd="4" destOrd="0" parTransId="{36496EE6-D87B-4E29-A7B3-7819FD6AF380}" sibTransId="{3CB27E18-A3C4-4AF1-A5FA-D5A925AAA3E3}"/>
    <dgm:cxn modelId="{F8EAD720-17F8-4D4A-9072-5E5ECB51D65A}" srcId="{6E463771-89E9-41F4-A654-73E3DE41367F}" destId="{40C8644C-9D00-4E15-BED0-2390E6D41A39}" srcOrd="1" destOrd="0" parTransId="{148D85CD-4C57-477F-AA11-0C0EE61BB895}" sibTransId="{AE5BC2B3-460E-4EA0-AE0D-A881D8469298}"/>
    <dgm:cxn modelId="{7B9AD9BF-EC1F-4E2A-89EF-3728CCDB151A}" type="presOf" srcId="{FB031F40-8545-49FA-9E70-640CD3F2CF9A}" destId="{A042F636-47CC-4829-B287-B6F0F02EA168}" srcOrd="0" destOrd="0" presId="urn:microsoft.com/office/officeart/2005/8/layout/default"/>
    <dgm:cxn modelId="{D9E6C611-2848-43FE-9085-A8A844F68E1B}" srcId="{6E463771-89E9-41F4-A654-73E3DE41367F}" destId="{FB031F40-8545-49FA-9E70-640CD3F2CF9A}" srcOrd="2" destOrd="0" parTransId="{FF4F4DB5-F2BF-45BF-B42F-DDE225D4919D}" sibTransId="{24BE5E01-411F-4C41-8EDC-A9E866E40E44}"/>
    <dgm:cxn modelId="{9721E1E1-27F3-476C-9A90-E8D5AAB735E6}" type="presOf" srcId="{D7A34A54-AB5B-434A-B266-30C7ACE39063}" destId="{0B63D257-C68A-4A7E-B6CC-D670E13909AE}" srcOrd="0" destOrd="0" presId="urn:microsoft.com/office/officeart/2005/8/layout/default"/>
    <dgm:cxn modelId="{DA6A35CF-D9A2-4FFD-B934-A51110B9063A}" type="presOf" srcId="{A8576961-059E-4214-B07B-5406043B7C23}" destId="{F028E9C0-8D03-4A14-B37C-6BAC82DAAAA4}" srcOrd="0" destOrd="0" presId="urn:microsoft.com/office/officeart/2005/8/layout/default"/>
    <dgm:cxn modelId="{97D48656-4463-478A-A303-48B2025D3689}" srcId="{6E463771-89E9-41F4-A654-73E3DE41367F}" destId="{D7A34A54-AB5B-434A-B266-30C7ACE39063}" srcOrd="0" destOrd="0" parTransId="{2C4AD35A-3696-4E15-B971-31402703899C}" sibTransId="{9E2CD01C-3D78-4F4B-A844-F6D4ED120405}"/>
    <dgm:cxn modelId="{E1861600-0C01-4139-8372-CC0883F5CCC1}" type="presOf" srcId="{40C8644C-9D00-4E15-BED0-2390E6D41A39}" destId="{E4E450AA-018E-475C-B492-8FF38F0120D0}" srcOrd="0" destOrd="0" presId="urn:microsoft.com/office/officeart/2005/8/layout/default"/>
    <dgm:cxn modelId="{98E384A1-AF24-4697-89A8-6EEE316C7F68}" type="presOf" srcId="{272CAEB3-EA79-452D-87E6-EE425796D69F}" destId="{BFBCCED6-5FDF-41FB-A24B-8FF6530FF49B}" srcOrd="0" destOrd="0" presId="urn:microsoft.com/office/officeart/2005/8/layout/default"/>
    <dgm:cxn modelId="{BA6D802C-EC82-4FDC-BB93-B209819C6002}" type="presOf" srcId="{6E463771-89E9-41F4-A654-73E3DE41367F}" destId="{A5E1CB70-12FF-409D-9B06-A060B8454524}" srcOrd="0" destOrd="0" presId="urn:microsoft.com/office/officeart/2005/8/layout/default"/>
    <dgm:cxn modelId="{6A9D8496-73D0-4C97-90AE-7C5EBB07F6EE}" srcId="{6E463771-89E9-41F4-A654-73E3DE41367F}" destId="{6BBAC158-395F-499C-A394-1A67581B6E1F}" srcOrd="3" destOrd="0" parTransId="{B5B6AAD7-74EB-4328-9776-7B3F60821472}" sibTransId="{EFB2B905-E4B4-4874-84E1-0A0AD88F0F98}"/>
    <dgm:cxn modelId="{517DD2AD-CE66-42FA-A2EC-C79D580EDB07}" type="presOf" srcId="{6BBAC158-395F-499C-A394-1A67581B6E1F}" destId="{81C7C338-1323-435B-AE12-3DC1E6F001A4}" srcOrd="0" destOrd="0" presId="urn:microsoft.com/office/officeart/2005/8/layout/default"/>
    <dgm:cxn modelId="{B8252501-18DD-4481-88AC-5C42E5B04F6C}" type="presParOf" srcId="{A5E1CB70-12FF-409D-9B06-A060B8454524}" destId="{0B63D257-C68A-4A7E-B6CC-D670E13909AE}" srcOrd="0" destOrd="0" presId="urn:microsoft.com/office/officeart/2005/8/layout/default"/>
    <dgm:cxn modelId="{2228BBC5-68CD-4ED7-B3B3-3DF19C664E5B}" type="presParOf" srcId="{A5E1CB70-12FF-409D-9B06-A060B8454524}" destId="{A8F1F794-E22D-44A3-A365-84952030B68B}" srcOrd="1" destOrd="0" presId="urn:microsoft.com/office/officeart/2005/8/layout/default"/>
    <dgm:cxn modelId="{A2C0905B-F592-4181-B38E-94F5B21FACC4}" type="presParOf" srcId="{A5E1CB70-12FF-409D-9B06-A060B8454524}" destId="{E4E450AA-018E-475C-B492-8FF38F0120D0}" srcOrd="2" destOrd="0" presId="urn:microsoft.com/office/officeart/2005/8/layout/default"/>
    <dgm:cxn modelId="{BCADC1A2-0452-4FB3-9BC5-2D8EAA49B3F1}" type="presParOf" srcId="{A5E1CB70-12FF-409D-9B06-A060B8454524}" destId="{D17B340A-B4EC-413F-9141-4F057E0115A3}" srcOrd="3" destOrd="0" presId="urn:microsoft.com/office/officeart/2005/8/layout/default"/>
    <dgm:cxn modelId="{A40F8732-57A2-440B-AEAD-D2E21530827E}" type="presParOf" srcId="{A5E1CB70-12FF-409D-9B06-A060B8454524}" destId="{A042F636-47CC-4829-B287-B6F0F02EA168}" srcOrd="4" destOrd="0" presId="urn:microsoft.com/office/officeart/2005/8/layout/default"/>
    <dgm:cxn modelId="{5A035B99-5698-45C8-8BA7-DD43D5549C5D}" type="presParOf" srcId="{A5E1CB70-12FF-409D-9B06-A060B8454524}" destId="{630E4018-4156-4724-84DA-4D4E78D55B37}" srcOrd="5" destOrd="0" presId="urn:microsoft.com/office/officeart/2005/8/layout/default"/>
    <dgm:cxn modelId="{48445433-F139-4DB7-A156-9E3E91B8D637}" type="presParOf" srcId="{A5E1CB70-12FF-409D-9B06-A060B8454524}" destId="{81C7C338-1323-435B-AE12-3DC1E6F001A4}" srcOrd="6" destOrd="0" presId="urn:microsoft.com/office/officeart/2005/8/layout/default"/>
    <dgm:cxn modelId="{46B30844-5B52-4616-97CF-5B2DAFFD8EE1}" type="presParOf" srcId="{A5E1CB70-12FF-409D-9B06-A060B8454524}" destId="{23984FF9-DA00-40F4-9BF0-4EEDBEBA0317}" srcOrd="7" destOrd="0" presId="urn:microsoft.com/office/officeart/2005/8/layout/default"/>
    <dgm:cxn modelId="{16FBF826-B644-4D37-86DE-40BC5380F718}" type="presParOf" srcId="{A5E1CB70-12FF-409D-9B06-A060B8454524}" destId="{F028E9C0-8D03-4A14-B37C-6BAC82DAAAA4}" srcOrd="8" destOrd="0" presId="urn:microsoft.com/office/officeart/2005/8/layout/default"/>
    <dgm:cxn modelId="{1A62DDF6-03CF-42F7-BBE8-1155CC6C5C18}" type="presParOf" srcId="{A5E1CB70-12FF-409D-9B06-A060B8454524}" destId="{511BF09C-1B5D-42FF-83C0-91848C1DC0DA}" srcOrd="9" destOrd="0" presId="urn:microsoft.com/office/officeart/2005/8/layout/default"/>
    <dgm:cxn modelId="{7D1BD139-CCC3-452C-97CC-6D0DA656A443}" type="presParOf" srcId="{A5E1CB70-12FF-409D-9B06-A060B8454524}" destId="{BFBCCED6-5FDF-41FB-A24B-8FF6530FF49B}" srcOrd="1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D86B4A2-5F00-41EF-BA2B-C7458574A6C9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16D9DE9-C4BF-4A5C-97ED-0BD3617CF6D8}">
      <dgm:prSet phldrT="[Текст]"/>
      <dgm:spPr/>
      <dgm:t>
        <a:bodyPr/>
        <a:lstStyle/>
        <a:p>
          <a:r>
            <a:rPr lang="ru-RU" dirty="0" smtClean="0"/>
            <a:t>1</a:t>
          </a:r>
          <a:endParaRPr lang="ru-RU" dirty="0"/>
        </a:p>
      </dgm:t>
    </dgm:pt>
    <dgm:pt modelId="{766E4A5A-06AA-4621-935F-23BA2F3C1188}" type="parTrans" cxnId="{D5891A94-583C-442D-9488-C1E63456F96A}">
      <dgm:prSet/>
      <dgm:spPr/>
      <dgm:t>
        <a:bodyPr/>
        <a:lstStyle/>
        <a:p>
          <a:endParaRPr lang="ru-RU"/>
        </a:p>
      </dgm:t>
    </dgm:pt>
    <dgm:pt modelId="{DBD4FC60-4979-4D75-B247-5D455F0DF95A}" type="sibTrans" cxnId="{D5891A94-583C-442D-9488-C1E63456F96A}">
      <dgm:prSet/>
      <dgm:spPr/>
      <dgm:t>
        <a:bodyPr/>
        <a:lstStyle/>
        <a:p>
          <a:endParaRPr lang="ru-RU"/>
        </a:p>
      </dgm:t>
    </dgm:pt>
    <dgm:pt modelId="{78B5FBDA-2EA9-4C9E-B32A-8AA85109CA88}">
      <dgm:prSet phldrT="[Текст]"/>
      <dgm:spPr/>
      <dgm:t>
        <a:bodyPr/>
        <a:lstStyle/>
        <a:p>
          <a:pPr rtl="0"/>
          <a:r>
            <a:rPr kumimoji="0" lang="ru-RU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ea typeface="Times New Roman" pitchFamily="18" charset="0"/>
              <a:cs typeface="Times New Roman" pitchFamily="18" charset="0"/>
            </a:rPr>
            <a:t>Сформирована способность видеть многообразие мира в системе взаимосвязей и взаимозависимостей;</a:t>
          </a:r>
          <a:endParaRPr lang="ru-RU" dirty="0"/>
        </a:p>
      </dgm:t>
    </dgm:pt>
    <dgm:pt modelId="{88E7A219-219B-4A7D-8877-698E607C63C9}" type="parTrans" cxnId="{CBD36E10-8534-4B19-8811-01F5D556E411}">
      <dgm:prSet/>
      <dgm:spPr/>
      <dgm:t>
        <a:bodyPr/>
        <a:lstStyle/>
        <a:p>
          <a:endParaRPr lang="ru-RU"/>
        </a:p>
      </dgm:t>
    </dgm:pt>
    <dgm:pt modelId="{BEBF34BE-9369-40C8-AE5C-CE0D513A80B0}" type="sibTrans" cxnId="{CBD36E10-8534-4B19-8811-01F5D556E411}">
      <dgm:prSet/>
      <dgm:spPr/>
      <dgm:t>
        <a:bodyPr/>
        <a:lstStyle/>
        <a:p>
          <a:endParaRPr lang="ru-RU"/>
        </a:p>
      </dgm:t>
    </dgm:pt>
    <dgm:pt modelId="{362C96FF-0477-48E0-AC00-67898C788DF4}">
      <dgm:prSet phldrT="[Текст]"/>
      <dgm:spPr/>
      <dgm:t>
        <a:bodyPr/>
        <a:lstStyle/>
        <a:p>
          <a:r>
            <a:rPr lang="ru-RU" dirty="0" smtClean="0"/>
            <a:t>2</a:t>
          </a:r>
          <a:endParaRPr lang="ru-RU" dirty="0"/>
        </a:p>
      </dgm:t>
    </dgm:pt>
    <dgm:pt modelId="{7BF19157-80DE-4237-AF1E-A83E943F5AC8}" type="parTrans" cxnId="{59AD93FD-822B-46FE-A3A1-A3B3F22EE7CB}">
      <dgm:prSet/>
      <dgm:spPr/>
      <dgm:t>
        <a:bodyPr/>
        <a:lstStyle/>
        <a:p>
          <a:endParaRPr lang="ru-RU"/>
        </a:p>
      </dgm:t>
    </dgm:pt>
    <dgm:pt modelId="{5C356657-94A2-46EB-971C-535DAC77503C}" type="sibTrans" cxnId="{59AD93FD-822B-46FE-A3A1-A3B3F22EE7CB}">
      <dgm:prSet/>
      <dgm:spPr/>
      <dgm:t>
        <a:bodyPr/>
        <a:lstStyle/>
        <a:p>
          <a:endParaRPr lang="ru-RU"/>
        </a:p>
      </dgm:t>
    </dgm:pt>
    <dgm:pt modelId="{DBB42299-975F-4DAE-AFEF-DFF48A1A6B33}">
      <dgm:prSet phldrT="[Текст]"/>
      <dgm:spPr/>
      <dgm:t>
        <a:bodyPr/>
        <a:lstStyle/>
        <a:p>
          <a:pPr rtl="0"/>
          <a:r>
            <a:rPr kumimoji="0" lang="ru-RU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ea typeface="Times New Roman" pitchFamily="18" charset="0"/>
              <a:cs typeface="Times New Roman" pitchFamily="18" charset="0"/>
            </a:rPr>
            <a:t>Развит  познавательный опыт в обобщённом виде при помощи наглядных средств (эталонов, символов, условных заместителей, модулей);</a:t>
          </a:r>
          <a:endParaRPr lang="ru-RU" dirty="0"/>
        </a:p>
      </dgm:t>
    </dgm:pt>
    <dgm:pt modelId="{ED3CF470-77AB-4B77-B0CC-E57C39043FBA}" type="parTrans" cxnId="{0FF703D2-A4B7-4445-8306-29468B4FAE32}">
      <dgm:prSet/>
      <dgm:spPr/>
      <dgm:t>
        <a:bodyPr/>
        <a:lstStyle/>
        <a:p>
          <a:endParaRPr lang="ru-RU"/>
        </a:p>
      </dgm:t>
    </dgm:pt>
    <dgm:pt modelId="{85A7DE79-E765-46B3-9E94-177BF6A1341A}" type="sibTrans" cxnId="{0FF703D2-A4B7-4445-8306-29468B4FAE32}">
      <dgm:prSet/>
      <dgm:spPr/>
      <dgm:t>
        <a:bodyPr/>
        <a:lstStyle/>
        <a:p>
          <a:endParaRPr lang="ru-RU"/>
        </a:p>
      </dgm:t>
    </dgm:pt>
    <dgm:pt modelId="{003B61B7-0486-4B3B-88D7-E146B6D2A73F}">
      <dgm:prSet phldrT="[Текст]"/>
      <dgm:spPr/>
      <dgm:t>
        <a:bodyPr/>
        <a:lstStyle/>
        <a:p>
          <a:r>
            <a:rPr lang="ru-RU" dirty="0" smtClean="0"/>
            <a:t>3</a:t>
          </a:r>
          <a:endParaRPr lang="ru-RU" dirty="0"/>
        </a:p>
      </dgm:t>
    </dgm:pt>
    <dgm:pt modelId="{0671261A-4A4C-43EF-AD3A-CF9108BF3B1C}" type="parTrans" cxnId="{E011348D-3CD2-4868-884C-22AC1C368D6E}">
      <dgm:prSet/>
      <dgm:spPr/>
      <dgm:t>
        <a:bodyPr/>
        <a:lstStyle/>
        <a:p>
          <a:endParaRPr lang="ru-RU"/>
        </a:p>
      </dgm:t>
    </dgm:pt>
    <dgm:pt modelId="{E81630C7-DD39-408B-AC26-0E8A8CB5DEC0}" type="sibTrans" cxnId="{E011348D-3CD2-4868-884C-22AC1C368D6E}">
      <dgm:prSet/>
      <dgm:spPr/>
      <dgm:t>
        <a:bodyPr/>
        <a:lstStyle/>
        <a:p>
          <a:endParaRPr lang="ru-RU"/>
        </a:p>
      </dgm:t>
    </dgm:pt>
    <dgm:pt modelId="{5F88E11C-C79F-4704-A194-7A78C43C10A0}">
      <dgm:prSet phldrT="[Текст]"/>
      <dgm:spPr/>
      <dgm:t>
        <a:bodyPr/>
        <a:lstStyle/>
        <a:p>
          <a:r>
            <a:rPr kumimoji="0" lang="ru-RU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ea typeface="Times New Roman" pitchFamily="18" charset="0"/>
              <a:cs typeface="Times New Roman" pitchFamily="18" charset="0"/>
            </a:rPr>
            <a:t>Реализация  детской инициативы, сообразительности, пытливости, критичности, самостоятельности.</a:t>
          </a:r>
          <a:endParaRPr lang="ru-RU" dirty="0"/>
        </a:p>
      </dgm:t>
    </dgm:pt>
    <dgm:pt modelId="{8B2BB939-016D-424F-8159-239503611DC6}" type="parTrans" cxnId="{49519B60-7998-4A29-B594-C4CB708D64CC}">
      <dgm:prSet/>
      <dgm:spPr/>
      <dgm:t>
        <a:bodyPr/>
        <a:lstStyle/>
        <a:p>
          <a:endParaRPr lang="ru-RU"/>
        </a:p>
      </dgm:t>
    </dgm:pt>
    <dgm:pt modelId="{A9A4AB32-816E-4354-89DC-C036905A4F45}" type="sibTrans" cxnId="{49519B60-7998-4A29-B594-C4CB708D64CC}">
      <dgm:prSet/>
      <dgm:spPr/>
      <dgm:t>
        <a:bodyPr/>
        <a:lstStyle/>
        <a:p>
          <a:endParaRPr lang="ru-RU"/>
        </a:p>
      </dgm:t>
    </dgm:pt>
    <dgm:pt modelId="{3A1B4DF2-11EC-4829-8D06-F904615D347D}" type="pres">
      <dgm:prSet presAssocID="{CD86B4A2-5F00-41EF-BA2B-C7458574A6C9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1DA5A0B-DE9C-4FD2-982E-192A48690D0F}" type="pres">
      <dgm:prSet presAssocID="{016D9DE9-C4BF-4A5C-97ED-0BD3617CF6D8}" presName="composite" presStyleCnt="0"/>
      <dgm:spPr/>
    </dgm:pt>
    <dgm:pt modelId="{30D6F493-FF5A-43BF-BC0B-56C4D4AD8B3D}" type="pres">
      <dgm:prSet presAssocID="{016D9DE9-C4BF-4A5C-97ED-0BD3617CF6D8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4FD6946-CAC2-41DE-A3F8-7F404076660D}" type="pres">
      <dgm:prSet presAssocID="{016D9DE9-C4BF-4A5C-97ED-0BD3617CF6D8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FB306C6-E88F-4632-8751-BCBE05F4F4A8}" type="pres">
      <dgm:prSet presAssocID="{DBD4FC60-4979-4D75-B247-5D455F0DF95A}" presName="sp" presStyleCnt="0"/>
      <dgm:spPr/>
    </dgm:pt>
    <dgm:pt modelId="{9C7241E3-F577-4E5A-8CE5-94BD4C9A756D}" type="pres">
      <dgm:prSet presAssocID="{362C96FF-0477-48E0-AC00-67898C788DF4}" presName="composite" presStyleCnt="0"/>
      <dgm:spPr/>
    </dgm:pt>
    <dgm:pt modelId="{AF5F9E4C-E437-4634-B14D-82B153E3C789}" type="pres">
      <dgm:prSet presAssocID="{362C96FF-0477-48E0-AC00-67898C788DF4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E6EEB5C-840B-4A10-9C70-6E4A22E68BE1}" type="pres">
      <dgm:prSet presAssocID="{362C96FF-0477-48E0-AC00-67898C788DF4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50159E0-8D31-411A-8F47-91CCC5DFBF7A}" type="pres">
      <dgm:prSet presAssocID="{5C356657-94A2-46EB-971C-535DAC77503C}" presName="sp" presStyleCnt="0"/>
      <dgm:spPr/>
    </dgm:pt>
    <dgm:pt modelId="{D626F378-521E-4035-A200-5D7DD638EDB1}" type="pres">
      <dgm:prSet presAssocID="{003B61B7-0486-4B3B-88D7-E146B6D2A73F}" presName="composite" presStyleCnt="0"/>
      <dgm:spPr/>
    </dgm:pt>
    <dgm:pt modelId="{9FEADDC2-F837-47BE-B4EA-E4E14386C9F1}" type="pres">
      <dgm:prSet presAssocID="{003B61B7-0486-4B3B-88D7-E146B6D2A73F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40C0DD8-667B-433F-A014-40F6BF225F5E}" type="pres">
      <dgm:prSet presAssocID="{003B61B7-0486-4B3B-88D7-E146B6D2A73F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2B20586-B38C-444B-93C2-F190FE86C5AE}" type="presOf" srcId="{016D9DE9-C4BF-4A5C-97ED-0BD3617CF6D8}" destId="{30D6F493-FF5A-43BF-BC0B-56C4D4AD8B3D}" srcOrd="0" destOrd="0" presId="urn:microsoft.com/office/officeart/2005/8/layout/chevron2"/>
    <dgm:cxn modelId="{59AD93FD-822B-46FE-A3A1-A3B3F22EE7CB}" srcId="{CD86B4A2-5F00-41EF-BA2B-C7458574A6C9}" destId="{362C96FF-0477-48E0-AC00-67898C788DF4}" srcOrd="1" destOrd="0" parTransId="{7BF19157-80DE-4237-AF1E-A83E943F5AC8}" sibTransId="{5C356657-94A2-46EB-971C-535DAC77503C}"/>
    <dgm:cxn modelId="{D5891A94-583C-442D-9488-C1E63456F96A}" srcId="{CD86B4A2-5F00-41EF-BA2B-C7458574A6C9}" destId="{016D9DE9-C4BF-4A5C-97ED-0BD3617CF6D8}" srcOrd="0" destOrd="0" parTransId="{766E4A5A-06AA-4621-935F-23BA2F3C1188}" sibTransId="{DBD4FC60-4979-4D75-B247-5D455F0DF95A}"/>
    <dgm:cxn modelId="{E011348D-3CD2-4868-884C-22AC1C368D6E}" srcId="{CD86B4A2-5F00-41EF-BA2B-C7458574A6C9}" destId="{003B61B7-0486-4B3B-88D7-E146B6D2A73F}" srcOrd="2" destOrd="0" parTransId="{0671261A-4A4C-43EF-AD3A-CF9108BF3B1C}" sibTransId="{E81630C7-DD39-408B-AC26-0E8A8CB5DEC0}"/>
    <dgm:cxn modelId="{C668F6EF-DFD0-473A-A2B1-2D2027C7E839}" type="presOf" srcId="{DBB42299-975F-4DAE-AFEF-DFF48A1A6B33}" destId="{6E6EEB5C-840B-4A10-9C70-6E4A22E68BE1}" srcOrd="0" destOrd="0" presId="urn:microsoft.com/office/officeart/2005/8/layout/chevron2"/>
    <dgm:cxn modelId="{CF79357C-942A-48C0-96DC-A900CBA2A9E7}" type="presOf" srcId="{5F88E11C-C79F-4704-A194-7A78C43C10A0}" destId="{B40C0DD8-667B-433F-A014-40F6BF225F5E}" srcOrd="0" destOrd="0" presId="urn:microsoft.com/office/officeart/2005/8/layout/chevron2"/>
    <dgm:cxn modelId="{F80A8A25-8169-4B47-8BE1-FE5CAE904300}" type="presOf" srcId="{003B61B7-0486-4B3B-88D7-E146B6D2A73F}" destId="{9FEADDC2-F837-47BE-B4EA-E4E14386C9F1}" srcOrd="0" destOrd="0" presId="urn:microsoft.com/office/officeart/2005/8/layout/chevron2"/>
    <dgm:cxn modelId="{5A9BED51-925C-4275-9425-ADB17BAADB61}" type="presOf" srcId="{78B5FBDA-2EA9-4C9E-B32A-8AA85109CA88}" destId="{04FD6946-CAC2-41DE-A3F8-7F404076660D}" srcOrd="0" destOrd="0" presId="urn:microsoft.com/office/officeart/2005/8/layout/chevron2"/>
    <dgm:cxn modelId="{0FF703D2-A4B7-4445-8306-29468B4FAE32}" srcId="{362C96FF-0477-48E0-AC00-67898C788DF4}" destId="{DBB42299-975F-4DAE-AFEF-DFF48A1A6B33}" srcOrd="0" destOrd="0" parTransId="{ED3CF470-77AB-4B77-B0CC-E57C39043FBA}" sibTransId="{85A7DE79-E765-46B3-9E94-177BF6A1341A}"/>
    <dgm:cxn modelId="{49519B60-7998-4A29-B594-C4CB708D64CC}" srcId="{003B61B7-0486-4B3B-88D7-E146B6D2A73F}" destId="{5F88E11C-C79F-4704-A194-7A78C43C10A0}" srcOrd="0" destOrd="0" parTransId="{8B2BB939-016D-424F-8159-239503611DC6}" sibTransId="{A9A4AB32-816E-4354-89DC-C036905A4F45}"/>
    <dgm:cxn modelId="{1D128143-0E2D-4439-9F3B-9C7A0AECCA17}" type="presOf" srcId="{362C96FF-0477-48E0-AC00-67898C788DF4}" destId="{AF5F9E4C-E437-4634-B14D-82B153E3C789}" srcOrd="0" destOrd="0" presId="urn:microsoft.com/office/officeart/2005/8/layout/chevron2"/>
    <dgm:cxn modelId="{5E243580-3DBB-41A5-8E45-15AA77AFC03C}" type="presOf" srcId="{CD86B4A2-5F00-41EF-BA2B-C7458574A6C9}" destId="{3A1B4DF2-11EC-4829-8D06-F904615D347D}" srcOrd="0" destOrd="0" presId="urn:microsoft.com/office/officeart/2005/8/layout/chevron2"/>
    <dgm:cxn modelId="{CBD36E10-8534-4B19-8811-01F5D556E411}" srcId="{016D9DE9-C4BF-4A5C-97ED-0BD3617CF6D8}" destId="{78B5FBDA-2EA9-4C9E-B32A-8AA85109CA88}" srcOrd="0" destOrd="0" parTransId="{88E7A219-219B-4A7D-8877-698E607C63C9}" sibTransId="{BEBF34BE-9369-40C8-AE5C-CE0D513A80B0}"/>
    <dgm:cxn modelId="{3BFD65C4-AA67-4C49-9AD1-A8989910773A}" type="presParOf" srcId="{3A1B4DF2-11EC-4829-8D06-F904615D347D}" destId="{E1DA5A0B-DE9C-4FD2-982E-192A48690D0F}" srcOrd="0" destOrd="0" presId="urn:microsoft.com/office/officeart/2005/8/layout/chevron2"/>
    <dgm:cxn modelId="{E7F9A844-CE89-48CF-B375-42CAA3F18FDC}" type="presParOf" srcId="{E1DA5A0B-DE9C-4FD2-982E-192A48690D0F}" destId="{30D6F493-FF5A-43BF-BC0B-56C4D4AD8B3D}" srcOrd="0" destOrd="0" presId="urn:microsoft.com/office/officeart/2005/8/layout/chevron2"/>
    <dgm:cxn modelId="{5148A22E-D6CB-47BD-B743-E00567ED89D2}" type="presParOf" srcId="{E1DA5A0B-DE9C-4FD2-982E-192A48690D0F}" destId="{04FD6946-CAC2-41DE-A3F8-7F404076660D}" srcOrd="1" destOrd="0" presId="urn:microsoft.com/office/officeart/2005/8/layout/chevron2"/>
    <dgm:cxn modelId="{7A614D56-86C7-485E-975F-93E963A74180}" type="presParOf" srcId="{3A1B4DF2-11EC-4829-8D06-F904615D347D}" destId="{4FB306C6-E88F-4632-8751-BCBE05F4F4A8}" srcOrd="1" destOrd="0" presId="urn:microsoft.com/office/officeart/2005/8/layout/chevron2"/>
    <dgm:cxn modelId="{0BD9CF64-331F-4FEB-AF39-75247A265795}" type="presParOf" srcId="{3A1B4DF2-11EC-4829-8D06-F904615D347D}" destId="{9C7241E3-F577-4E5A-8CE5-94BD4C9A756D}" srcOrd="2" destOrd="0" presId="urn:microsoft.com/office/officeart/2005/8/layout/chevron2"/>
    <dgm:cxn modelId="{9E098442-8263-4978-B8AE-EA0C24C4B4F7}" type="presParOf" srcId="{9C7241E3-F577-4E5A-8CE5-94BD4C9A756D}" destId="{AF5F9E4C-E437-4634-B14D-82B153E3C789}" srcOrd="0" destOrd="0" presId="urn:microsoft.com/office/officeart/2005/8/layout/chevron2"/>
    <dgm:cxn modelId="{0D76C245-F25E-4C3E-AA08-86C6C218C3A8}" type="presParOf" srcId="{9C7241E3-F577-4E5A-8CE5-94BD4C9A756D}" destId="{6E6EEB5C-840B-4A10-9C70-6E4A22E68BE1}" srcOrd="1" destOrd="0" presId="urn:microsoft.com/office/officeart/2005/8/layout/chevron2"/>
    <dgm:cxn modelId="{71A997C5-7613-4B06-9F7A-0153A3448445}" type="presParOf" srcId="{3A1B4DF2-11EC-4829-8D06-F904615D347D}" destId="{750159E0-8D31-411A-8F47-91CCC5DFBF7A}" srcOrd="3" destOrd="0" presId="urn:microsoft.com/office/officeart/2005/8/layout/chevron2"/>
    <dgm:cxn modelId="{78252978-4B17-4662-A240-364317873358}" type="presParOf" srcId="{3A1B4DF2-11EC-4829-8D06-F904615D347D}" destId="{D626F378-521E-4035-A200-5D7DD638EDB1}" srcOrd="4" destOrd="0" presId="urn:microsoft.com/office/officeart/2005/8/layout/chevron2"/>
    <dgm:cxn modelId="{B8A2A141-25CB-4D78-B175-E5EAC895567E}" type="presParOf" srcId="{D626F378-521E-4035-A200-5D7DD638EDB1}" destId="{9FEADDC2-F837-47BE-B4EA-E4E14386C9F1}" srcOrd="0" destOrd="0" presId="urn:microsoft.com/office/officeart/2005/8/layout/chevron2"/>
    <dgm:cxn modelId="{D8CD25B1-56E4-4E2C-A1C9-4C60B4EF848D}" type="presParOf" srcId="{D626F378-521E-4035-A200-5D7DD638EDB1}" destId="{B40C0DD8-667B-433F-A014-40F6BF225F5E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B63D257-C68A-4A7E-B6CC-D670E13909AE}">
      <dsp:nvSpPr>
        <dsp:cNvPr id="0" name=""/>
        <dsp:cNvSpPr/>
      </dsp:nvSpPr>
      <dsp:spPr>
        <a:xfrm>
          <a:off x="707082" y="2802"/>
          <a:ext cx="2229445" cy="133766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solidFill>
                <a:schemeClr val="accent2">
                  <a:lumMod val="75000"/>
                </a:schemeClr>
              </a:solidFill>
            </a:rPr>
            <a:t>реальные представления </a:t>
          </a:r>
          <a:endParaRPr lang="ru-RU" sz="1200" kern="1200" dirty="0">
            <a:solidFill>
              <a:schemeClr val="accent2">
                <a:lumMod val="75000"/>
              </a:schemeClr>
            </a:solidFill>
          </a:endParaRPr>
        </a:p>
      </dsp:txBody>
      <dsp:txXfrm>
        <a:off x="707082" y="2802"/>
        <a:ext cx="2229445" cy="1337667"/>
      </dsp:txXfrm>
    </dsp:sp>
    <dsp:sp modelId="{E4E450AA-018E-475C-B492-8FF38F0120D0}">
      <dsp:nvSpPr>
        <dsp:cNvPr id="0" name=""/>
        <dsp:cNvSpPr/>
      </dsp:nvSpPr>
      <dsp:spPr>
        <a:xfrm>
          <a:off x="3159472" y="2802"/>
          <a:ext cx="2229445" cy="133766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solidFill>
                <a:schemeClr val="accent2">
                  <a:lumMod val="75000"/>
                </a:schemeClr>
              </a:solidFill>
            </a:rPr>
            <a:t>обогащение памяти активизация мыслительных </a:t>
          </a:r>
          <a:r>
            <a:rPr lang="ru-RU" sz="1200" kern="1200" dirty="0" err="1" smtClean="0">
              <a:solidFill>
                <a:schemeClr val="accent2">
                  <a:lumMod val="75000"/>
                </a:schemeClr>
              </a:solidFill>
            </a:rPr>
            <a:t>процесов</a:t>
          </a:r>
          <a:endParaRPr lang="ru-RU" sz="1200" kern="1200" dirty="0">
            <a:solidFill>
              <a:schemeClr val="accent2">
                <a:lumMod val="75000"/>
              </a:schemeClr>
            </a:solidFill>
          </a:endParaRPr>
        </a:p>
      </dsp:txBody>
      <dsp:txXfrm>
        <a:off x="3159472" y="2802"/>
        <a:ext cx="2229445" cy="1337667"/>
      </dsp:txXfrm>
    </dsp:sp>
    <dsp:sp modelId="{A042F636-47CC-4829-B287-B6F0F02EA168}">
      <dsp:nvSpPr>
        <dsp:cNvPr id="0" name=""/>
        <dsp:cNvSpPr/>
      </dsp:nvSpPr>
      <dsp:spPr>
        <a:xfrm>
          <a:off x="707082" y="1563414"/>
          <a:ext cx="2229445" cy="133766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solidFill>
                <a:schemeClr val="accent2">
                  <a:lumMod val="75000"/>
                </a:schemeClr>
              </a:solidFill>
            </a:rPr>
            <a:t> возникает необходимость совершать операции анализа и синтеза, сравнения и классификации, обобщения и экстраполяции </a:t>
          </a:r>
          <a:endParaRPr lang="ru-RU" sz="1200" kern="1200" dirty="0">
            <a:solidFill>
              <a:schemeClr val="accent2">
                <a:lumMod val="75000"/>
              </a:schemeClr>
            </a:solidFill>
          </a:endParaRPr>
        </a:p>
      </dsp:txBody>
      <dsp:txXfrm>
        <a:off x="707082" y="1563414"/>
        <a:ext cx="2229445" cy="1337667"/>
      </dsp:txXfrm>
    </dsp:sp>
    <dsp:sp modelId="{81C7C338-1323-435B-AE12-3DC1E6F001A4}">
      <dsp:nvSpPr>
        <dsp:cNvPr id="0" name=""/>
        <dsp:cNvSpPr/>
      </dsp:nvSpPr>
      <dsp:spPr>
        <a:xfrm>
          <a:off x="3159472" y="1563414"/>
          <a:ext cx="2229445" cy="133766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solidFill>
                <a:schemeClr val="accent2">
                  <a:lumMod val="75000"/>
                </a:schemeClr>
              </a:solidFill>
            </a:rPr>
            <a:t>необходимость давать отчет об увиденном, формулировать обнаруженные закономерности и выводы </a:t>
          </a:r>
          <a:endParaRPr lang="ru-RU" sz="1200" kern="1200" dirty="0">
            <a:solidFill>
              <a:schemeClr val="accent2">
                <a:lumMod val="75000"/>
              </a:schemeClr>
            </a:solidFill>
          </a:endParaRPr>
        </a:p>
      </dsp:txBody>
      <dsp:txXfrm>
        <a:off x="3159472" y="1563414"/>
        <a:ext cx="2229445" cy="1337667"/>
      </dsp:txXfrm>
    </dsp:sp>
    <dsp:sp modelId="{F028E9C0-8D03-4A14-B37C-6BAC82DAAAA4}">
      <dsp:nvSpPr>
        <dsp:cNvPr id="0" name=""/>
        <dsp:cNvSpPr/>
      </dsp:nvSpPr>
      <dsp:spPr>
        <a:xfrm>
          <a:off x="707082" y="3124026"/>
          <a:ext cx="2229445" cy="133766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solidFill>
                <a:schemeClr val="accent2">
                  <a:lumMod val="75000"/>
                </a:schemeClr>
              </a:solidFill>
            </a:rPr>
            <a:t>стимулирует развитие речи</a:t>
          </a:r>
          <a:endParaRPr lang="ru-RU" sz="1200" kern="1200" dirty="0">
            <a:solidFill>
              <a:schemeClr val="accent2">
                <a:lumMod val="75000"/>
              </a:schemeClr>
            </a:solidFill>
          </a:endParaRPr>
        </a:p>
      </dsp:txBody>
      <dsp:txXfrm>
        <a:off x="707082" y="3124026"/>
        <a:ext cx="2229445" cy="1337667"/>
      </dsp:txXfrm>
    </dsp:sp>
    <dsp:sp modelId="{BFBCCED6-5FDF-41FB-A24B-8FF6530FF49B}">
      <dsp:nvSpPr>
        <dsp:cNvPr id="0" name=""/>
        <dsp:cNvSpPr/>
      </dsp:nvSpPr>
      <dsp:spPr>
        <a:xfrm>
          <a:off x="3159472" y="3124026"/>
          <a:ext cx="2229445" cy="133766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solidFill>
                <a:schemeClr val="accent2">
                  <a:lumMod val="75000"/>
                </a:schemeClr>
              </a:solidFill>
            </a:rPr>
            <a:t>становлению целостной картины мира ребенка дошкольного возраста и основ культурного познания им окружающего мира</a:t>
          </a:r>
          <a:endParaRPr lang="ru-RU" sz="1200" kern="1200" dirty="0">
            <a:solidFill>
              <a:schemeClr val="accent2">
                <a:lumMod val="75000"/>
              </a:schemeClr>
            </a:solidFill>
          </a:endParaRPr>
        </a:p>
      </dsp:txBody>
      <dsp:txXfrm>
        <a:off x="3159472" y="3124026"/>
        <a:ext cx="2229445" cy="1337667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0D6F493-FF5A-43BF-BC0B-56C4D4AD8B3D}">
      <dsp:nvSpPr>
        <dsp:cNvPr id="0" name=""/>
        <dsp:cNvSpPr/>
      </dsp:nvSpPr>
      <dsp:spPr>
        <a:xfrm rot="5400000">
          <a:off x="-222646" y="223826"/>
          <a:ext cx="1484312" cy="1039018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kern="1200" dirty="0" smtClean="0"/>
            <a:t>1</a:t>
          </a:r>
          <a:endParaRPr lang="ru-RU" sz="2900" kern="1200" dirty="0"/>
        </a:p>
      </dsp:txBody>
      <dsp:txXfrm rot="5400000">
        <a:off x="-222646" y="223826"/>
        <a:ext cx="1484312" cy="1039018"/>
      </dsp:txXfrm>
    </dsp:sp>
    <dsp:sp modelId="{04FD6946-CAC2-41DE-A3F8-7F404076660D}">
      <dsp:nvSpPr>
        <dsp:cNvPr id="0" name=""/>
        <dsp:cNvSpPr/>
      </dsp:nvSpPr>
      <dsp:spPr>
        <a:xfrm rot="5400000">
          <a:off x="3085107" y="-2044909"/>
          <a:ext cx="964803" cy="505698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10795" rIns="10795" bIns="10795" numCol="1" spcCol="1270" anchor="ctr" anchorCtr="0">
          <a:noAutofit/>
        </a:bodyPr>
        <a:lstStyle/>
        <a:p>
          <a:pPr marL="171450" lvl="1" indent="-171450" algn="l" defTabSz="7556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0" lang="ru-RU" sz="1700" b="1" i="0" u="none" strike="noStrike" kern="1200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ea typeface="Times New Roman" pitchFamily="18" charset="0"/>
              <a:cs typeface="Times New Roman" pitchFamily="18" charset="0"/>
            </a:rPr>
            <a:t>Сформирована способность видеть многообразие мира в системе взаимосвязей и взаимозависимостей;</a:t>
          </a:r>
          <a:endParaRPr lang="ru-RU" sz="1700" kern="1200" dirty="0"/>
        </a:p>
      </dsp:txBody>
      <dsp:txXfrm rot="5400000">
        <a:off x="3085107" y="-2044909"/>
        <a:ext cx="964803" cy="5056981"/>
      </dsp:txXfrm>
    </dsp:sp>
    <dsp:sp modelId="{AF5F9E4C-E437-4634-B14D-82B153E3C789}">
      <dsp:nvSpPr>
        <dsp:cNvPr id="0" name=""/>
        <dsp:cNvSpPr/>
      </dsp:nvSpPr>
      <dsp:spPr>
        <a:xfrm rot="5400000">
          <a:off x="-222646" y="1512490"/>
          <a:ext cx="1484312" cy="1039018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kern="1200" dirty="0" smtClean="0"/>
            <a:t>2</a:t>
          </a:r>
          <a:endParaRPr lang="ru-RU" sz="2900" kern="1200" dirty="0"/>
        </a:p>
      </dsp:txBody>
      <dsp:txXfrm rot="5400000">
        <a:off x="-222646" y="1512490"/>
        <a:ext cx="1484312" cy="1039018"/>
      </dsp:txXfrm>
    </dsp:sp>
    <dsp:sp modelId="{6E6EEB5C-840B-4A10-9C70-6E4A22E68BE1}">
      <dsp:nvSpPr>
        <dsp:cNvPr id="0" name=""/>
        <dsp:cNvSpPr/>
      </dsp:nvSpPr>
      <dsp:spPr>
        <a:xfrm rot="5400000">
          <a:off x="3085107" y="-756245"/>
          <a:ext cx="964803" cy="505698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10795" rIns="10795" bIns="10795" numCol="1" spcCol="1270" anchor="ctr" anchorCtr="0">
          <a:noAutofit/>
        </a:bodyPr>
        <a:lstStyle/>
        <a:p>
          <a:pPr marL="171450" lvl="1" indent="-171450" algn="l" defTabSz="7556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0" lang="ru-RU" sz="1700" b="1" i="0" u="none" strike="noStrike" kern="1200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ea typeface="Times New Roman" pitchFamily="18" charset="0"/>
              <a:cs typeface="Times New Roman" pitchFamily="18" charset="0"/>
            </a:rPr>
            <a:t>Развит  познавательный опыт в обобщённом виде при помощи наглядных средств (эталонов, символов, условных заместителей, модулей);</a:t>
          </a:r>
          <a:endParaRPr lang="ru-RU" sz="1700" kern="1200" dirty="0"/>
        </a:p>
      </dsp:txBody>
      <dsp:txXfrm rot="5400000">
        <a:off x="3085107" y="-756245"/>
        <a:ext cx="964803" cy="5056981"/>
      </dsp:txXfrm>
    </dsp:sp>
    <dsp:sp modelId="{9FEADDC2-F837-47BE-B4EA-E4E14386C9F1}">
      <dsp:nvSpPr>
        <dsp:cNvPr id="0" name=""/>
        <dsp:cNvSpPr/>
      </dsp:nvSpPr>
      <dsp:spPr>
        <a:xfrm rot="5400000">
          <a:off x="-222646" y="2801154"/>
          <a:ext cx="1484312" cy="1039018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kern="1200" dirty="0" smtClean="0"/>
            <a:t>3</a:t>
          </a:r>
          <a:endParaRPr lang="ru-RU" sz="2900" kern="1200" dirty="0"/>
        </a:p>
      </dsp:txBody>
      <dsp:txXfrm rot="5400000">
        <a:off x="-222646" y="2801154"/>
        <a:ext cx="1484312" cy="1039018"/>
      </dsp:txXfrm>
    </dsp:sp>
    <dsp:sp modelId="{B40C0DD8-667B-433F-A014-40F6BF225F5E}">
      <dsp:nvSpPr>
        <dsp:cNvPr id="0" name=""/>
        <dsp:cNvSpPr/>
      </dsp:nvSpPr>
      <dsp:spPr>
        <a:xfrm rot="5400000">
          <a:off x="3085107" y="532418"/>
          <a:ext cx="964803" cy="505698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10795" rIns="10795" bIns="1079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0" lang="ru-RU" sz="1700" b="1" i="0" u="none" strike="noStrike" kern="1200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ea typeface="Times New Roman" pitchFamily="18" charset="0"/>
              <a:cs typeface="Times New Roman" pitchFamily="18" charset="0"/>
            </a:rPr>
            <a:t>Реализация  детской инициативы, сообразительности, пытливости, критичности, самостоятельности.</a:t>
          </a:r>
          <a:endParaRPr lang="ru-RU" sz="1700" kern="1200" dirty="0"/>
        </a:p>
      </dsp:txBody>
      <dsp:txXfrm rot="5400000">
        <a:off x="3085107" y="532418"/>
        <a:ext cx="964803" cy="505698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Кристина\Desktop\Screenshot_20230519_090619_edit_178018197627454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396536" cy="70294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899592" y="260648"/>
            <a:ext cx="73448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дошкольное образовательное автономное учреждение</a:t>
            </a:r>
            <a:br>
              <a:rPr lang="ru-RU" sz="2400" b="1" dirty="0" smtClean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«Центр развития ребёнка – детский сад №133»</a:t>
            </a:r>
            <a:endParaRPr lang="ru-RU" sz="2400" b="1" dirty="0">
              <a:ln w="11430"/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236457" y="2132857"/>
            <a:ext cx="5719919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 smtClean="0">
              <a:solidFill>
                <a:srgbClr val="EA6C1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000" b="1" dirty="0" smtClean="0">
                <a:solidFill>
                  <a:srgbClr val="EA6C1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«Проект  Будущего»</a:t>
            </a:r>
          </a:p>
          <a:p>
            <a:r>
              <a:rPr lang="ru-RU" sz="2400" b="1" dirty="0" smtClean="0">
                <a:solidFill>
                  <a:srgbClr val="EA6C1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Педагогическая </a:t>
            </a:r>
            <a:r>
              <a:rPr lang="ru-RU" sz="2400" b="1" dirty="0" err="1" smtClean="0">
                <a:solidFill>
                  <a:srgbClr val="EA6C1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коллаборация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967536" y="5013176"/>
            <a:ext cx="4176464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</a:p>
          <a:p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Подготовила: Дунаева Кристина </a:t>
            </a:r>
            <a:r>
              <a:rPr lang="ru-RU" sz="2000" b="1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Александровнп</a:t>
            </a:r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воспитатель высшей квалификационной категории</a:t>
            </a:r>
            <a:endParaRPr lang="ru-RU" sz="20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Кристина\Desktop\Screenshot_20230519_091100_edit_17795244105685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1475656" y="1065888"/>
            <a:ext cx="6480720" cy="130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300" b="1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                                                                               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«Что я слышу - забываю,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                               Что я вижу – помню,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                                           Что я делаю – понимаю»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Конфуций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971600" y="1891146"/>
            <a:ext cx="6984776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Проект по опытно-экспериментальной деятельности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«Лаборатория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Почемучек»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Кристина\Desktop\Screenshot_20230519_091039_edit_17790582877452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763688" y="1628800"/>
            <a:ext cx="60486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1187624" y="1213393"/>
            <a:ext cx="7200800" cy="30162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Times New Roman" pitchFamily="18" charset="0"/>
              </a:rPr>
              <a:t>« Люди, научившиеся наблюдениям и опытам,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Times New Roman" pitchFamily="18" charset="0"/>
              </a:rPr>
              <a:t> приобретают способность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Times New Roman" pitchFamily="18" charset="0"/>
              </a:rPr>
              <a:t>сами ставить вопросы и получать на них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Times New Roman" pitchFamily="18" charset="0"/>
              </a:rPr>
              <a:t>фактические ответы,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Times New Roman" pitchFamily="18" charset="0"/>
              </a:rPr>
              <a:t>оказываясь на более высоком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Times New Roman" pitchFamily="18" charset="0"/>
              </a:rPr>
              <a:t> умственном и нравственном уровне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Times New Roman" pitchFamily="18" charset="0"/>
              </a:rPr>
              <a:t>в сравнении с теми, кто такой школы не прошёл.»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К.Е.Тимирязев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755576" y="4276760"/>
            <a:ext cx="7704856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lang="ru-RU" sz="2000" b="1" dirty="0" smtClean="0">
                <a:solidFill>
                  <a:srgbClr val="002060"/>
                </a:solidFill>
              </a:rPr>
              <a:t>Цель: способствовать развитию кругозора и повышению речевой активности детей через различные виды экспериментальной деятельности. </a:t>
            </a:r>
          </a:p>
          <a:p>
            <a:pPr algn="just"/>
            <a:endParaRPr lang="ru-RU" sz="2000" dirty="0" smtClean="0">
              <a:solidFill>
                <a:srgbClr val="00206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763689" y="1052736"/>
            <a:ext cx="10801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  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</a:rPr>
              <a:t>ИДЕЯ</a:t>
            </a:r>
            <a:endParaRPr lang="ru-RU" sz="2400" b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Кристина\Desktop\Screenshot_20230519_091039_edit_17790582877452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aphicFrame>
        <p:nvGraphicFramePr>
          <p:cNvPr id="5" name="Схема 4"/>
          <p:cNvGraphicFramePr/>
          <p:nvPr/>
        </p:nvGraphicFramePr>
        <p:xfrm>
          <a:off x="1524000" y="1484784"/>
          <a:ext cx="6096000" cy="44644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195736" y="980728"/>
            <a:ext cx="4680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Достоинства метода экспериментирования</a:t>
            </a:r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Кристина\Desktop\Screenshot_20230519_091039_edit_17790582877452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827584" y="1484784"/>
            <a:ext cx="70567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907704" y="1052736"/>
            <a:ext cx="20162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</a:rPr>
              <a:t>ПРОБЛЕМА</a:t>
            </a:r>
            <a:endParaRPr lang="ru-RU" sz="24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467544" y="1474121"/>
            <a:ext cx="8352928" cy="4093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Китайская пословица гласит: «Расскажи – и я забуду, покажи – и я запомню, дай попробовать – я пойму». Усваивается все прочно и надолго, когда ребенок слышит, видит и делает сам.   </a:t>
            </a:r>
          </a:p>
          <a:p>
            <a:pPr marL="0" marR="0" lvl="0" indent="4572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000" b="1" i="1" dirty="0" smtClean="0">
                <a:solidFill>
                  <a:srgbClr val="002060"/>
                </a:solidFill>
                <a:latin typeface="+mj-lt"/>
              </a:rPr>
              <a:t>Дети с ОВЗ имеют ряд особенностей в развитии:</a:t>
            </a:r>
            <a:endParaRPr lang="ru-RU" sz="2000" b="1" dirty="0" smtClean="0">
              <a:solidFill>
                <a:srgbClr val="002060"/>
              </a:solidFill>
              <a:latin typeface="+mj-lt"/>
            </a:endParaRPr>
          </a:p>
          <a:p>
            <a:r>
              <a:rPr lang="ru-RU" sz="2000" b="1" dirty="0" smtClean="0">
                <a:solidFill>
                  <a:srgbClr val="002060"/>
                </a:solidFill>
                <a:latin typeface="+mj-lt"/>
              </a:rPr>
              <a:t>-снижена познавательная активность (наблюдается отставание развития познавательных процессов);</a:t>
            </a:r>
          </a:p>
          <a:p>
            <a:r>
              <a:rPr lang="ru-RU" sz="2000" b="1" dirty="0" smtClean="0">
                <a:solidFill>
                  <a:srgbClr val="002060"/>
                </a:solidFill>
                <a:latin typeface="+mj-lt"/>
              </a:rPr>
              <a:t>-ограничен словарный запас (расхождение объема активного и пассивного словаря, неточное употребление слов);</a:t>
            </a:r>
          </a:p>
          <a:p>
            <a:r>
              <a:rPr lang="ru-RU" sz="2000" b="1" dirty="0" smtClean="0">
                <a:solidFill>
                  <a:srgbClr val="002060"/>
                </a:solidFill>
                <a:latin typeface="+mj-lt"/>
              </a:rPr>
              <a:t>-низкая речевая активность;</a:t>
            </a:r>
          </a:p>
          <a:p>
            <a:r>
              <a:rPr lang="ru-RU" sz="2000" b="1" dirty="0" smtClean="0">
                <a:solidFill>
                  <a:srgbClr val="002060"/>
                </a:solidFill>
                <a:latin typeface="+mj-lt"/>
              </a:rPr>
              <a:t>-не </a:t>
            </a:r>
            <a:r>
              <a:rPr lang="ru-RU" sz="2000" b="1" dirty="0" err="1" smtClean="0">
                <a:solidFill>
                  <a:srgbClr val="002060"/>
                </a:solidFill>
                <a:latin typeface="+mj-lt"/>
              </a:rPr>
              <a:t>сформированность</a:t>
            </a:r>
            <a:r>
              <a:rPr lang="ru-RU" sz="2000" b="1" dirty="0" smtClean="0">
                <a:solidFill>
                  <a:srgbClr val="002060"/>
                </a:solidFill>
                <a:latin typeface="+mj-lt"/>
              </a:rPr>
              <a:t> умений планировать свои действия, осуществлять решения, проверять результат.</a:t>
            </a:r>
          </a:p>
          <a:p>
            <a:pPr marL="0" marR="0" lvl="0" indent="4572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+mj-lt"/>
              <a:ea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Кристина\Desktop\Screenshot_20230519_091039_edit_17790582877452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611560" y="882416"/>
            <a:ext cx="7776864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         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Предполагаемые результаты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: 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  <a:t>_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cs typeface="Arial" pitchFamily="34" charset="0"/>
            </a:endParaRPr>
          </a:p>
        </p:txBody>
      </p:sp>
      <p:graphicFrame>
        <p:nvGraphicFramePr>
          <p:cNvPr id="7" name="Схема 6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Кристина\Desktop\Screenshot_20230519_091039_edit_17790582877452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835696" y="764704"/>
            <a:ext cx="405344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000" b="1" dirty="0" smtClean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ru-RU" sz="2000" b="1" dirty="0" smtClean="0">
                <a:solidFill>
                  <a:schemeClr val="accent6">
                    <a:lumMod val="75000"/>
                  </a:schemeClr>
                </a:solidFill>
              </a:rPr>
              <a:t>ВОСТРЕБОВАННОСТЬ</a:t>
            </a:r>
            <a:endParaRPr lang="ru-RU" sz="20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59632" y="1556792"/>
            <a:ext cx="626469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 algn="just"/>
            <a:r>
              <a:rPr lang="ru-RU" sz="2000" b="1" dirty="0" smtClean="0">
                <a:solidFill>
                  <a:srgbClr val="002060"/>
                </a:solidFill>
              </a:rPr>
              <a:t>Проведя анализ многочисленных идей проектов,  я пришла к выводу, что именно данная проектная деятельность для наших  дошкольников является уникальным средством обеспечения сотрудничества детей и взрослых, способом реализации личностно-ориентированного подхода к образованию. </a:t>
            </a:r>
          </a:p>
          <a:p>
            <a:pPr indent="457200" algn="just"/>
            <a:r>
              <a:rPr lang="ru-RU" sz="2000" b="1" dirty="0" smtClean="0">
                <a:solidFill>
                  <a:srgbClr val="002060"/>
                </a:solidFill>
              </a:rPr>
              <a:t>А так же этот проект предоставит большие возможности для творчества, позволит приблизить обучение к жизни, развивает активность, самостоятельность, умение работать в  коллективе. </a:t>
            </a:r>
          </a:p>
          <a:p>
            <a:pPr indent="457200" algn="just"/>
            <a:r>
              <a:rPr lang="ru-RU" sz="2000" b="1" dirty="0" smtClean="0">
                <a:solidFill>
                  <a:srgbClr val="002060"/>
                </a:solidFill>
              </a:rPr>
              <a:t>Благодаря этому, планирую  с интересом внедрять опытно-экспериментальную деятельность.</a:t>
            </a:r>
            <a:endParaRPr lang="ru-RU" sz="20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Кристина\Desktop\Screenshot_20230519_091039_edit_17790582877452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051720" y="2420888"/>
            <a:ext cx="5928705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002060"/>
                </a:solidFill>
              </a:rPr>
              <a:t>СПАСИБО</a:t>
            </a:r>
          </a:p>
          <a:p>
            <a:pPr algn="ctr"/>
            <a:r>
              <a:rPr lang="ru-RU" sz="4400" b="1" dirty="0" smtClean="0">
                <a:solidFill>
                  <a:srgbClr val="002060"/>
                </a:solidFill>
              </a:rPr>
              <a:t> ЗА  </a:t>
            </a:r>
          </a:p>
          <a:p>
            <a:pPr algn="ctr"/>
            <a:r>
              <a:rPr lang="ru-RU" sz="4400" b="1" dirty="0" smtClean="0">
                <a:solidFill>
                  <a:srgbClr val="002060"/>
                </a:solidFill>
              </a:rPr>
              <a:t>ВНИМАНИЕ</a:t>
            </a:r>
            <a:endParaRPr lang="ru-RU" sz="44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295</TotalTime>
  <Words>320</Words>
  <Application>Microsoft Office PowerPoint</Application>
  <PresentationFormat>Экран (4:3)</PresentationFormat>
  <Paragraphs>58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Кристина</dc:creator>
  <cp:lastModifiedBy>Кристина</cp:lastModifiedBy>
  <cp:revision>31</cp:revision>
  <dcterms:created xsi:type="dcterms:W3CDTF">2023-05-19T09:00:13Z</dcterms:created>
  <dcterms:modified xsi:type="dcterms:W3CDTF">2023-05-26T09:19:15Z</dcterms:modified>
</cp:coreProperties>
</file>