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2"/>
  </p:sldMasterIdLst>
  <p:notesMasterIdLst>
    <p:notesMasterId r:id="rId47"/>
  </p:notesMasterIdLst>
  <p:handoutMasterIdLst>
    <p:handoutMasterId r:id="rId48"/>
  </p:handoutMasterIdLst>
  <p:sldIdLst>
    <p:sldId id="257" r:id="rId3"/>
    <p:sldId id="291" r:id="rId4"/>
    <p:sldId id="292" r:id="rId5"/>
    <p:sldId id="258" r:id="rId6"/>
    <p:sldId id="310" r:id="rId7"/>
    <p:sldId id="266" r:id="rId8"/>
    <p:sldId id="296" r:id="rId9"/>
    <p:sldId id="273" r:id="rId10"/>
    <p:sldId id="295" r:id="rId11"/>
    <p:sldId id="294" r:id="rId12"/>
    <p:sldId id="293" r:id="rId13"/>
    <p:sldId id="277" r:id="rId14"/>
    <p:sldId id="322" r:id="rId15"/>
    <p:sldId id="278" r:id="rId16"/>
    <p:sldId id="297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317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289" r:id="rId33"/>
    <p:sldId id="306" r:id="rId34"/>
    <p:sldId id="307" r:id="rId35"/>
    <p:sldId id="318" r:id="rId36"/>
    <p:sldId id="308" r:id="rId37"/>
    <p:sldId id="309" r:id="rId38"/>
    <p:sldId id="315" r:id="rId39"/>
    <p:sldId id="316" r:id="rId40"/>
    <p:sldId id="319" r:id="rId41"/>
    <p:sldId id="313" r:id="rId42"/>
    <p:sldId id="314" r:id="rId43"/>
    <p:sldId id="321" r:id="rId44"/>
    <p:sldId id="320" r:id="rId45"/>
    <p:sldId id="290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1230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ru-RU" smtClean="0"/>
              <a:pPr/>
              <a:t>02.04.2023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ru-RU" smtClean="0"/>
              <a:pPr/>
              <a:t>02.04.2023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81203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84" name="Группа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6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7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9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0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1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2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3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4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5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6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7" name="Рисунок 33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grpSp>
        <p:nvGrpSpPr>
          <p:cNvPr id="98" name="Группа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1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grpSp>
        <p:nvGrpSpPr>
          <p:cNvPr id="112" name="Группа 111"/>
          <p:cNvGrpSpPr/>
          <p:nvPr/>
        </p:nvGrpSpPr>
        <p:grpSpPr>
          <a:xfrm>
            <a:off x="5322489" y="34361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25" name="Рисунок 33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6465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26" name="Текст 3"/>
          <p:cNvSpPr>
            <a:spLocks noGrp="1"/>
          </p:cNvSpPr>
          <p:nvPr>
            <p:ph type="body" sz="half" idx="21"/>
          </p:nvPr>
        </p:nvSpPr>
        <p:spPr>
          <a:xfrm>
            <a:off x="9066214" y="2048893"/>
            <a:ext cx="22860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787425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9762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Полилиния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" name="Полилиния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Полилиния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1" name="Полилиния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sp>
          <p:nvSpPr>
            <p:cNvPr id="12" name="Полилиния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59575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47936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5803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630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229257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72755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18571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12816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47874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е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36" name="Рисунок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7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9" name="Текст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0" name="Текст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168274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35" name="Группа 34"/>
          <p:cNvGrpSpPr>
            <a:grpSpLocks noChangeAspect="1"/>
          </p:cNvGrpSpPr>
          <p:nvPr/>
        </p:nvGrpSpPr>
        <p:grpSpPr>
          <a:xfrm rot="5400000">
            <a:off x="4030971" y="647727"/>
            <a:ext cx="4116828" cy="338328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8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52" name="Группа 51"/>
          <p:cNvGrpSpPr>
            <a:grpSpLocks noChangeAspect="1"/>
          </p:cNvGrpSpPr>
          <p:nvPr/>
        </p:nvGrpSpPr>
        <p:grpSpPr>
          <a:xfrm rot="5400000">
            <a:off x="263071" y="1127733"/>
            <a:ext cx="4114800" cy="3381614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65" name="Группа 64"/>
          <p:cNvGrpSpPr>
            <a:grpSpLocks noChangeAspect="1"/>
          </p:cNvGrpSpPr>
          <p:nvPr/>
        </p:nvGrpSpPr>
        <p:grpSpPr>
          <a:xfrm rot="5400000">
            <a:off x="7803905" y="1127738"/>
            <a:ext cx="4114800" cy="338161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66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78" name="Рисунок 33"/>
          <p:cNvSpPr>
            <a:spLocks noGrp="1"/>
          </p:cNvSpPr>
          <p:nvPr>
            <p:ph type="pic" sz="quarter" idx="18"/>
          </p:nvPr>
        </p:nvSpPr>
        <p:spPr>
          <a:xfrm>
            <a:off x="4599885" y="53340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79" name="Рисунок 33"/>
          <p:cNvSpPr>
            <a:spLocks noGrp="1"/>
          </p:cNvSpPr>
          <p:nvPr>
            <p:ph type="pic" sz="quarter" idx="19"/>
          </p:nvPr>
        </p:nvSpPr>
        <p:spPr>
          <a:xfrm>
            <a:off x="834571" y="101359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80" name="Рисунок 33"/>
          <p:cNvSpPr>
            <a:spLocks noGrp="1"/>
          </p:cNvSpPr>
          <p:nvPr>
            <p:ph type="pic" sz="quarter" idx="20"/>
          </p:nvPr>
        </p:nvSpPr>
        <p:spPr>
          <a:xfrm>
            <a:off x="8375405" y="1013591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81" name="Текст 3"/>
          <p:cNvSpPr>
            <a:spLocks noGrp="1"/>
          </p:cNvSpPr>
          <p:nvPr>
            <p:ph type="body" sz="half" idx="2"/>
          </p:nvPr>
        </p:nvSpPr>
        <p:spPr>
          <a:xfrm>
            <a:off x="948871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2" name="Текст 3"/>
          <p:cNvSpPr>
            <a:spLocks noGrp="1"/>
          </p:cNvSpPr>
          <p:nvPr>
            <p:ph type="body" sz="half" idx="21"/>
          </p:nvPr>
        </p:nvSpPr>
        <p:spPr>
          <a:xfrm>
            <a:off x="4707208" y="4582378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3" name="Текст 3"/>
          <p:cNvSpPr>
            <a:spLocks noGrp="1"/>
          </p:cNvSpPr>
          <p:nvPr>
            <p:ph type="body" sz="half" idx="22"/>
          </p:nvPr>
        </p:nvSpPr>
        <p:spPr>
          <a:xfrm>
            <a:off x="8489705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681935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18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0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99954" y="587829"/>
            <a:ext cx="8223659" cy="4193177"/>
          </a:xfrm>
        </p:spPr>
        <p:txBody>
          <a:bodyPr>
            <a:normAutofit/>
          </a:bodyPr>
          <a:lstStyle/>
          <a:p>
            <a:pPr algn="ctr" defTabSz="914400">
              <a:spcBef>
                <a:spcPts val="1"/>
              </a:spcBef>
              <a:buNone/>
            </a:pPr>
            <a:r>
              <a:rPr lang="ru-RU" sz="5400" b="0" i="0" dirty="0" smtClean="0">
                <a:solidFill>
                  <a:schemeClr val="accent2">
                    <a:lumMod val="50000"/>
                  </a:schemeClr>
                </a:solidFill>
                <a:latin typeface="Segoe Print"/>
                <a:ea typeface="+mj-ea"/>
                <a:cs typeface="+mj-cs"/>
              </a:rPr>
              <a:t>Викторина</a:t>
            </a:r>
            <a:br>
              <a:rPr lang="ru-RU" sz="5400" b="0" i="0" dirty="0" smtClean="0">
                <a:solidFill>
                  <a:schemeClr val="accent2">
                    <a:lumMod val="50000"/>
                  </a:schemeClr>
                </a:solidFill>
                <a:latin typeface="Segoe Print"/>
                <a:ea typeface="+mj-ea"/>
                <a:cs typeface="+mj-cs"/>
              </a:rPr>
            </a:br>
            <a:r>
              <a:rPr lang="ru-RU" sz="5400" b="0" i="0" dirty="0" smtClean="0">
                <a:solidFill>
                  <a:schemeClr val="accent2">
                    <a:lumMod val="50000"/>
                  </a:schemeClr>
                </a:solidFill>
                <a:latin typeface="Segoe Print"/>
                <a:ea typeface="+mj-ea"/>
                <a:cs typeface="+mj-cs"/>
              </a:rPr>
              <a:t/>
            </a:r>
            <a:br>
              <a:rPr lang="ru-RU" sz="5400" b="0" i="0" dirty="0" smtClean="0">
                <a:solidFill>
                  <a:schemeClr val="accent2">
                    <a:lumMod val="50000"/>
                  </a:schemeClr>
                </a:solidFill>
                <a:latin typeface="Segoe Print"/>
                <a:ea typeface="+mj-ea"/>
                <a:cs typeface="+mj-cs"/>
              </a:rPr>
            </a:br>
            <a:r>
              <a:rPr lang="ru-RU" sz="5400" b="0" i="0" dirty="0" smtClean="0">
                <a:solidFill>
                  <a:schemeClr val="accent2">
                    <a:lumMod val="50000"/>
                  </a:schemeClr>
                </a:solidFill>
                <a:latin typeface="Segoe Print"/>
                <a:ea typeface="+mj-ea"/>
                <a:cs typeface="+mj-cs"/>
              </a:rPr>
              <a:t>СКАЗКИ </a:t>
            </a:r>
            <a:br>
              <a:rPr lang="ru-RU" sz="5400" b="0" i="0" dirty="0" smtClean="0">
                <a:solidFill>
                  <a:schemeClr val="accent2">
                    <a:lumMod val="50000"/>
                  </a:schemeClr>
                </a:solidFill>
                <a:latin typeface="Segoe Print"/>
                <a:ea typeface="+mj-ea"/>
                <a:cs typeface="+mj-cs"/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Segoe Print"/>
              </a:rPr>
              <a:t>ВЛАДИМИРА СУТЕЕВА</a:t>
            </a:r>
            <a:endParaRPr lang="ru-RU" sz="5400" b="0" i="0" dirty="0">
              <a:solidFill>
                <a:schemeClr val="accent2">
                  <a:lumMod val="50000"/>
                </a:schemeClr>
              </a:solidFill>
              <a:latin typeface="Segoe Print"/>
              <a:ea typeface="+mj-ea"/>
              <a:cs typeface="+mj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65610" y="4976948"/>
            <a:ext cx="6858002" cy="1123405"/>
          </a:xfrm>
        </p:spPr>
        <p:txBody>
          <a:bodyPr/>
          <a:lstStyle/>
          <a:p>
            <a:pPr marL="0" indent="0" algn="l">
              <a:spcBef>
                <a:spcPts val="0"/>
              </a:spcBef>
              <a:buNone/>
            </a:pPr>
            <a:endParaRPr lang="ru-RU" sz="2400" b="0" i="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9675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0504" y="300445"/>
            <a:ext cx="7380514" cy="6270171"/>
          </a:xfrm>
          <a:prstGeom prst="rect">
            <a:avLst/>
          </a:prstGeom>
          <a:noFill/>
          <a:ln w="3810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5633" y="365760"/>
            <a:ext cx="7654835" cy="6283234"/>
          </a:xfrm>
          <a:prstGeom prst="rect">
            <a:avLst/>
          </a:prstGeom>
          <a:noFill/>
          <a:ln w="3810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9131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1783" y="450055"/>
            <a:ext cx="9104812" cy="5885431"/>
          </a:xfrm>
          <a:prstGeom prst="rect">
            <a:avLst/>
          </a:prstGeom>
          <a:noFill/>
          <a:ln w="3810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13</a:t>
            </a:fld>
            <a:endParaRPr lang="ru-RU" dirty="0"/>
          </a:p>
        </p:txBody>
      </p:sp>
      <p:pic>
        <p:nvPicPr>
          <p:cNvPr id="3" name="Рисунок 2" descr="https://kladraz.ru/upload/blogs/7288_a112cd83dcdcf838014b3ea35cad1c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9954" y="457199"/>
            <a:ext cx="6074229" cy="60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7302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143" y="144464"/>
            <a:ext cx="10698480" cy="6034268"/>
          </a:xfrm>
          <a:prstGeom prst="rect">
            <a:avLst/>
          </a:prstGeom>
          <a:noFill/>
          <a:ln w="3810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15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67079" y="250730"/>
            <a:ext cx="5662521" cy="6305553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5613" y="457200"/>
            <a:ext cx="3950924" cy="1188720"/>
          </a:xfrm>
        </p:spPr>
        <p:txBody>
          <a:bodyPr/>
          <a:lstStyle/>
          <a:p>
            <a:r>
              <a:rPr lang="ru-RU" dirty="0" smtClean="0"/>
              <a:t>Задание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69771" y="3733800"/>
            <a:ext cx="8053841" cy="914400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sz="4000" dirty="0" smtClean="0"/>
              <a:t>Отгадай героя по загадке</a:t>
            </a:r>
            <a:endParaRPr lang="ru-RU" sz="4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26571"/>
            <a:ext cx="10058402" cy="5734595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1</a:t>
            </a:r>
            <a:r>
              <a:rPr lang="ru-RU" sz="3100" i="1" dirty="0" smtClean="0"/>
              <a:t>.Удивительный портной,-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smtClean="0"/>
              <a:t>Нет катушки ни одной,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smtClean="0"/>
              <a:t>И машинки швейной нет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smtClean="0"/>
              <a:t>И утюг не разогрет...?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smtClean="0"/>
              <a:t>Но зато иголки есть.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smtClean="0"/>
              <a:t>Сколько? И не перечесть! (Ёж)</a:t>
            </a:r>
            <a:br>
              <a:rPr lang="ru-RU" sz="3100" i="1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smtClean="0"/>
              <a:t>2.Мохнатенька, усатенька.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smtClean="0"/>
              <a:t>Ест и пьёт, песенки поёт. (Кошка)</a:t>
            </a:r>
            <a:br>
              <a:rPr lang="ru-RU" sz="3100" i="1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smtClean="0"/>
              <a:t>3.Он носом в землю постучит,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smtClean="0"/>
              <a:t>Взмахнёт крылом и закричит.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smtClean="0"/>
              <a:t>Кричит он даже сонный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smtClean="0"/>
              <a:t>Крикун неугомонный. ( Петух)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7302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4.Он зимой под вьюги вой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Спит в избушке снеговой.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А когда придёт весна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i="1" dirty="0" smtClean="0"/>
              <a:t>Просыпается от сна. ( Медведь)</a:t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5.</a:t>
            </a:r>
            <a:r>
              <a:rPr lang="ru-RU" i="1" dirty="0" smtClean="0"/>
              <a:t>Само с кулачок, красный бочок,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Тронешь пальцем - гладко, а откусишь сладко. (Яблоко)</a:t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6.Над цветком, порхает, пляшет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Веером узорным машет. ( Бабочка)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Узнай сказку по отрывку</a:t>
            </a: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3" name="Picture 2" descr="Владимир Сутее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37470" y="596833"/>
            <a:ext cx="3074260" cy="40274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63040" y="757645"/>
            <a:ext cx="642692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Владимир Григорьевич </a:t>
            </a:r>
            <a:r>
              <a:rPr lang="ru-RU" sz="3500" b="1" dirty="0" err="1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Сутеев</a:t>
            </a:r>
            <a:endParaRPr lang="ru-RU" sz="35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9612" y="1905505"/>
            <a:ext cx="59174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0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детский писатель</a:t>
            </a:r>
          </a:p>
          <a:p>
            <a:pPr algn="ctr">
              <a:buNone/>
            </a:pPr>
            <a:r>
              <a:rPr lang="ru-RU" sz="30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художник-иллюстратор </a:t>
            </a:r>
          </a:p>
          <a:p>
            <a:pPr algn="ctr">
              <a:buNone/>
            </a:pPr>
            <a:r>
              <a:rPr lang="ru-RU" sz="30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режиссёр-мультипликатор</a:t>
            </a:r>
            <a:endParaRPr lang="ru-RU" sz="300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0709" y="4323805"/>
            <a:ext cx="81120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Родился 05.07.1903 г в Москве, в семье врача. Отец был одарённым человеком, его увлечение искусством передалось и сыну. Владимир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Сутеев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написал множество сказок для самых маленьких читателей. Почти каждое предложение сопровождалось яркой иллюстрацией.</a:t>
            </a:r>
            <a:endParaRPr lang="ru-RU" sz="2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4036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 Жил-был на столе у Вовы карандаш. Однажды, когда Вова спал, на стол забрался мышонок. Увидел карандаш и потащил к себе в норку.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2. Как-то раз застал муравья сильный дождь. Куда спрятаться?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3. Стоит пенёк, на пеньке теремок. А в тереме живут мушка, лягушка, ёжик,  да петушок.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55734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4. Шёл ёжик домой. По дороге нагнал его заяц, и пошли они вместе. Вдвоем дорога вдвое короче.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5. Щенок спал на коврике около дивана.</a:t>
            </a:r>
            <a:r>
              <a:rPr lang="ru-RU" i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Вдруг сквозь сон он услышал: " Мяу".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6. Стояла поздняя осень. С деревьев давно облетели листья, и только на верхушке дикой яблони ещё висело одно- единственное яблоко.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0766" y="261257"/>
            <a:ext cx="7419703" cy="862149"/>
          </a:xfrm>
        </p:spPr>
        <p:txBody>
          <a:bodyPr>
            <a:normAutofit/>
          </a:bodyPr>
          <a:lstStyle/>
          <a:p>
            <a:r>
              <a:rPr lang="ru-RU" dirty="0" smtClean="0"/>
              <a:t>Викторина по сказке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4368939" cy="914400"/>
          </a:xfrm>
        </p:spPr>
        <p:txBody>
          <a:bodyPr>
            <a:normAutofit/>
          </a:bodyPr>
          <a:lstStyle/>
          <a:p>
            <a:endParaRPr lang="ru-RU" sz="3200" dirty="0"/>
          </a:p>
        </p:txBody>
      </p:sp>
      <p:pic>
        <p:nvPicPr>
          <p:cNvPr id="4" name="Picture 4" descr="http://www.ozon.ru/multimedia/books_covers/10001341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2731" y="1341150"/>
            <a:ext cx="4781006" cy="536009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23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66651" y="548641"/>
            <a:ext cx="10032275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«…До дома далеко – идут, разговаривают. А поперёк дороги палка лежала.</a:t>
            </a:r>
          </a:p>
          <a:p>
            <a:r>
              <a:rPr lang="ru-RU" sz="3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За разговором Заяц её не заметил – споткнулся, чуть было не упал.</a:t>
            </a:r>
          </a:p>
          <a:p>
            <a:r>
              <a:rPr lang="ru-RU" sz="3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Ах ты!.. – рассердился Заяц. Наподдал палку ногой, и она далеко в сторону отлетела.</a:t>
            </a:r>
          </a:p>
          <a:p>
            <a:r>
              <a:rPr lang="ru-RU" sz="3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А Ёжик поднял палку, закинул её себе на плечо и побежал догонять Зайца.</a:t>
            </a:r>
          </a:p>
          <a:p>
            <a:r>
              <a:rPr lang="ru-RU" sz="3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Увидел Заяц у Ежа палку, удивился:</a:t>
            </a:r>
          </a:p>
          <a:p>
            <a:r>
              <a:rPr lang="ru-RU" sz="3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Зачем тебе палка? Что в ней толку?...»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24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9589" y="222069"/>
            <a:ext cx="51728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 smtClean="0">
                <a:solidFill>
                  <a:srgbClr val="990000"/>
                </a:solidFill>
              </a:rPr>
              <a:t>Ёжик и Заяц шли</a:t>
            </a:r>
            <a:r>
              <a:rPr lang="ru-RU" b="1" dirty="0" smtClean="0">
                <a:solidFill>
                  <a:srgbClr val="990000"/>
                </a:solidFill>
              </a:rPr>
              <a:t>:</a:t>
            </a:r>
            <a:endParaRPr lang="ru-RU" b="1" dirty="0">
              <a:solidFill>
                <a:srgbClr val="990000"/>
              </a:solidFill>
            </a:endParaRPr>
          </a:p>
        </p:txBody>
      </p:sp>
      <p:pic>
        <p:nvPicPr>
          <p:cNvPr id="4" name="Рисунок 3" descr="http://www.modernlib.ru/books/suteev_vladimir/palochkaviruchalochka/i_00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1030" y="1554481"/>
            <a:ext cx="4349930" cy="4741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25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11233" y="326572"/>
            <a:ext cx="90656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solidFill>
                  <a:srgbClr val="990000"/>
                </a:solidFill>
              </a:rPr>
              <a:t>Ёжик подобрал на дороге палочку, назвав ее</a:t>
            </a:r>
            <a:endParaRPr lang="ru-RU" sz="3600" b="1" dirty="0">
              <a:solidFill>
                <a:srgbClr val="990000"/>
              </a:solidFill>
            </a:endParaRPr>
          </a:p>
        </p:txBody>
      </p:sp>
      <p:pic>
        <p:nvPicPr>
          <p:cNvPr id="4" name="Рисунок 3" descr="http://www.modernlib.ru/books/suteev_vladimir/palochkaviruchalochka/i_00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3585" y="2168433"/>
            <a:ext cx="7934997" cy="3905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26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89167" y="287383"/>
            <a:ext cx="90264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solidFill>
                  <a:srgbClr val="990000"/>
                </a:solidFill>
              </a:rPr>
              <a:t>Ёжик с Зайцем помогли птенчику , назвав палочку</a:t>
            </a:r>
            <a:endParaRPr lang="ru-RU" sz="3600" b="1" dirty="0">
              <a:solidFill>
                <a:srgbClr val="990000"/>
              </a:solidFill>
            </a:endParaRPr>
          </a:p>
        </p:txBody>
      </p:sp>
      <p:pic>
        <p:nvPicPr>
          <p:cNvPr id="4" name="Рисунок 3" descr="http://www.modernlib.ru/books/suteev_vladimir/palochkaviruchalochka/i_010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2183" y="1463040"/>
            <a:ext cx="5068387" cy="522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27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46365" y="261257"/>
            <a:ext cx="8255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990000"/>
                </a:solidFill>
              </a:rPr>
              <a:t>После переправы по болоту </a:t>
            </a:r>
          </a:p>
          <a:p>
            <a:pPr algn="ctr"/>
            <a:r>
              <a:rPr lang="ru-RU" sz="3600" b="1" dirty="0" smtClean="0">
                <a:solidFill>
                  <a:srgbClr val="990000"/>
                </a:solidFill>
              </a:rPr>
              <a:t>Ёж назвал палочку</a:t>
            </a:r>
            <a:endParaRPr lang="ru-RU" sz="3600" dirty="0"/>
          </a:p>
        </p:txBody>
      </p:sp>
      <p:pic>
        <p:nvPicPr>
          <p:cNvPr id="4" name="Рисунок 3" descr="http://www.modernlib.ru/books/suteev_vladimir/palochkaviruchalochka/i_007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1864" y="1449977"/>
            <a:ext cx="7837714" cy="4997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28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62149" y="444137"/>
            <a:ext cx="99016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solidFill>
                  <a:srgbClr val="990000"/>
                </a:solidFill>
              </a:rPr>
              <a:t>Ёжик перебрался на другой берег речки, назвав палочку</a:t>
            </a:r>
            <a:endParaRPr lang="ru-RU" sz="3600" b="1" dirty="0">
              <a:solidFill>
                <a:srgbClr val="990000"/>
              </a:solidFill>
            </a:endParaRPr>
          </a:p>
        </p:txBody>
      </p:sp>
      <p:pic>
        <p:nvPicPr>
          <p:cNvPr id="4" name="Рисунок 3" descr="http://www.modernlib.ru/books/suteev_vladimir/palochkaviruchalochka/i_004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99" y="1515291"/>
            <a:ext cx="6293823" cy="508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29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72937" y="666207"/>
            <a:ext cx="89741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990000"/>
                </a:solidFill>
              </a:rPr>
              <a:t>Когда палка помогла прогнать Волка, Ёж  назвал ее</a:t>
            </a:r>
            <a:endParaRPr lang="ru-RU" sz="3600" dirty="0"/>
          </a:p>
        </p:txBody>
      </p:sp>
      <p:pic>
        <p:nvPicPr>
          <p:cNvPr id="4" name="Рисунок 3" descr="http://www.modernlib.ru/books/suteev_vladimir/palochkaviruchalochka/i_01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6058" y="2063931"/>
            <a:ext cx="6915769" cy="437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94559" y="522514"/>
            <a:ext cx="69363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Интересные факты из биографии</a:t>
            </a:r>
            <a:endParaRPr lang="ru-RU" sz="36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9531" y="1541417"/>
            <a:ext cx="103588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Владимир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Сутеев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одинаково владел правой и левой рукой, причём одновременно одной мог писать, а другой — рисовать.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3567" y="2834640"/>
            <a:ext cx="3693336" cy="3581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30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90057" y="1280160"/>
            <a:ext cx="728907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b="1" dirty="0" smtClean="0">
                <a:solidFill>
                  <a:srgbClr val="990000"/>
                </a:solidFill>
              </a:rPr>
              <a:t>«Важна не палка, а    …   »</a:t>
            </a:r>
            <a:endParaRPr lang="ru-RU" sz="35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59875" y="483326"/>
            <a:ext cx="63746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Продолжи фразу Ёжика</a:t>
            </a:r>
            <a:endParaRPr lang="ru-RU" sz="4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Рисунок 4" descr="http://www.modernlib.ru/books/suteev_vladimir/palochkaviruchalochka/i_01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024743"/>
            <a:ext cx="7281854" cy="4833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154" y="169818"/>
            <a:ext cx="7766461" cy="966652"/>
          </a:xfrm>
        </p:spPr>
        <p:txBody>
          <a:bodyPr/>
          <a:lstStyle/>
          <a:p>
            <a:r>
              <a:rPr lang="ru-RU" dirty="0" smtClean="0"/>
              <a:t>Викторина по сказке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4708573" cy="914400"/>
          </a:xfrm>
        </p:spPr>
        <p:txBody>
          <a:bodyPr>
            <a:normAutofit/>
          </a:bodyPr>
          <a:lstStyle/>
          <a:p>
            <a:endParaRPr lang="ru-RU" sz="3200" dirty="0"/>
          </a:p>
        </p:txBody>
      </p:sp>
      <p:pic>
        <p:nvPicPr>
          <p:cNvPr id="4" name="Picture 6" descr="http://www.ircenter.ru/files/products/pics/56065/fullsize/259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2366" y="1073216"/>
            <a:ext cx="4846320" cy="57847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32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38697" y="352697"/>
            <a:ext cx="79944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Кто увидел яблоко? </a:t>
            </a:r>
          </a:p>
          <a:p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Кто сорвал яблоко?</a:t>
            </a:r>
          </a:p>
          <a:p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Кто поймал яблоко?</a:t>
            </a:r>
            <a:endParaRPr lang="ru-RU" sz="3000" dirty="0"/>
          </a:p>
        </p:txBody>
      </p:sp>
      <p:pic>
        <p:nvPicPr>
          <p:cNvPr id="4" name="Рисунок 3" descr="Яблоко заяц ворона на дереве ёж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99" y="2090057"/>
            <a:ext cx="3890257" cy="4623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33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05841" y="339634"/>
            <a:ext cx="991470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smtClean="0">
                <a:solidFill>
                  <a:schemeClr val="accent2">
                    <a:lumMod val="50000"/>
                  </a:schemeClr>
                </a:solidFill>
              </a:rPr>
              <a:t>По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чему Ёжик разделил яблоко на 4 части?</a:t>
            </a:r>
            <a:endParaRPr lang="ru-RU" sz="3200" dirty="0"/>
          </a:p>
        </p:txBody>
      </p:sp>
      <p:pic>
        <p:nvPicPr>
          <p:cNvPr id="4" name="Рисунок 3" descr="яблоко еж заяц ворона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1" y="1123406"/>
            <a:ext cx="7746397" cy="540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34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0708" y="261257"/>
            <a:ext cx="10724605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«…Ёжик взял яблоко и разделил его на четыре части.</a:t>
            </a:r>
          </a:p>
          <a:p>
            <a:r>
              <a:rPr lang="ru-RU" sz="35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Один кусочек дал Зайцу:</a:t>
            </a:r>
          </a:p>
          <a:p>
            <a:r>
              <a:rPr lang="ru-RU" sz="35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тебе, Заяц, – ты первый яблоко увидел.</a:t>
            </a:r>
          </a:p>
          <a:p>
            <a:r>
              <a:rPr lang="ru-RU" sz="35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Второй кусочек Вороне отдал:</a:t>
            </a:r>
          </a:p>
          <a:p>
            <a:r>
              <a:rPr lang="ru-RU" sz="35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тебе, Ворона,  – ты яблоко сорвала.</a:t>
            </a:r>
          </a:p>
          <a:p>
            <a:r>
              <a:rPr lang="ru-RU" sz="35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Третий кусочек Ёжик себе в рот положил:</a:t>
            </a:r>
          </a:p>
          <a:p>
            <a:r>
              <a:rPr lang="ru-RU" sz="35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мне, потому что я поймал яблоко.</a:t>
            </a:r>
          </a:p>
          <a:p>
            <a:r>
              <a:rPr lang="ru-RU" sz="35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Четвёртый кусочек Ёжик Медведю в лапу положил:</a:t>
            </a:r>
          </a:p>
          <a:p>
            <a:r>
              <a:rPr lang="ru-RU" sz="35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А это тебе, Михаил Иванович…</a:t>
            </a:r>
          </a:p>
          <a:p>
            <a:r>
              <a:rPr lang="ru-RU" sz="35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Мне-то за что? – удивился Медведь...»</a:t>
            </a:r>
            <a:r>
              <a:rPr lang="ru-RU" sz="3500" dirty="0" smtClean="0">
                <a:solidFill>
                  <a:srgbClr val="0070C0"/>
                </a:solidFill>
              </a:rPr>
              <a:t> </a:t>
            </a:r>
            <a:endParaRPr lang="ru-RU" sz="35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35</a:t>
            </a:fld>
            <a:endParaRPr lang="ru-RU" dirty="0"/>
          </a:p>
        </p:txBody>
      </p:sp>
      <p:pic>
        <p:nvPicPr>
          <p:cNvPr id="3" name="Рисунок 2" descr="яблоко медведь заяц и еж поделили яблок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7336" y="378823"/>
            <a:ext cx="5830904" cy="5989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36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89611" y="391886"/>
            <a:ext cx="834716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b="1" dirty="0" smtClean="0">
                <a:solidFill>
                  <a:srgbClr val="7030A0"/>
                </a:solidFill>
              </a:rPr>
              <a:t>Продолжи предложения из сказки</a:t>
            </a:r>
            <a:endParaRPr lang="ru-RU" sz="3500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97280" y="2351314"/>
            <a:ext cx="105809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— А за то, что ты нас всех помирил и…           научил!</a:t>
            </a:r>
            <a:endParaRPr lang="ru-RU" sz="3200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40970" y="1541417"/>
            <a:ext cx="94705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70C0"/>
                </a:solidFill>
                <a:latin typeface="Verdana" pitchFamily="34" charset="0"/>
                <a:ea typeface="Times New Roman" pitchFamily="18" charset="0"/>
                <a:cs typeface="Arial" pitchFamily="34" charset="0"/>
              </a:rPr>
              <a:t>— Мне-то за что? — удивился Медведь.</a:t>
            </a:r>
            <a:endParaRPr lang="ru-RU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2777" y="4127863"/>
            <a:ext cx="97971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 все были довольны, потому что Медведь рассудил      …       , никого не обидел.</a:t>
            </a:r>
            <a:endParaRPr lang="ru-RU" sz="32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506686" y="3892731"/>
            <a:ext cx="300446" cy="309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342709" y="3905794"/>
            <a:ext cx="296091" cy="3179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982789" y="3892730"/>
            <a:ext cx="300445" cy="3048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37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81942" y="444137"/>
            <a:ext cx="86084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7030A0"/>
                </a:solidFill>
              </a:rPr>
              <a:t>Викторина по сказке</a:t>
            </a:r>
            <a:endParaRPr lang="ru-RU" sz="4400" dirty="0">
              <a:solidFill>
                <a:srgbClr val="7030A0"/>
              </a:solidFill>
            </a:endParaRPr>
          </a:p>
        </p:txBody>
      </p:sp>
      <p:pic>
        <p:nvPicPr>
          <p:cNvPr id="4" name="Picture 8" descr="http://www.ruslania.com/pictures/big/9785170371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8067" y="1253289"/>
            <a:ext cx="3960440" cy="516057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38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45473" y="535577"/>
            <a:ext cx="922237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Кто какие гостинцы принёс Зайцу? </a:t>
            </a:r>
            <a:endParaRPr lang="ru-RU" sz="3500" dirty="0">
              <a:solidFill>
                <a:srgbClr val="C00000"/>
              </a:solidFill>
            </a:endParaRPr>
          </a:p>
        </p:txBody>
      </p:sp>
      <p:pic>
        <p:nvPicPr>
          <p:cNvPr id="4" name="Picture 7" descr="C:\Users\59F2~1\AppData\Local\Temp\SMART Technologies\SMART Notebook\TempFiles\NBK-5152-13f7a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2132856"/>
            <a:ext cx="2631282" cy="3024336"/>
          </a:xfrm>
          <a:prstGeom prst="rect">
            <a:avLst/>
          </a:prstGeom>
          <a:noFill/>
        </p:spPr>
      </p:pic>
      <p:pic>
        <p:nvPicPr>
          <p:cNvPr id="5" name="Picture 4" descr="C:\Users\59F2~1\AppData\Local\Temp\SMART Technologies\SMART Notebook\TempFiles\NBK-5152-136541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1334" y="1425514"/>
            <a:ext cx="2307635" cy="2376264"/>
          </a:xfrm>
          <a:prstGeom prst="rect">
            <a:avLst/>
          </a:prstGeom>
          <a:noFill/>
        </p:spPr>
      </p:pic>
      <p:pic>
        <p:nvPicPr>
          <p:cNvPr id="6" name="Picture 16" descr="C:\Users\59F2~1\AppData\Local\Temp\SMART Technologies\SMART Notebook\TempFiles\NBK-5152-150885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65438" y="1046692"/>
            <a:ext cx="3826562" cy="4608512"/>
          </a:xfrm>
          <a:prstGeom prst="rect">
            <a:avLst/>
          </a:prstGeom>
          <a:noFill/>
        </p:spPr>
      </p:pic>
      <p:pic>
        <p:nvPicPr>
          <p:cNvPr id="7" name="Picture 10" descr="C:\Users\59F2~1\AppData\Local\Temp\SMART Technologies\SMART Notebook\TempFiles\NBK-5152-147712f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6684" y="911316"/>
            <a:ext cx="2592288" cy="4632670"/>
          </a:xfrm>
          <a:prstGeom prst="rect">
            <a:avLst/>
          </a:prstGeom>
          <a:noFill/>
        </p:spPr>
      </p:pic>
      <p:pic>
        <p:nvPicPr>
          <p:cNvPr id="8" name="Picture 13" descr="C:\Users\59F2~1\AppData\Local\Temp\SMART Technologies\SMART Notebook\TempFiles\NBK-5152-14c17b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31437" y="4221088"/>
            <a:ext cx="3478743" cy="26369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39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18903" y="509451"/>
            <a:ext cx="914399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«…Утром вся заячья семья собралась за столом. А на столе чего только нет! Грибы и орехи, свёкла и капуста, мёд и репа, морковь и картошка.</a:t>
            </a: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А злая Ворона удивляется:</a:t>
            </a: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Никак ума не приложу: как могло из пустого мешка столько добра появиться?...»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579222" y="278674"/>
            <a:ext cx="4349932" cy="1219200"/>
          </a:xfrm>
        </p:spPr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600" b="0" i="0" dirty="0" smtClean="0">
                <a:solidFill>
                  <a:srgbClr val="C00000"/>
                </a:solidFill>
                <a:latin typeface="Segoe Print"/>
                <a:ea typeface="+mj-ea"/>
                <a:cs typeface="+mj-cs"/>
              </a:rPr>
              <a:t>Задание </a:t>
            </a:r>
            <a:endParaRPr lang="ru-RU" sz="3600" b="0" i="0" dirty="0">
              <a:solidFill>
                <a:srgbClr val="C00000"/>
              </a:solidFill>
              <a:latin typeface="Segoe Print"/>
              <a:ea typeface="+mj-ea"/>
              <a:cs typeface="+mj-cs"/>
            </a:endParaRPr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1065214" y="1752600"/>
            <a:ext cx="10058400" cy="729343"/>
          </a:xfrm>
        </p:spPr>
        <p:txBody>
          <a:bodyPr>
            <a:noAutofit/>
          </a:bodyPr>
          <a:lstStyle/>
          <a:p>
            <a:pPr marL="347472" indent="-347472" algn="l" defTabSz="914400">
              <a:lnSpc>
                <a:spcPct val="100000"/>
              </a:lnSpc>
              <a:spcBef>
                <a:spcPts val="1800"/>
              </a:spcBef>
              <a:buClr>
                <a:srgbClr val="9A5315"/>
              </a:buClr>
              <a:buFont typeface="Arial"/>
              <a:buChar char="•"/>
            </a:pPr>
            <a:r>
              <a:rPr lang="ru-RU" sz="4800" b="0" i="0" dirty="0" smtClean="0">
                <a:solidFill>
                  <a:srgbClr val="9A5315"/>
                </a:solidFill>
                <a:latin typeface="Segoe Print"/>
                <a:ea typeface="+mn-ea"/>
                <a:cs typeface="+mn-cs"/>
              </a:rPr>
              <a:t>Узнай сказку по картинке.</a:t>
            </a:r>
            <a:endParaRPr lang="ru-RU" sz="4800" b="0" i="0" dirty="0">
              <a:solidFill>
                <a:srgbClr val="9A5315"/>
              </a:solidFill>
              <a:latin typeface="Segoe Print"/>
              <a:ea typeface="+mn-ea"/>
              <a:cs typeface="+mn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81074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40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33303" y="561703"/>
            <a:ext cx="757645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</a:rPr>
              <a:t>Ответьте на вопрос Вороны</a:t>
            </a:r>
            <a:endParaRPr lang="ru-RU" sz="3500" b="1" dirty="0"/>
          </a:p>
        </p:txBody>
      </p:sp>
      <p:pic>
        <p:nvPicPr>
          <p:cNvPr id="4" name="Picture 2" descr="https://thumbs.dreamstime.com/b/%D0%B2%D0%BE%D1%80%D0%BE%D0%BD-%D1%88%D0%B0%D1%80%D0%B6%D0%B0-%D1%81%D0%B5%D1%80-%D0%B8%D1%82%D1%8B%D0%B9-4858865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840" y="1737389"/>
            <a:ext cx="4632449" cy="38043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flipV="1">
            <a:off x="3048000" y="5120639"/>
            <a:ext cx="609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1878981" y="3789365"/>
            <a:ext cx="4968552" cy="2592288"/>
          </a:xfrm>
          <a:prstGeom prst="wedgeEllipseCallout">
            <a:avLst>
              <a:gd name="adj1" fmla="val 56181"/>
              <a:gd name="adj2" fmla="val -73859"/>
            </a:avLst>
          </a:prstGeom>
          <a:solidFill>
            <a:srgbClr val="C2FA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Как могло </a:t>
            </a:r>
          </a:p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из пустого мешка </a:t>
            </a:r>
          </a:p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столько добра </a:t>
            </a:r>
          </a:p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появиться?</a:t>
            </a:r>
            <a:endParaRPr lang="ru-RU" sz="3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41</a:t>
            </a:fld>
            <a:endParaRPr lang="ru-RU" dirty="0"/>
          </a:p>
        </p:txBody>
      </p:sp>
      <p:pic>
        <p:nvPicPr>
          <p:cNvPr id="3" name="Picture 3" descr="C:\Мои документы\Мои рисунки\MESHOK\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3" y="2232108"/>
            <a:ext cx="5674473" cy="436649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67542" y="1619794"/>
            <a:ext cx="77462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За  добро    …       платят. 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40971" y="483326"/>
            <a:ext cx="8908869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Вставьте пропущенное слово в пословицу </a:t>
            </a:r>
            <a:endParaRPr lang="ru-RU" sz="35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42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93223" y="509451"/>
            <a:ext cx="9287691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</a:rPr>
              <a:t>Чему вас научили сказки </a:t>
            </a:r>
            <a:r>
              <a:rPr lang="ru-RU" sz="3500" b="1" dirty="0" err="1" smtClean="0">
                <a:solidFill>
                  <a:schemeClr val="accent2">
                    <a:lumMod val="50000"/>
                  </a:schemeClr>
                </a:solidFill>
              </a:rPr>
              <a:t>В.Сутеева</a:t>
            </a:r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3500" b="1" dirty="0"/>
          </a:p>
        </p:txBody>
      </p:sp>
      <p:pic>
        <p:nvPicPr>
          <p:cNvPr id="4" name="Picture 6" descr="http://www.ircenter.ru/files/products/pics/56065/fullsize/259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25029"/>
            <a:ext cx="1936346" cy="2660155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535" y="1129774"/>
            <a:ext cx="2159915" cy="2788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http://www.ruslania.com/pictures/big/97851703718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2667" y="1123713"/>
            <a:ext cx="2233424" cy="2910219"/>
          </a:xfrm>
          <a:prstGeom prst="rect">
            <a:avLst/>
          </a:prstGeom>
          <a:noFill/>
        </p:spPr>
      </p:pic>
      <p:pic>
        <p:nvPicPr>
          <p:cNvPr id="7" name="Рисунок 6" descr="Кто сказал «мяу»?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16252" y="1632857"/>
            <a:ext cx="2221862" cy="296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Разные колёса - i_00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41293" y="4036422"/>
            <a:ext cx="2323039" cy="2573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www.ozon.ru/multimedia/books_covers/100013414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2200" y="3974418"/>
            <a:ext cx="1952086" cy="266459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43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8823" y="3540034"/>
            <a:ext cx="110642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dirty="0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необыкновенно талантливым человеком. За свою жизнь он успел подарить маленьким читателям множество своих произведений, иллюстраций, мультфильмов. До сих пор книги с его иллюстрациями особенно любимы детьми и взрослыми. Свой чрезвычайный талант </a:t>
            </a:r>
            <a:r>
              <a:rPr lang="ru-RU" sz="2700" dirty="0" err="1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Сутеев</a:t>
            </a:r>
            <a:r>
              <a:rPr lang="ru-RU" sz="2700" dirty="0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отдал на служение детям. Ведь именно для них было предназначено все его творчество и вся его жизнь!</a:t>
            </a:r>
            <a:endParaRPr lang="ru-RU" sz="27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367" y="248194"/>
            <a:ext cx="2894399" cy="327550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90504" y="2743200"/>
            <a:ext cx="607422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Григорьевич </a:t>
            </a:r>
            <a:r>
              <a:rPr lang="ru-RU" sz="3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Сутеев</a:t>
            </a: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553429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44</a:t>
            </a:fld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77195" y="334933"/>
            <a:ext cx="4909160" cy="6329862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73" y="353469"/>
            <a:ext cx="11129555" cy="5603194"/>
          </a:xfrm>
          <a:prstGeom prst="rect">
            <a:avLst/>
          </a:prstGeom>
          <a:noFill/>
          <a:ln w="3810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12749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5" name="Рисунок 4" descr="https://kladraz.ru/upload/blogs/7288_3068d1bb365c9a869b040d1569ff746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4091" y="462597"/>
            <a:ext cx="5447212" cy="5932805"/>
          </a:xfrm>
          <a:prstGeom prst="rect">
            <a:avLst/>
          </a:prstGeom>
          <a:noFill/>
          <a:ln w="38100">
            <a:solidFill>
              <a:schemeClr val="tx1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6096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897" y="287383"/>
            <a:ext cx="10398034" cy="6244046"/>
          </a:xfrm>
          <a:prstGeom prst="rect">
            <a:avLst/>
          </a:prstGeom>
          <a:noFill/>
          <a:ln w="3810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2227" y="470263"/>
            <a:ext cx="8725989" cy="5603965"/>
          </a:xfrm>
          <a:prstGeom prst="rect">
            <a:avLst/>
          </a:prstGeom>
          <a:noFill/>
          <a:ln w="38100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NatureIllustration_16x9_TP103431353.potx" id="{8A6F2D2F-6FDF-40AD-A2FC-E20AC28411A7}" vid="{0B84DAD3-D477-4488-8A04-91C293FC61C2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67F96A-C2ED-4D5B-8EFB-A18C6982D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Цветная презентация, посвященная природе, представленная в альбомной ориентации (широкоэкранный формат)</Template>
  <TotalTime>0</TotalTime>
  <Words>635</Words>
  <Application>Microsoft Office PowerPoint</Application>
  <PresentationFormat>Произвольный</PresentationFormat>
  <Paragraphs>107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Nature Illustration 16x9</vt:lpstr>
      <vt:lpstr>Викторина  СКАЗКИ  ВЛАДИМИРА СУТЕЕВА</vt:lpstr>
      <vt:lpstr>Слайд 2</vt:lpstr>
      <vt:lpstr>Слайд 3</vt:lpstr>
      <vt:lpstr>Задание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Задание </vt:lpstr>
      <vt:lpstr> 1.Удивительный портной,- Нет катушки ни одной, И машинки швейной нет И утюг не разогрет...? Но зато иголки есть. Сколько? И не перечесть! (Ёж)  2.Мохнатенька, усатенька. Ест и пьёт, песенки поёт. (Кошка)  3.Он носом в землю постучит, Взмахнёт крылом и закричит. Кричит он даже сонный Крикун неугомонный. ( Петух)</vt:lpstr>
      <vt:lpstr> 4.Он зимой под вьюги вой Спит в избушке снеговой. А когда придёт весна,  Просыпается от сна. ( Медведь)  5.Само с кулачок, красный бочок, Тронешь пальцем - гладко, а откусишь сладко. (Яблоко)  6.Над цветком, порхает, пляшет Веером узорным машет. ( Бабочка) </vt:lpstr>
      <vt:lpstr>Задание </vt:lpstr>
      <vt:lpstr>1. Жил-был на столе у Вовы карандаш. Однажды, когда Вова спал, на стол забрался мышонок. Увидел карандаш и потащил к себе в норку.   2. Как-то раз застал муравья сильный дождь. Куда спрятаться?   3. Стоит пенёк, на пеньке теремок. А в тереме живут мушка, лягушка, ёжик,  да петушок. </vt:lpstr>
      <vt:lpstr>4. Шёл ёжик домой. По дороге нагнал его заяц, и пошли они вместе. Вдвоем дорога вдвое короче.   5. Щенок спал на коврике около дивана.  Вдруг сквозь сон он услышал: " Мяу".   6. Стояла поздняя осень. С деревьев давно облетели листья, и только на верхушке дикой яблони ещё висело одно- единственное яблоко. </vt:lpstr>
      <vt:lpstr>Викторина по сказке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Викторина по сказке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2016-02-15T18:30:57Z</dcterms:created>
  <dcterms:modified xsi:type="dcterms:W3CDTF">2023-04-02T09:44:52Z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