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4"/>
  </p:notesMasterIdLst>
  <p:sldIdLst>
    <p:sldId id="256" r:id="rId2"/>
    <p:sldId id="261" r:id="rId3"/>
    <p:sldId id="258" r:id="rId4"/>
    <p:sldId id="265" r:id="rId5"/>
    <p:sldId id="262" r:id="rId6"/>
    <p:sldId id="270" r:id="rId7"/>
    <p:sldId id="259" r:id="rId8"/>
    <p:sldId id="266" r:id="rId9"/>
    <p:sldId id="264" r:id="rId10"/>
    <p:sldId id="268" r:id="rId11"/>
    <p:sldId id="271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E45A7-CC6F-4D8E-A1E3-19D5C126B2D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65E5D-446C-4231-83B5-0772F5C5F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021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842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489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008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880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360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02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661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869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42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88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7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65E5D-446C-4231-83B5-0772F5C5F97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94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6E859-932E-472A-89C9-D1F5826318E0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C74B-8A96-48BB-ADFB-3CD7056B37C6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DB44-9576-4991-8015-2659B46C29E0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437D-FE9C-4454-AA27-8BFF0BA27D83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4E8C-0C02-4D48-8B74-687E15F923D9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0F14-9E71-4D13-88AF-0B7B628099B4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1CEE-133F-4D3E-8B2F-72848578F497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8DFE-E999-4B2E-9C78-F875DF7C5C7D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F96E-70C2-429C-9121-B3E9704AEFBC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058C-3FE3-4AD7-803B-79BE77615534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ECF40-260E-4687-A98F-E597AE336D1D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E625075-3125-4117-997E-3EF47FFE4BF0}" type="datetime8">
              <a:rPr lang="ru-RU" smtClean="0"/>
              <a:t>02.09.2020 16:13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31C2FB1-D137-4EC4-B49D-70CEB11A5C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027" y="1358191"/>
            <a:ext cx="6408712" cy="3270225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Степень с рациональным показателем</a:t>
            </a:r>
            <a:endParaRPr lang="ru-RU" sz="66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509120"/>
            <a:ext cx="7632848" cy="527863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повторения в 10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4903" y="188640"/>
            <a:ext cx="86409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  <a:defRPr/>
            </a:pP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Государственное бюджетное общеобразовательное учреждение  школа №543 </a:t>
            </a:r>
          </a:p>
          <a:p>
            <a:pPr lvl="0" algn="ctr">
              <a:spcBef>
                <a:spcPct val="50000"/>
              </a:spcBef>
              <a:defRPr/>
            </a:pP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Московского района Санкт-Петербурга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5592" y="510180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ru-RU" sz="2400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Учитель математики высшей категории</a:t>
            </a:r>
            <a:br>
              <a:rPr lang="ru-RU" sz="2400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</a:br>
            <a:r>
              <a:rPr lang="ru-RU" sz="2400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Чагина Юлия Анатольевна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45164" y="58052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469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6348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Свойства степеней (2). Примеры.</a:t>
            </a:r>
            <a:endParaRPr lang="ru-RU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363272" cy="5073427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ru-RU" b="0" i="1" dirty="0" smtClean="0">
                    <a:solidFill>
                      <a:schemeClr val="tx1"/>
                    </a:solidFill>
                    <a:latin typeface="Cambria Math"/>
                  </a:rPr>
                  <a:t/>
                </a:r>
                <a:br>
                  <a:rPr lang="ru-RU" b="0" i="1" dirty="0" smtClean="0">
                    <a:solidFill>
                      <a:schemeClr val="tx1"/>
                    </a:solidFill>
                    <a:latin typeface="Cambria Math"/>
                  </a:rPr>
                </a:br>
                <a:r>
                  <a:rPr lang="ru-RU" b="0" i="1" dirty="0" smtClean="0">
                    <a:solidFill>
                      <a:schemeClr val="tx1"/>
                    </a:solidFill>
                    <a:latin typeface="Cambria Math"/>
                  </a:rPr>
                  <a:t>=</a:t>
                </a:r>
                <a14:m>
                  <m:oMath xmlns:m="http://schemas.openxmlformats.org/officeDocument/2006/math"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16∙</m:t>
                    </m:r>
                    <m:rad>
                      <m:radPr>
                        <m:degHide m:val="on"/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</m:ra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=16∙4=64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=256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rad>
                      <m:radPr>
                        <m:degHide m:val="on"/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</m:ra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=256/4=64</m:t>
                    </m:r>
                  </m:oMath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  <m:sSup>
                              <m:sSupPr>
                                <m:ctrlPr>
                                  <a:rPr lang="ru-RU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6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ru-RU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e>
                        </m:d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16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=64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514350" lvl="0" indent="-514350">
                  <a:buFont typeface="Arial" pitchFamily="34" charset="0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sup>
                    </m:sSup>
                    <m:r>
                      <a:rPr lang="ru-RU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 ∙ </m:t>
                        </m:r>
                        <m:f>
                          <m:fPr>
                            <m:ctrlP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sup>
                    </m:sSup>
                    <m:r>
                      <a:rPr lang="ru-RU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i="1">
                        <a:solidFill>
                          <a:prstClr val="black"/>
                        </a:solidFill>
                        <a:latin typeface="Cambria Math"/>
                      </a:rPr>
                      <m:t>=64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____________ </a:t>
                </a:r>
                <a:endParaRPr lang="ru-RU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2∙16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32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g>
                      <m:e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32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=4</m:t>
                    </m:r>
                  </m:oMath>
                </a14:m>
                <a:endParaRPr lang="ru-RU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32</m:t>
                        </m:r>
                      </m:e>
                      <m:sup>
                        <m:f>
                          <m:fPr>
                            <m:ctrlPr>
                              <a:rPr lang="ru-RU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32:4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e>
                      <m:sup>
                        <m:f>
                          <m:f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8</m:t>
                            </m:r>
                          </m:e>
                          <m:sup>
                            <m:r>
                              <a:rPr lang="ru-RU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solidFill>
                          <a:schemeClr val="tx1"/>
                        </a:solidFill>
                        <a:latin typeface="Cambria Math"/>
                      </a:rPr>
                      <m:t>=4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363272" cy="5073427"/>
              </a:xfrm>
              <a:blipFill rotWithShape="1">
                <a:blip r:embed="rId3"/>
                <a:stretch>
                  <a:fillRect l="-10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315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/>
          <a:lstStyle/>
          <a:p>
            <a:r>
              <a:rPr lang="ru-RU" sz="3600" dirty="0" smtClean="0"/>
              <a:t>Задание 4. Вычислите: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964488" cy="4929411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0,75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+2=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+2=</m:t>
                    </m:r>
                    <m:rad>
                      <m:rad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deg>
                      <m:e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16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+2=8+2=10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−4=</m:t>
                    </m:r>
                    <m:rad>
                      <m:radPr>
                        <m:degHide m:val="on"/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9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−4=27−4=23</m:t>
                    </m:r>
                  </m:oMath>
                </a14:m>
                <a:endParaRPr lang="ru-RU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64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81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2,17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81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64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+1=</m:t>
                    </m:r>
                    <m:rad>
                      <m:radPr>
                        <m:degHide m:val="on"/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81</m:t>
                                    </m:r>
                                  </m:num>
                                  <m:den>
                                    <m: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64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+1=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9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+1=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729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512</m:t>
                        </m:r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+1=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1241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512</m:t>
                        </m:r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217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512</m:t>
                        </m:r>
                      </m:den>
                    </m:f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64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81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2,17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81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64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+1=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512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729</m:t>
                        </m:r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+1=1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512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729</m:t>
                        </m:r>
                      </m:den>
                    </m:f>
                  </m:oMath>
                </a14:m>
                <a:endParaRPr lang="ru-RU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2,25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23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2,25</m:t>
                        </m:r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−1=1,5−1=0,5</m:t>
                    </m:r>
                  </m:oMath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964488" cy="4929411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881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556792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Задание № 5. Записать в виде степени с рациональным показателем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+ 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rad>
                      <m:ra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</m:ra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+ 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rad>
                      <m:ra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deg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</m:rad>
                    <m:r>
                      <a:rPr lang="en-US" sz="2800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+ 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 :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 :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− 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 :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∙</m:t>
                        </m:r>
                        <m:rad>
                          <m:radPr>
                            <m:degHide m:val="on"/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</m:rad>
                      </m:e>
                    </m: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 :(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7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− 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13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14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rad>
                      <m:ra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deg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</m:ra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 :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 :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+ 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− (−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37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8640"/>
                <a:ext cx="8229600" cy="5937523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ru-RU" sz="3000" dirty="0" smtClean="0">
                    <a:solidFill>
                      <a:schemeClr val="tx1"/>
                    </a:solidFill>
                    <a:latin typeface="Monotype Corsiva" panose="03010101010201010101" pitchFamily="66" charset="0"/>
                  </a:rPr>
                  <a:t>Степень с натуральным показателем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3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n-US" sz="3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∗..∗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3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</m:groupChr>
                        </m:e>
                        <m:lim>
                          <m:r>
                            <a:rPr lang="ru-RU" sz="3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            </m:t>
                          </m:r>
                          <m:r>
                            <a:rPr lang="en-US" sz="3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3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раз</m:t>
                          </m:r>
                        </m:lim>
                      </m:limLow>
                    </m:oMath>
                  </m:oMathPara>
                </a14:m>
                <a:endParaRPr lang="en-US" sz="30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200" i="1" dirty="0" smtClean="0">
                    <a:solidFill>
                      <a:schemeClr val="tx1"/>
                    </a:solidFill>
                    <a:latin typeface="Cambria" pitchFamily="18" charset="0"/>
                    <a:ea typeface="Cambria Math" pitchFamily="18" charset="0"/>
                  </a:rPr>
                  <a:t>a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200" dirty="0"/>
                  <a:t>– </a:t>
                </a:r>
                <a:r>
                  <a:rPr lang="ru-RU" sz="3200" dirty="0" smtClean="0">
                    <a:solidFill>
                      <a:schemeClr val="tx1"/>
                    </a:solidFill>
                  </a:rPr>
                  <a:t>основание степени, 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200" i="1" dirty="0" smtClean="0">
                    <a:solidFill>
                      <a:schemeClr val="tx1"/>
                    </a:solidFill>
                    <a:latin typeface="Cambria" pitchFamily="18" charset="0"/>
                  </a:rPr>
                  <a:t>n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ru-RU" sz="3200" dirty="0" smtClean="0">
                    <a:solidFill>
                      <a:schemeClr val="tx1"/>
                    </a:solidFill>
                  </a:rPr>
                  <a:t>показатель степени</a:t>
                </a:r>
                <a:r>
                  <a:rPr lang="en-US" sz="3200" dirty="0">
                    <a:solidFill>
                      <a:schemeClr val="tx1"/>
                    </a:solidFill>
                  </a:rPr>
                  <a:t>.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Monotype Corsiva" panose="03010101010201010101" pitchFamily="66" charset="0"/>
                  </a:rPr>
                  <a:t>Степень с целым показателем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b="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3200" b="0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8640"/>
                <a:ext cx="8229600" cy="5937523"/>
              </a:xfrm>
              <a:blipFill rotWithShape="1">
                <a:blip r:embed="rId3"/>
                <a:stretch>
                  <a:fillRect l="-1852" t="-18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77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Определение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</a:rPr>
                  <a:t>Если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n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– натуральное число, 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≥2,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−целое число, то при 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&gt;0 справедливо равенс</m:t>
                      </m:r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тво:</m:t>
                      </m:r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4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deg>
                        <m:e>
                          <m:sSup>
                            <m:sSupPr>
                              <m:ctrlPr>
                                <a:rPr lang="ru-RU" sz="4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e>
                      </m:rad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f>
                            <m:f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4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u-RU" sz="4400" dirty="0" smtClean="0">
                  <a:solidFill>
                    <a:schemeClr val="tx1"/>
                  </a:solidFill>
                  <a:latin typeface="Monotype Corsiva" panose="03010101010201010101" pitchFamily="66" charset="0"/>
                </a:endParaRPr>
              </a:p>
              <a:p>
                <a:pPr marL="0" indent="0">
                  <a:buNone/>
                </a:pPr>
                <a:r>
                  <a:rPr lang="ru-RU" sz="4400" dirty="0" smtClean="0">
                    <a:solidFill>
                      <a:schemeClr val="tx1"/>
                    </a:solidFill>
                    <a:latin typeface="Monotype Corsiva" panose="03010101010201010101" pitchFamily="66" charset="0"/>
                  </a:rPr>
                  <a:t>И обратно: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num>
                          <m:den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ru-RU" sz="4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deg>
                      <m:e>
                        <m:sSup>
                          <m:sSupPr>
                            <m:ctrlPr>
                              <a:rPr lang="ru-RU" sz="44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e>
                    </m:rad>
                  </m:oMath>
                </a14:m>
                <a:endParaRPr lang="ru-RU" sz="4400" dirty="0">
                  <a:latin typeface="Monotype Corsiva" panose="03010101010201010101" pitchFamily="66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3" t="-1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094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964"/>
            <a:ext cx="8496944" cy="18002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Задание № 1. Записать в виде степени с рациональным показателем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691680" y="1844824"/>
                <a:ext cx="2890664" cy="4281339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f>
                            <m:fPr>
                              <m:ctrlPr>
                                <a:rPr lang="ru-RU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3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f>
                            <m:fPr>
                              <m:ctrlP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3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f>
                            <m:fPr>
                              <m:ctrlP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3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f>
                            <m:fPr>
                              <m:ctrlP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3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3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f>
                            <m:fPr>
                              <m:ctrlP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9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lnSpc>
                    <a:spcPct val="150000"/>
                  </a:lnSpc>
                  <a:buAutoNum type="arabicParenR"/>
                </a:pP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1680" y="1844824"/>
                <a:ext cx="2890664" cy="4281339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609600" y="1997224"/>
                <a:ext cx="2890664" cy="42813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i="1">
                            <a:latin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i="1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i="1">
                            <a:latin typeface="Cambria Math"/>
                          </a:rPr>
                          <m:t>4</m:t>
                        </m:r>
                      </m:deg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i="1">
                            <a:latin typeface="Cambria Math"/>
                          </a:rPr>
                          <m:t>5</m:t>
                        </m:r>
                      </m:deg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−3</m:t>
                            </m:r>
                          </m:sup>
                        </m:sSup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>
                        <m:r>
                          <a:rPr lang="en-US" i="1">
                            <a:latin typeface="Cambria Math"/>
                          </a:rPr>
                          <m:t>9</m:t>
                        </m:r>
                      </m:deg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514350" indent="-514350">
                  <a:buFont typeface="Arial" panose="020B0604020202020204" pitchFamily="34" charset="0"/>
                  <a:buAutoNum type="arabicParenR"/>
                </a:pPr>
                <a:endParaRPr lang="ru-RU" dirty="0"/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997224"/>
                <a:ext cx="2890664" cy="42813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345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91264" cy="172819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Задание № </a:t>
            </a:r>
            <a:r>
              <a:rPr lang="en-US" sz="3600" dirty="0" smtClean="0"/>
              <a:t>2</a:t>
            </a:r>
            <a:r>
              <a:rPr lang="ru-RU" sz="3600" dirty="0" smtClean="0"/>
              <a:t>. Записать в виде корня из степени с целым показателем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267744" y="1996972"/>
                <a:ext cx="2808312" cy="4615885"/>
              </a:xfrm>
            </p:spPr>
            <p:txBody>
              <a:bodyPr>
                <a:normAutofit fontScale="32500" lnSpcReduction="2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7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ru-RU" sz="7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ru-RU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7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7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7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7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7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</m:rad>
                    </m:oMath>
                  </m:oMathPara>
                </a14:m>
                <a:endParaRPr lang="en-US" sz="7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7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</m:deg>
                        <m:e>
                          <m:sSup>
                            <m:sSupPr>
                              <m:ctrlPr>
                                <a:rPr lang="en-US" sz="7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−3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7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en-US" sz="7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g>
                        <m:e>
                          <m:sSup>
                            <m:sSupPr>
                              <m:ctrlPr>
                                <a:rPr lang="ru-RU" sz="7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7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7400" dirty="0" smtClean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en-US" sz="7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</m:deg>
                        <m:e>
                          <m:r>
                            <a:rPr lang="en-US" sz="7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rad>
                    </m:oMath>
                  </m:oMathPara>
                </a14:m>
                <a:endParaRPr lang="en-US" sz="5100" dirty="0" smtClean="0"/>
              </a:p>
              <a:p>
                <a:pPr marL="514350" indent="-514350">
                  <a:buAutoNum type="arabicParenR"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67744" y="1996972"/>
                <a:ext cx="2808312" cy="4615885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755576" y="1996972"/>
                <a:ext cx="1656184" cy="42813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ru-RU" dirty="0" smtClean="0"/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r>
                  <a:rPr lang="en-US" dirty="0" smtClean="0"/>
                  <a:t>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b="0" i="0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6)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996972"/>
                <a:ext cx="1656184" cy="4281339"/>
              </a:xfrm>
              <a:prstGeom prst="rect">
                <a:avLst/>
              </a:prstGeom>
              <a:blipFill rotWithShape="1">
                <a:blip r:embed="rId4"/>
                <a:stretch>
                  <a:fillRect l="-8824" b="-4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726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Задание № 3. Вычислите: 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340768"/>
                <a:ext cx="8640960" cy="511256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1.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27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27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=3</m:t>
                    </m:r>
                  </m:oMath>
                </a14:m>
                <a:endParaRPr lang="ru-RU" sz="28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b="0" dirty="0" smtClean="0">
                    <a:solidFill>
                      <a:schemeClr val="tx1"/>
                    </a:solidFill>
                  </a:rPr>
                  <a:t>2.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64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64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64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=16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b="0" dirty="0" smtClean="0">
                    <a:solidFill>
                      <a:schemeClr val="tx1"/>
                    </a:solidFill>
                  </a:rPr>
                  <a:t>3.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8</m:t>
                            </m:r>
                          </m:e>
                          <m:sup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g>
                          <m:e>
                            <m:sSup>
                              <m:sSup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</m:t>
                                </m:r>
                              </m:e>
                              <m:sup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ad>
                              <m:rad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8</m:t>
                                </m:r>
                              </m:e>
                            </m:rad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b="0" dirty="0" smtClean="0">
                    <a:solidFill>
                      <a:schemeClr val="tx1"/>
                    </a:solidFill>
                  </a:rPr>
                  <a:t>4.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0,5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b="0" dirty="0" smtClean="0">
                    <a:solidFill>
                      <a:schemeClr val="tx1"/>
                    </a:solidFill>
                  </a:rPr>
                  <a:t>5.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25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−1,5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25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1,5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25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25</m:t>
                                    </m:r>
                                  </m:num>
                                  <m:den>
                                    <m: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rad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125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340768"/>
                <a:ext cx="8640960" cy="5112568"/>
              </a:xfrm>
              <a:blipFill rotWithShape="1">
                <a:blip r:embed="rId3"/>
                <a:stretch>
                  <a:fillRect l="-1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18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91264" cy="1368152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Свойства степени 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en-US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 рациональным показателем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435280" cy="511256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Все свойства степени с натуральным показателем верны и для степени с любым рациональным показателем и положительным основанием.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(p </a:t>
                </a:r>
                <a:r>
                  <a:rPr lang="ru-RU" sz="2800" dirty="0" smtClean="0">
                    <a:solidFill>
                      <a:schemeClr val="tx1"/>
                    </a:solidFill>
                  </a:rPr>
                  <a:t>и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q</a:t>
                </a:r>
                <a:r>
                  <a:rPr lang="ru-RU" sz="2800" dirty="0" smtClean="0">
                    <a:solidFill>
                      <a:schemeClr val="tx1"/>
                    </a:solidFill>
                  </a:rPr>
                  <a:t> – рациональные числа,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a&gt;0, b&gt;0)</a:t>
                </a:r>
                <a:endParaRPr lang="ru-RU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endParaRPr lang="ru-RU" sz="28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ru-RU" sz="2800" b="0" dirty="0" smtClean="0">
                    <a:solidFill>
                      <a:schemeClr val="tx1"/>
                    </a:solidFill>
                  </a:rPr>
                  <a:t>	</a:t>
                </a: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∙ 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∙</m:t>
                            </m:r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Font typeface="Arial" panose="020B0604020202020204" pitchFamily="34" charset="0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</a:rPr>
                  <a:t>				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435280" cy="5112568"/>
              </a:xfrm>
              <a:blipFill rotWithShape="1">
                <a:blip r:embed="rId3"/>
                <a:stretch>
                  <a:fillRect l="-1445" t="-20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843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Свойства степеней. Примеры.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196752"/>
                <a:ext cx="8640960" cy="4929411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=3;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25</m:t>
                            </m:r>
                          </m:e>
                          <m:sup>
                            <m:f>
                              <m:f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25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25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25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25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25</m:t>
                        </m:r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=5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3)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7</m:t>
                                </m:r>
                              </m:e>
                              <m:sup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∙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=7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4∙2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8</m:t>
                        </m:r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</m:oMath>
                </a14:m>
                <a:endParaRPr lang="ru-RU" sz="2800" b="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</a:rPr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54</m:t>
                            </m:r>
                          </m:e>
                          <m:sup>
                            <m:f>
                              <m:f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f>
                              <m:fPr>
                                <m:ctrlPr>
                                  <a:rPr lang="ru-RU" sz="28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54</m:t>
                                </m:r>
                              </m:num>
                              <m:den>
                                <m:r>
                                  <a:rPr lang="ru-RU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27</m:t>
                        </m:r>
                      </m:e>
                      <m:sup>
                        <m:f>
                          <m:f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g>
                      <m:e>
                        <m:sSup>
                          <m:sSup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27</m:t>
                            </m:r>
                          </m:e>
                          <m:sup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ad>
                          <m:radPr>
                            <m:ctrl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g>
                          <m:e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27</m:t>
                            </m:r>
                          </m:e>
                        </m:rad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=9.</m:t>
                    </m:r>
                  </m:oMath>
                </a14:m>
                <a:endParaRPr lang="ru-RU" sz="28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  <a:hlinkClick r:id="rId3" action="ppaction://hlinksldjump"/>
                  </a:rPr>
                  <a:t> 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196752"/>
                <a:ext cx="8640960" cy="4929411"/>
              </a:xfrm>
              <a:blipFill rotWithShape="1">
                <a:blip r:embed="rId4"/>
                <a:stretch>
                  <a:fillRect l="-1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187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91264" cy="1354162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Свойства степени 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en-US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 рациональным показателем (2)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00808"/>
                <a:ext cx="8435280" cy="489654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</a:rPr>
                  <a:t>Верно и обратное 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200" dirty="0" smtClean="0">
                    <a:solidFill>
                      <a:schemeClr val="tx1"/>
                    </a:solidFill>
                  </a:rPr>
                  <a:t>(p </a:t>
                </a:r>
                <a:r>
                  <a:rPr lang="ru-RU" sz="3200" dirty="0" smtClean="0">
                    <a:solidFill>
                      <a:schemeClr val="tx1"/>
                    </a:solidFill>
                  </a:rPr>
                  <a:t>и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q</a:t>
                </a:r>
                <a:r>
                  <a:rPr lang="ru-RU" sz="3200" dirty="0" smtClean="0">
                    <a:solidFill>
                      <a:schemeClr val="tx1"/>
                    </a:solidFill>
                  </a:rPr>
                  <a:t> – рациональные числа,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a&gt;0, b&gt;0)</a:t>
                </a:r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  <m:r>
                      <a:rPr lang="ru-RU" sz="3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𝑞</m:t>
                            </m:r>
                          </m:sup>
                        </m:s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endParaRPr lang="en-US" sz="3200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∙</m:t>
                            </m:r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𝑞</m:t>
                            </m:r>
                          </m:sup>
                        </m:s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endParaRPr lang="en-US" sz="3200" dirty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  <m:r>
                          <a:rPr lang="en-US" sz="3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p>
                        </m:s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  <m: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∙</m:t>
                            </m:r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</m:oMath>
                </a14:m>
                <a:endParaRPr lang="en-US" sz="3200" b="0" dirty="0" smtClean="0">
                  <a:solidFill>
                    <a:schemeClr val="tx1"/>
                  </a:solidFill>
                </a:endParaRP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sup>
                            </m:sSup>
                          </m:den>
                        </m:f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32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</a:rPr>
                  <a:t>	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			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00808"/>
                <a:ext cx="8435280" cy="4896544"/>
              </a:xfrm>
              <a:blipFill rotWithShape="1">
                <a:blip r:embed="rId3"/>
                <a:stretch>
                  <a:fillRect l="-1806" t="-16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114800" y="29740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89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432</TotalTime>
  <Words>1356</Words>
  <Application>Microsoft Office PowerPoint</Application>
  <PresentationFormat>Экран (4:3)</PresentationFormat>
  <Paragraphs>107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Степень с рациональным показателем</vt:lpstr>
      <vt:lpstr>Презентация PowerPoint</vt:lpstr>
      <vt:lpstr>Определение</vt:lpstr>
      <vt:lpstr>Задание № 1. Записать в виде степени с рациональным показателем</vt:lpstr>
      <vt:lpstr>Задание № 2. Записать в виде корня из степени с целым показателем</vt:lpstr>
      <vt:lpstr>Задание № 3. Вычислите: </vt:lpstr>
      <vt:lpstr>Свойства степени  с рациональным показателем</vt:lpstr>
      <vt:lpstr>Свойства степеней. Примеры.</vt:lpstr>
      <vt:lpstr>Свойства степени  с рациональным показателем (2)</vt:lpstr>
      <vt:lpstr>Свойства степеней (2). Примеры.</vt:lpstr>
      <vt:lpstr>Задание 4. Вычислите:</vt:lpstr>
      <vt:lpstr>Задание № 5. Записать в виде степени с рациональным показателем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счет.</dc:title>
  <dc:creator>Чагина Ю. А.</dc:creator>
  <cp:lastModifiedBy>user</cp:lastModifiedBy>
  <cp:revision>40</cp:revision>
  <dcterms:created xsi:type="dcterms:W3CDTF">2018-10-07T07:52:09Z</dcterms:created>
  <dcterms:modified xsi:type="dcterms:W3CDTF">2020-09-02T12:18:57Z</dcterms:modified>
</cp:coreProperties>
</file>