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9" r:id="rId11"/>
    <p:sldId id="290" r:id="rId12"/>
    <p:sldId id="293" r:id="rId13"/>
    <p:sldId id="294" r:id="rId14"/>
    <p:sldId id="295" r:id="rId15"/>
    <p:sldId id="296" r:id="rId16"/>
    <p:sldId id="297" r:id="rId17"/>
    <p:sldId id="301" r:id="rId18"/>
    <p:sldId id="302" r:id="rId19"/>
    <p:sldId id="303" r:id="rId20"/>
    <p:sldId id="304" r:id="rId21"/>
    <p:sldId id="298" r:id="rId22"/>
    <p:sldId id="291" r:id="rId23"/>
    <p:sldId id="299" r:id="rId24"/>
    <p:sldId id="30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1E85B-A435-47C2-AC41-F6D4B5D8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E673C1-2399-4528-96F6-E09D8EE68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67D180-2AEC-4680-AA44-2742CDCD6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1A3D86-EAEF-4F64-B34C-6601CB113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4E92E0-A24F-4DED-95C2-2D538A0E3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3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0B4CD-AEE8-4499-9EC0-6AA0920A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CF39735-A73C-4033-BB79-60FC74F59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6E5E39-1C44-46A8-BFBD-A924522CC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CAD565-0132-4BD6-B49C-C4BD7FD9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4AECB3-C43C-4A65-99D4-3C329D58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3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64302C6-C5FF-491F-A213-D148018C7E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E74E82-8140-4130-B87D-9BE8DE3142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BA9B97-E39D-465B-A27D-D4C7ECE4E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B2B051-0867-4601-867A-E127DFEDB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5DA90-9A90-4BDE-9899-D4FE497C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3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F8F692-2F11-41D1-8F8D-9154601FF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997F78-F9E4-4F41-B9DD-AE6F2674D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CE44D6-ADE7-4712-B476-7D5374E90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6538DA-A916-4358-95BE-DC94F8172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B50781-7097-4DD0-8548-BEB01CDD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7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00DB2-D471-4319-9784-9B9D48843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60CBFB-DAA6-4CDE-B186-4AF05E7FD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BECAF5-DF08-40EE-AD94-D2632062F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CE4DE6-44C0-45AB-9DBC-E959EA140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0F8927-1FC4-4270-8406-224AF0FD3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20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23F75F-6239-49A9-B57A-5BABF6B3A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73E50B-BBE4-4E1D-9340-3AF6C46E38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6F51007-5C4B-4595-836B-2336769D7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F6670C-B544-46DE-91F0-F44B3171A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B389D1-FBC4-4CB4-A273-406971C9C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A57BA8-C945-4712-B7B5-25B95B8A2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0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C5DD6-2F9C-4D6E-9EE5-0DE703A51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5DAAD0-CCE2-4372-88E0-A12AC85C3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36103A-9C9D-44E0-9763-AC0569737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45755A-910F-4301-87E3-C45219EC60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F7ED2B-0477-4DE8-9597-31CE7EBDEB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4528C6D-B4A8-4888-8366-A4F3EB690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A77289B-58C6-47CA-AE70-374189081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296667-62D6-4913-AA34-243BB59A3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476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E7030-B31B-47AA-830F-47B276EF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652CC14-A129-4CCA-894D-DE718D985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347F255-F7BE-4C0D-AAFD-4D985D80A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251EFA-C3B4-475E-8FF6-70A76871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91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89AA813-987F-4058-A177-144434240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CF2372-8A9C-43DD-81E6-F9EAC8685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96A945F-6AEB-4BC2-86F7-92414D1C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1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170B4-4B31-4D9B-95BF-22CD51E87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5D444-D375-44C8-917C-F925E8611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FCCE54-3D1E-4461-989B-1BE4D35BB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041A8E-F71C-4867-BC37-2EC60ED3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B34303-C0FA-4303-A691-0682FADF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A0B846-B32D-48A7-9E51-FB96ADAD7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8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74CA7-F0D0-4148-922B-16B57878D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04F014E-19EE-4ED0-B657-5B981075D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264913-97B0-4A96-B067-D899C3EC7D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89CC86-F80B-4DC9-8F91-2D4C2EE22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EA0C93-B348-496D-8B04-04140FE0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E876BB-370D-47E6-897A-57F7D858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6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EF556-8E42-4588-B67B-4F7DA472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8590E6-E675-41F9-ACF6-56E718FE1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98F2D7-D7D6-412C-BAEA-5F2FD9839D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B5768-E89F-41D6-AC79-0D60D1105006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D43D76-180B-4B47-9C00-8A9949F38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452116-4DCA-4E97-92EF-DBF20DCF2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5345E-5203-4363-8BBB-1D3BB1F82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50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3" Type="http://schemas.openxmlformats.org/officeDocument/2006/relationships/image" Target="../media/image4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" Type="http://schemas.openxmlformats.org/officeDocument/2006/relationships/image" Target="../media/image40.png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3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7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yourtutor.info/&#1088;&#1077;&#1096;&#1077;&#1085;&#1080;&#1077;-&#1089;&#1080;&#1089;&#1090;&#1077;&#1084;-&#1085;&#1077;&#1088;&#1072;&#1074;&#1077;&#1085;&#1089;&#1090;&#1074;-&#1088;&#1077;&#1087;&#1077;&#1090;&#1080;&#1090;&#1086;&#1088;" TargetMode="External"/><Relationship Id="rId3" Type="http://schemas.openxmlformats.org/officeDocument/2006/relationships/hyperlink" Target="https://ege.sdamgia.ru/" TargetMode="External"/><Relationship Id="rId7" Type="http://schemas.openxmlformats.org/officeDocument/2006/relationships/hyperlink" Target="https://infourok.ru/manovskaya-rabota-logarifmicheskie-neravenstva-v-ege-468336.html" TargetMode="External"/><Relationship Id="rId2" Type="http://schemas.openxmlformats.org/officeDocument/2006/relationships/hyperlink" Target="mailto:resolventa@list.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f.grsu.by/Kafedry/matan/arxiv/012/posobe2.pdf" TargetMode="External"/><Relationship Id="rId5" Type="http://schemas.openxmlformats.org/officeDocument/2006/relationships/hyperlink" Target="https://&#1091;&#1088;&#1086;&#1082;.&#1088;&#1092;/library/prakticheskaya_tetrad_po_teme_logarifm_chisla_osno_105454.html" TargetMode="External"/><Relationship Id="rId4" Type="http://schemas.openxmlformats.org/officeDocument/2006/relationships/hyperlink" Target="https://easy-physic.ru/neravenstva-profil-nogo-ege-zadaniya-17-ne-opyat-a-snov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F4B543-FEB4-45DF-B3A0-3A0E579CFA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Логарифмические неравенства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17A16C-CD8C-4594-97B8-0C288ED68D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Задание ЕГЭ №14 (2023 год)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2BD81D-8830-4461-94E2-C076F894421F}"/>
              </a:ext>
            </a:extLst>
          </p:cNvPr>
          <p:cNvSpPr txBox="1"/>
          <p:nvPr/>
        </p:nvSpPr>
        <p:spPr>
          <a:xfrm>
            <a:off x="6665205" y="4869455"/>
            <a:ext cx="441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Учитель математики МАОУ СОШ №37 им. П.И. Еременко , станица </a:t>
            </a:r>
            <a:r>
              <a:rPr lang="ru-RU" dirty="0" err="1"/>
              <a:t>Старомышастовская</a:t>
            </a:r>
            <a:r>
              <a:rPr lang="ru-RU" dirty="0"/>
              <a:t>, Краснодарского края</a:t>
            </a:r>
          </a:p>
          <a:p>
            <a:r>
              <a:rPr lang="ru-RU" dirty="0"/>
              <a:t>Чернышева И.А.</a:t>
            </a:r>
          </a:p>
        </p:txBody>
      </p:sp>
    </p:spTree>
    <p:extLst>
      <p:ext uri="{BB962C8B-B14F-4D97-AF65-F5344CB8AC3E}">
        <p14:creationId xmlns:p14="http://schemas.microsoft.com/office/powerpoint/2010/main" val="1343824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 задание 15 ЕГЭ-2018</a:t>
            </a:r>
            <a:endParaRPr lang="ru-RU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703512" y="1212722"/>
            <a:ext cx="23762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Решить неравенство: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39816" y="1340769"/>
            <a:ext cx="4752528" cy="511811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524001" y="8345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775520" y="1927285"/>
            <a:ext cx="56886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Решение.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Найдем область допустимых значений неравенства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5520" y="2564904"/>
            <a:ext cx="1390650" cy="1028700"/>
          </a:xfrm>
          <a:prstGeom prst="rect">
            <a:avLst/>
          </a:prstGeom>
          <a:noFill/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981201" y="13012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31704" y="2636912"/>
            <a:ext cx="7236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Решением первого неравенства является </a:t>
            </a:r>
            <a:r>
              <a:rPr lang="en-US" dirty="0"/>
              <a:t>x˃0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решением второго являются  все значения</a:t>
            </a:r>
            <a:r>
              <a:rPr lang="en-US" dirty="0"/>
              <a:t>           </a:t>
            </a:r>
            <a:r>
              <a:rPr lang="ru-RU" dirty="0"/>
              <a:t> </a:t>
            </a:r>
            <a:r>
              <a:rPr lang="en-US" dirty="0"/>
              <a:t>  </a:t>
            </a:r>
            <a:r>
              <a:rPr lang="ru-RU" dirty="0"/>
              <a:t>. Рассмотрим неравенство</a:t>
            </a:r>
            <a:r>
              <a:rPr lang="en-US" dirty="0"/>
              <a:t>                                                        </a:t>
            </a:r>
          </a:p>
          <a:p>
            <a:endParaRPr lang="ru-RU" dirty="0"/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5078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79977" y="2996953"/>
            <a:ext cx="714375" cy="238125"/>
          </a:xfrm>
          <a:prstGeom prst="rect">
            <a:avLst/>
          </a:prstGeom>
          <a:noFill/>
        </p:spPr>
      </p:pic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1524000" y="84238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81" name="Picture 2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"/>
            <a:ext cx="76200" cy="238125"/>
          </a:xfrm>
          <a:prstGeom prst="rect">
            <a:avLst/>
          </a:prstGeom>
          <a:noFill/>
        </p:spPr>
      </p:pic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1524000" y="130403"/>
            <a:ext cx="2135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800">
                <a:latin typeface="Arial" pitchFamily="34" charset="0"/>
                <a:cs typeface="Arial" pitchFamily="34" charset="0"/>
              </a:rPr>
              <a:t>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5085" name="Rectangle 29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5084" name="Picture 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92344" y="2852937"/>
            <a:ext cx="1219200" cy="428625"/>
          </a:xfrm>
          <a:prstGeom prst="rect">
            <a:avLst/>
          </a:prstGeom>
          <a:noFill/>
        </p:spPr>
      </p:pic>
      <p:sp>
        <p:nvSpPr>
          <p:cNvPr id="45087" name="Rectangle 31"/>
          <p:cNvSpPr>
            <a:spLocks noChangeArrowheads="1"/>
          </p:cNvSpPr>
          <p:nvPr/>
        </p:nvSpPr>
        <p:spPr bwMode="auto">
          <a:xfrm>
            <a:off x="3431704" y="3284985"/>
            <a:ext cx="35283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86" name="Picture 3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"/>
            <a:ext cx="38100" cy="238125"/>
          </a:xfrm>
          <a:prstGeom prst="rect">
            <a:avLst/>
          </a:prstGeom>
          <a:noFill/>
        </p:spPr>
      </p:pic>
      <p:sp>
        <p:nvSpPr>
          <p:cNvPr id="45088" name="Rectangle 32"/>
          <p:cNvSpPr>
            <a:spLocks noChangeArrowheads="1"/>
          </p:cNvSpPr>
          <p:nvPr/>
        </p:nvSpPr>
        <p:spPr bwMode="auto">
          <a:xfrm>
            <a:off x="1524000" y="130403"/>
            <a:ext cx="2135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800">
                <a:latin typeface="Arial" pitchFamily="34" charset="0"/>
                <a:cs typeface="Arial" pitchFamily="34" charset="0"/>
              </a:rPr>
              <a:t>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87688" y="3284984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на промежутке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lang="ru-RU" dirty="0"/>
              <a:t>так как этот промежуток является решением первого и второго неравенства. На этом промежутке третье неравенство принимает положительные значения.</a:t>
            </a:r>
          </a:p>
        </p:txBody>
      </p:sp>
      <p:pic>
        <p:nvPicPr>
          <p:cNvPr id="39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15881" y="3356993"/>
            <a:ext cx="714375" cy="238125"/>
          </a:xfrm>
          <a:prstGeom prst="rect">
            <a:avLst/>
          </a:prstGeom>
          <a:noFill/>
        </p:spPr>
      </p:pic>
      <p:sp>
        <p:nvSpPr>
          <p:cNvPr id="40" name="Прямоугольник 39"/>
          <p:cNvSpPr/>
          <p:nvPr/>
        </p:nvSpPr>
        <p:spPr>
          <a:xfrm>
            <a:off x="1919537" y="4293096"/>
            <a:ext cx="2500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2. Решим неравенство: </a:t>
            </a:r>
          </a:p>
        </p:txBody>
      </p:sp>
      <p:pic>
        <p:nvPicPr>
          <p:cNvPr id="45092" name="Picture 3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47529" y="4797152"/>
            <a:ext cx="3962497" cy="432048"/>
          </a:xfrm>
          <a:prstGeom prst="rect">
            <a:avLst/>
          </a:prstGeom>
          <a:noFill/>
        </p:spPr>
      </p:pic>
      <p:pic>
        <p:nvPicPr>
          <p:cNvPr id="45090" name="Picture 3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9537" y="5301208"/>
            <a:ext cx="3515127" cy="504056"/>
          </a:xfrm>
          <a:prstGeom prst="rect">
            <a:avLst/>
          </a:prstGeom>
          <a:noFill/>
        </p:spPr>
      </p:pic>
      <p:pic>
        <p:nvPicPr>
          <p:cNvPr id="45089" name="Picture 3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9536" y="5949280"/>
            <a:ext cx="3456384" cy="564308"/>
          </a:xfrm>
          <a:prstGeom prst="rect">
            <a:avLst/>
          </a:prstGeom>
          <a:noFill/>
        </p:spPr>
      </p:pic>
      <p:sp>
        <p:nvSpPr>
          <p:cNvPr id="45093" name="Rectangle 37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5094" name="Rectangle 38"/>
          <p:cNvSpPr>
            <a:spLocks noChangeArrowheads="1"/>
          </p:cNvSpPr>
          <p:nvPr/>
        </p:nvSpPr>
        <p:spPr bwMode="auto">
          <a:xfrm>
            <a:off x="1981201" y="6059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5095" name="Rectangle 39"/>
          <p:cNvSpPr>
            <a:spLocks noChangeArrowheads="1"/>
          </p:cNvSpPr>
          <p:nvPr/>
        </p:nvSpPr>
        <p:spPr bwMode="auto">
          <a:xfrm>
            <a:off x="1981201" y="6059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5096" name="Rectangle 40"/>
          <p:cNvSpPr>
            <a:spLocks noChangeArrowheads="1"/>
          </p:cNvSpPr>
          <p:nvPr/>
        </p:nvSpPr>
        <p:spPr bwMode="auto">
          <a:xfrm>
            <a:off x="1981201" y="9678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5097" name="Rectangle 41"/>
          <p:cNvSpPr>
            <a:spLocks noChangeArrowheads="1"/>
          </p:cNvSpPr>
          <p:nvPr/>
        </p:nvSpPr>
        <p:spPr bwMode="auto">
          <a:xfrm>
            <a:off x="1981201" y="14250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7104112" y="4365104"/>
            <a:ext cx="295232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7176120" y="4941168"/>
            <a:ext cx="302433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9408368" y="4869160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536160" y="4293096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536160" y="4869160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7320136" y="508518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392144" y="443711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336360" y="515719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608168" y="45091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/////////////////////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08168" y="4005065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//////////////////////////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7608168" y="4077072"/>
            <a:ext cx="0" cy="1080120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9480376" y="4077072"/>
            <a:ext cx="0" cy="1080120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6241" y="5229201"/>
            <a:ext cx="714375" cy="23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15 ЕГЭ-2018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03512" y="1212722"/>
            <a:ext cx="23762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Решить неравенство: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39816" y="1340769"/>
            <a:ext cx="4752528" cy="511811"/>
          </a:xfrm>
          <a:prstGeom prst="rect">
            <a:avLst/>
          </a:prstGeom>
          <a:noFill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847528" y="2323620"/>
            <a:ext cx="6012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Логарифмическая функция по основанию 5 возрастающая, поэтому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51785" y="2931206"/>
            <a:ext cx="2457273" cy="569802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981201" y="7297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919536" y="3501009"/>
            <a:ext cx="6156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Раскрывая скобки, приводя подобные слагаемые и вынося общий множитель за скобки, придем к неравенству вида: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12224" y="3501009"/>
            <a:ext cx="2088232" cy="559973"/>
          </a:xfrm>
          <a:prstGeom prst="rect">
            <a:avLst/>
          </a:prstGeom>
          <a:noFill/>
        </p:spPr>
      </p:pic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1981201" y="7297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1919536" y="4293096"/>
            <a:ext cx="33123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Разложим на множители числитель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3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75920" y="4221088"/>
            <a:ext cx="2664296" cy="641999"/>
          </a:xfrm>
          <a:prstGeom prst="rect">
            <a:avLst/>
          </a:prstGeom>
          <a:noFill/>
        </p:spPr>
      </p:pic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1981201" y="844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1524000" y="5775250"/>
            <a:ext cx="44279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Решением данного неравенства является все значения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1524001" y="6249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1981200" y="541438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1524000" y="198538"/>
            <a:ext cx="2632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sz="800">
                <a:latin typeface="Arial" pitchFamily="34" charset="0"/>
                <a:cs typeface="Arial" pitchFamily="34" charset="0"/>
              </a:rPr>
              <a:t>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1524000" y="198538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55" name="Rectangle 27"/>
          <p:cNvSpPr>
            <a:spLocks noChangeArrowheads="1"/>
          </p:cNvSpPr>
          <p:nvPr/>
        </p:nvSpPr>
        <p:spPr bwMode="auto">
          <a:xfrm>
            <a:off x="1524000" y="198538"/>
            <a:ext cx="2632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sz="800">
                <a:latin typeface="Arial" pitchFamily="34" charset="0"/>
                <a:cs typeface="Arial" pitchFamily="34" charset="0"/>
              </a:rPr>
              <a:t>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FE6F1E61-8184-4513-9EB6-6130FC771443}"/>
                  </a:ext>
                </a:extLst>
              </p:cNvPr>
              <p:cNvSpPr/>
              <p:nvPr/>
            </p:nvSpPr>
            <p:spPr>
              <a:xfrm>
                <a:off x="6494189" y="5918287"/>
                <a:ext cx="3163045" cy="5437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−∞;−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14:m>
                  <m:oMath xmlns:m="http://schemas.openxmlformats.org/officeDocument/2006/math">
                    <m:r>
                      <a:rPr lang="ru-RU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∪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0;   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 3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]</m:t>
                    </m:r>
                    <m:r>
                      <a:rPr lang="ru-RU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∪</m:t>
                    </m:r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[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;+∞)</m:t>
                    </m:r>
                  </m:oMath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FE6F1E61-8184-4513-9EB6-6130FC7714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189" y="5918287"/>
                <a:ext cx="3163045" cy="543739"/>
              </a:xfrm>
              <a:prstGeom prst="rect">
                <a:avLst/>
              </a:prstGeom>
              <a:blipFill>
                <a:blip r:embed="rId6"/>
                <a:stretch>
                  <a:fillRect l="-1541" b="-56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927317-6481-476E-916A-D9822AB3DD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4471" y="4863087"/>
            <a:ext cx="4432176" cy="8596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AE204A73-6273-457D-AA72-94E2AFDD727F}"/>
                  </a:ext>
                </a:extLst>
              </p:cNvPr>
              <p:cNvSpPr/>
              <p:nvPr/>
            </p:nvSpPr>
            <p:spPr>
              <a:xfrm>
                <a:off x="6494189" y="5919701"/>
                <a:ext cx="3163045" cy="5437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−∞;−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14:m>
                  <m:oMath xmlns:m="http://schemas.openxmlformats.org/officeDocument/2006/math">
                    <m:r>
                      <a:rPr lang="ru-RU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∪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0;   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 3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]</m:t>
                    </m:r>
                    <m:r>
                      <a:rPr lang="ru-RU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∪</m:t>
                    </m:r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[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;+∞)</m:t>
                    </m:r>
                  </m:oMath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AE204A73-6273-457D-AA72-94E2AFDD72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189" y="5919701"/>
                <a:ext cx="3163045" cy="543739"/>
              </a:xfrm>
              <a:prstGeom prst="rect">
                <a:avLst/>
              </a:prstGeom>
              <a:blipFill>
                <a:blip r:embed="rId8"/>
                <a:stretch>
                  <a:fillRect l="-1541" b="-56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10E37-7673-4FC4-839C-BC1C337B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15 ЕГЭ-2018</a:t>
            </a:r>
            <a:endParaRPr lang="ru-RU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4EC9142-1F89-4D09-A082-9011E4DC02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1596952"/>
            <a:ext cx="2819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Решить неравенство: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3D447FB0-0593-44EF-8624-2D4EA88CA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4731" y="1454473"/>
            <a:ext cx="4752528" cy="511811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9014A98D-53E0-44CE-B805-E57651E2673F}"/>
                  </a:ext>
                </a:extLst>
              </p:cNvPr>
              <p:cNvSpPr/>
              <p:nvPr/>
            </p:nvSpPr>
            <p:spPr>
              <a:xfrm>
                <a:off x="838200" y="2317308"/>
                <a:ext cx="6096000" cy="8087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3. Найдем решение исходного неравенства с учетом допустимых значений при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ru-RU" sz="2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∈(0;1)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9014A98D-53E0-44CE-B805-E57651E267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317308"/>
                <a:ext cx="6096000" cy="808748"/>
              </a:xfrm>
              <a:prstGeom prst="rect">
                <a:avLst/>
              </a:prstGeom>
              <a:blipFill>
                <a:blip r:embed="rId3"/>
                <a:stretch>
                  <a:fillRect l="-900" t="-1504" b="-157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AA25A858-28AF-4520-8BDF-082EB916926E}"/>
              </a:ext>
            </a:extLst>
          </p:cNvPr>
          <p:cNvCxnSpPr/>
          <p:nvPr/>
        </p:nvCxnSpPr>
        <p:spPr>
          <a:xfrm>
            <a:off x="1861851" y="3789802"/>
            <a:ext cx="456098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9DDEA6B4-DBE9-45D3-BBBD-EC74D352AD10}"/>
              </a:ext>
            </a:extLst>
          </p:cNvPr>
          <p:cNvCxnSpPr/>
          <p:nvPr/>
        </p:nvCxnSpPr>
        <p:spPr>
          <a:xfrm>
            <a:off x="1861851" y="4599427"/>
            <a:ext cx="456098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>
            <a:extLst>
              <a:ext uri="{FF2B5EF4-FFF2-40B4-BE49-F238E27FC236}">
                <a16:creationId xmlns:a16="http://schemas.microsoft.com/office/drawing/2014/main" id="{0843807D-9866-4045-8626-6A04CAA58529}"/>
              </a:ext>
            </a:extLst>
          </p:cNvPr>
          <p:cNvSpPr/>
          <p:nvPr/>
        </p:nvSpPr>
        <p:spPr>
          <a:xfrm>
            <a:off x="3386138" y="3700463"/>
            <a:ext cx="114300" cy="1309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CC661AD-326F-40E2-8FAC-E06A87B65D54}"/>
              </a:ext>
            </a:extLst>
          </p:cNvPr>
          <p:cNvSpPr/>
          <p:nvPr/>
        </p:nvSpPr>
        <p:spPr>
          <a:xfrm>
            <a:off x="5551544" y="3700463"/>
            <a:ext cx="114300" cy="1309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862A4E6D-4085-4DE1-80C4-D602428873E5}"/>
              </a:ext>
            </a:extLst>
          </p:cNvPr>
          <p:cNvSpPr/>
          <p:nvPr/>
        </p:nvSpPr>
        <p:spPr>
          <a:xfrm>
            <a:off x="2736658" y="4535115"/>
            <a:ext cx="114300" cy="1309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1A924680-1F17-4C2B-9A5C-8F16748027EB}"/>
              </a:ext>
            </a:extLst>
          </p:cNvPr>
          <p:cNvSpPr/>
          <p:nvPr/>
        </p:nvSpPr>
        <p:spPr>
          <a:xfrm>
            <a:off x="3386138" y="4562621"/>
            <a:ext cx="114300" cy="1309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801F1CAC-1651-4E1A-AA04-8AA04ADC2DF9}"/>
              </a:ext>
            </a:extLst>
          </p:cNvPr>
          <p:cNvSpPr/>
          <p:nvPr/>
        </p:nvSpPr>
        <p:spPr>
          <a:xfrm>
            <a:off x="4161537" y="4519790"/>
            <a:ext cx="114300" cy="13098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E672CF25-C8B6-4448-9653-538EAAC9E2EA}"/>
              </a:ext>
            </a:extLst>
          </p:cNvPr>
          <p:cNvSpPr/>
          <p:nvPr/>
        </p:nvSpPr>
        <p:spPr>
          <a:xfrm>
            <a:off x="4827974" y="4535115"/>
            <a:ext cx="114300" cy="1309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D54C83E-F27C-4420-BA10-2F148C11E9F2}"/>
              </a:ext>
            </a:extLst>
          </p:cNvPr>
          <p:cNvSpPr/>
          <p:nvPr/>
        </p:nvSpPr>
        <p:spPr>
          <a:xfrm>
            <a:off x="3178969" y="3827757"/>
            <a:ext cx="528637" cy="511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29FDFA7-CA27-4DBD-B810-2E072042B0D8}"/>
              </a:ext>
            </a:extLst>
          </p:cNvPr>
          <p:cNvSpPr/>
          <p:nvPr/>
        </p:nvSpPr>
        <p:spPr>
          <a:xfrm>
            <a:off x="3897218" y="4724553"/>
            <a:ext cx="528637" cy="511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09FC002-A123-496F-BF93-8A482CBED37A}"/>
              </a:ext>
            </a:extLst>
          </p:cNvPr>
          <p:cNvSpPr/>
          <p:nvPr/>
        </p:nvSpPr>
        <p:spPr>
          <a:xfrm>
            <a:off x="2458052" y="4650775"/>
            <a:ext cx="528637" cy="511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D8F3C13-F68D-4D29-89BE-5421A25221DE}"/>
              </a:ext>
            </a:extLst>
          </p:cNvPr>
          <p:cNvSpPr/>
          <p:nvPr/>
        </p:nvSpPr>
        <p:spPr>
          <a:xfrm>
            <a:off x="3128963" y="4714447"/>
            <a:ext cx="528637" cy="511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EEE941C-5699-41B9-9BBC-77E6AE4B5DFD}"/>
              </a:ext>
            </a:extLst>
          </p:cNvPr>
          <p:cNvSpPr/>
          <p:nvPr/>
        </p:nvSpPr>
        <p:spPr>
          <a:xfrm>
            <a:off x="5287225" y="3794396"/>
            <a:ext cx="528637" cy="511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680715D-46D5-42BD-AAF4-90BD29A6B207}"/>
              </a:ext>
            </a:extLst>
          </p:cNvPr>
          <p:cNvSpPr/>
          <p:nvPr/>
        </p:nvSpPr>
        <p:spPr>
          <a:xfrm>
            <a:off x="4677955" y="4707465"/>
            <a:ext cx="528637" cy="511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5139A3EE-70BD-4D98-ADA9-C4AC5A581342}"/>
                  </a:ext>
                </a:extLst>
              </p:cNvPr>
              <p:cNvSpPr/>
              <p:nvPr/>
            </p:nvSpPr>
            <p:spPr>
              <a:xfrm>
                <a:off x="2409287" y="4712038"/>
                <a:ext cx="577402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5139A3EE-70BD-4D98-ADA9-C4AC5A5813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287" y="4712038"/>
                <a:ext cx="577402" cy="6109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DB69CEC1-8D85-458D-9EAA-AAAF35B07596}"/>
                  </a:ext>
                </a:extLst>
              </p:cNvPr>
              <p:cNvSpPr/>
              <p:nvPr/>
            </p:nvSpPr>
            <p:spPr>
              <a:xfrm>
                <a:off x="4057049" y="4679625"/>
                <a:ext cx="365806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DB69CEC1-8D85-458D-9EAA-AAAF35B075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049" y="4679625"/>
                <a:ext cx="365806" cy="6127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BF263312-4177-4E03-9F96-DD0F3E01B13B}"/>
                  </a:ext>
                </a:extLst>
              </p:cNvPr>
              <p:cNvSpPr/>
              <p:nvPr/>
            </p:nvSpPr>
            <p:spPr>
              <a:xfrm>
                <a:off x="4702221" y="4681421"/>
                <a:ext cx="36580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BF263312-4177-4E03-9F96-DD0F3E01B1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2221" y="4681421"/>
                <a:ext cx="365806" cy="6109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9C53EDBA-51B8-49C6-90F4-EFDDD5179A10}"/>
              </a:ext>
            </a:extLst>
          </p:cNvPr>
          <p:cNvSpPr/>
          <p:nvPr/>
        </p:nvSpPr>
        <p:spPr>
          <a:xfrm>
            <a:off x="3486460" y="3466638"/>
            <a:ext cx="2179383" cy="340276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///////</a:t>
            </a:r>
            <a:r>
              <a:rPr lang="ru-RU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//////////////////////////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BC8722C0-658A-4AD1-A610-F7383AD61208}"/>
              </a:ext>
            </a:extLst>
          </p:cNvPr>
          <p:cNvSpPr/>
          <p:nvPr/>
        </p:nvSpPr>
        <p:spPr>
          <a:xfrm>
            <a:off x="1612171" y="4347405"/>
            <a:ext cx="1414958" cy="262811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///////</a:t>
            </a:r>
            <a:r>
              <a:rPr lang="ru-RU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84D9F93-A648-4011-87F9-98E182C61F5C}"/>
              </a:ext>
            </a:extLst>
          </p:cNvPr>
          <p:cNvSpPr/>
          <p:nvPr/>
        </p:nvSpPr>
        <p:spPr>
          <a:xfrm>
            <a:off x="3316190" y="4309607"/>
            <a:ext cx="819150" cy="238125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///////</a:t>
            </a:r>
            <a:r>
              <a:rPr lang="ru-RU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666B5E4E-C551-4DAC-9FC2-97C8FC3A3679}"/>
              </a:ext>
            </a:extLst>
          </p:cNvPr>
          <p:cNvSpPr/>
          <p:nvPr/>
        </p:nvSpPr>
        <p:spPr>
          <a:xfrm>
            <a:off x="4885124" y="4226995"/>
            <a:ext cx="2179383" cy="340276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///////</a:t>
            </a:r>
            <a:r>
              <a:rPr lang="ru-RU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//////////////////////////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34781B80-3232-46FF-BFD5-261B997186F4}"/>
              </a:ext>
            </a:extLst>
          </p:cNvPr>
          <p:cNvCxnSpPr/>
          <p:nvPr/>
        </p:nvCxnSpPr>
        <p:spPr>
          <a:xfrm>
            <a:off x="3443287" y="3171825"/>
            <a:ext cx="43173" cy="184568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506C9C90-6CE8-425A-AA97-472544AE8F49}"/>
              </a:ext>
            </a:extLst>
          </p:cNvPr>
          <p:cNvCxnSpPr/>
          <p:nvPr/>
        </p:nvCxnSpPr>
        <p:spPr>
          <a:xfrm>
            <a:off x="2767323" y="3019192"/>
            <a:ext cx="43173" cy="184568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30855268-E896-49AB-AED7-CF4F2F4C2733}"/>
              </a:ext>
            </a:extLst>
          </p:cNvPr>
          <p:cNvCxnSpPr/>
          <p:nvPr/>
        </p:nvCxnSpPr>
        <p:spPr>
          <a:xfrm>
            <a:off x="4218175" y="3019191"/>
            <a:ext cx="43173" cy="184568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73652EEA-7C4F-455D-947F-8449EE1AA815}"/>
              </a:ext>
            </a:extLst>
          </p:cNvPr>
          <p:cNvCxnSpPr/>
          <p:nvPr/>
        </p:nvCxnSpPr>
        <p:spPr>
          <a:xfrm>
            <a:off x="4844291" y="3171825"/>
            <a:ext cx="43173" cy="184568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D5B3DD3F-8E47-42D1-952D-D5115A84C606}"/>
              </a:ext>
            </a:extLst>
          </p:cNvPr>
          <p:cNvSpPr/>
          <p:nvPr/>
        </p:nvSpPr>
        <p:spPr>
          <a:xfrm>
            <a:off x="838200" y="5746414"/>
            <a:ext cx="827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Ответ:</a:t>
            </a:r>
            <a:endParaRPr lang="ru-RU" dirty="0"/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BE4EEF96-D0F4-4ACC-BCBA-76D1C2AFEF67}"/>
              </a:ext>
            </a:extLst>
          </p:cNvPr>
          <p:cNvCxnSpPr/>
          <p:nvPr/>
        </p:nvCxnSpPr>
        <p:spPr>
          <a:xfrm>
            <a:off x="5638987" y="3272724"/>
            <a:ext cx="43173" cy="1845681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47F4D3B9-4C51-4FBD-BE86-72CF83D2B3A2}"/>
                  </a:ext>
                </a:extLst>
              </p:cNvPr>
              <p:cNvSpPr/>
              <p:nvPr/>
            </p:nvSpPr>
            <p:spPr>
              <a:xfrm>
                <a:off x="7635467" y="4206940"/>
                <a:ext cx="4149469" cy="6942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−∞;−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14:m>
                  <m:oMath xmlns:m="http://schemas.openxmlformats.org/officeDocument/2006/math">
                    <m:r>
                      <a:rPr lang="ru-RU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∪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0;   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 3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]</m:t>
                    </m:r>
                    <m:r>
                      <a:rPr lang="ru-RU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∪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[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;+∞)</m:t>
                    </m:r>
                  </m:oMath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47F4D3B9-4C51-4FBD-BE86-72CF83D2B3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467" y="4206940"/>
                <a:ext cx="4149469" cy="694229"/>
              </a:xfrm>
              <a:prstGeom prst="rect">
                <a:avLst/>
              </a:prstGeom>
              <a:blipFill>
                <a:blip r:embed="rId7"/>
                <a:stretch>
                  <a:fillRect l="-2353" b="-70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7D45ADA1-4767-4B3D-A0F9-9F5A0D8FDFA2}"/>
                  </a:ext>
                </a:extLst>
              </p:cNvPr>
              <p:cNvSpPr/>
              <p:nvPr/>
            </p:nvSpPr>
            <p:spPr>
              <a:xfrm>
                <a:off x="2471652" y="5564599"/>
                <a:ext cx="2585964" cy="615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ru-RU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(0;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]∪[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ru-RU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;1)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</a:t>
                </a:r>
                <a:endParaRPr lang="ru-RU" sz="2400" dirty="0"/>
              </a:p>
            </p:txBody>
          </p:sp>
        </mc:Choice>
        <mc:Fallback xmlns=""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7D45ADA1-4767-4B3D-A0F9-9F5A0D8FDF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1652" y="5564599"/>
                <a:ext cx="2585964" cy="615746"/>
              </a:xfrm>
              <a:prstGeom prst="rect">
                <a:avLst/>
              </a:prstGeom>
              <a:blipFill>
                <a:blip r:embed="rId8"/>
                <a:stretch>
                  <a:fillRect r="-2588" b="-89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6944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843B2-5627-4234-8374-B7E340FD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15 ЕГЭ     2020 года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D01A6917-6207-4DB3-94A6-9889696A3D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Решить неравенство: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625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+5)≤</m:t>
                        </m:r>
                        <m:func>
                          <m:func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+10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+25)</m:t>
                            </m:r>
                          </m:e>
                        </m:func>
                      </m:e>
                    </m:func>
                  </m:oMath>
                </a14:m>
                <a:endParaRPr lang="ru-RU" dirty="0"/>
              </a:p>
              <a:p>
                <a:r>
                  <a:rPr lang="ru-RU" i="1" dirty="0"/>
                  <a:t>1.Найдем область решения неравенства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+5&gt;0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+5&gt;0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i="1" dirty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&gt;−5</m:t>
                            </m:r>
                          </m:e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+5)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i="1" dirty="0"/>
                  <a:t>    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∈(−5;+∞)</m:t>
                    </m:r>
                  </m:oMath>
                </a14:m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D01A6917-6207-4DB3-94A6-9889696A3D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9941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3F9D3-E76A-45AE-99EA-8FE2409DE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 15  ЕГЭ 2020 года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650EAB4-EB29-4449-9560-DE86617A1C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6672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i="1" dirty="0"/>
                  <a:t>2. Решим данное неравенство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625</m:t>
                              </m:r>
                            </m:sub>
                          </m:sSub>
                        </m:fName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+5)≤</m:t>
                          </m:r>
                          <m:func>
                            <m:func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+10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+25)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i="1" dirty="0"/>
                  <a:t> 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</m:fName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+5)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func>
                        </m:e>
                      </m:func>
                      <m:r>
                        <a:rPr lang="ru-RU" i="1">
                          <a:latin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func>
                      <m:func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+5</m:t>
                            </m:r>
                          </m:e>
                        </m:d>
                        <m:r>
                          <a:rPr lang="ru-RU" i="1">
                            <a:latin typeface="Cambria Math" panose="02040503050406030204" pitchFamily="18" charset="0"/>
                          </a:rPr>
                          <m:t>−2</m:t>
                        </m:r>
                        <m:func>
                          <m:func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+5)≤0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i="1" dirty="0"/>
                  <a:t> (*4)</a:t>
                </a:r>
                <a:endParaRPr lang="ru-RU" i="1" dirty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−8</m:t>
                          </m:r>
                          <m:func>
                            <m:func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+5)≤0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+8)≤0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650EAB4-EB29-4449-9560-DE86617A1C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667250"/>
              </a:xfrm>
              <a:blipFill>
                <a:blip r:embed="rId2"/>
                <a:stretch>
                  <a:fillRect l="-1217" t="-2089" b="-18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3867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AFC2DC-FD57-4BE1-9062-1177656DC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 15  ЕГЭ 2020 года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25EB035C-AAF2-43AB-B5B0-4653E60C0A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/>
                  <a:t> Решить неравенство: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625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+5)≤</m:t>
                        </m:r>
                        <m:func>
                          <m:func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+10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+25)</m:t>
                            </m:r>
                          </m:e>
                        </m:func>
                      </m:e>
                    </m:func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  <m:r>
                        <a:rPr lang="en-US" i="1">
                          <a:latin typeface="Cambria Math" panose="02040503050406030204" pitchFamily="18" charset="0"/>
                        </a:rPr>
                        <m:t>+8)≤0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i="1" dirty="0"/>
                  <a:t>Разложим на множители второе выражение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2)(</m:t>
                          </m:r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2)</m:t>
                          </m:r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</a:rPr>
                        <m:t>  </m:t>
                      </m:r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+5)≤0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endChr m:val="]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−∞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;−4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∪[−2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ru-RU" i="1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2]</m:t>
                          </m:r>
                        </m:e>
                      </m:ra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25EB035C-AAF2-43AB-B5B0-4653E60C0A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F5C1AA00-DC63-4184-9F27-6740288E38B4}"/>
              </a:ext>
            </a:extLst>
          </p:cNvPr>
          <p:cNvCxnSpPr/>
          <p:nvPr/>
        </p:nvCxnSpPr>
        <p:spPr>
          <a:xfrm>
            <a:off x="2671763" y="4614863"/>
            <a:ext cx="6800850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>
            <a:extLst>
              <a:ext uri="{FF2B5EF4-FFF2-40B4-BE49-F238E27FC236}">
                <a16:creationId xmlns:a16="http://schemas.microsoft.com/office/drawing/2014/main" id="{5B82CBB8-F4D6-400A-8087-31FDD78F3ED3}"/>
              </a:ext>
            </a:extLst>
          </p:cNvPr>
          <p:cNvSpPr/>
          <p:nvPr/>
        </p:nvSpPr>
        <p:spPr>
          <a:xfrm>
            <a:off x="3574256" y="4538659"/>
            <a:ext cx="171450" cy="13492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C0315ED-EDFA-414F-92D0-AEBE303962C9}"/>
              </a:ext>
            </a:extLst>
          </p:cNvPr>
          <p:cNvSpPr/>
          <p:nvPr/>
        </p:nvSpPr>
        <p:spPr>
          <a:xfrm>
            <a:off x="4962525" y="4538660"/>
            <a:ext cx="171450" cy="13492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B11466D6-0A03-4024-8D87-9F308E08D345}"/>
              </a:ext>
            </a:extLst>
          </p:cNvPr>
          <p:cNvSpPr/>
          <p:nvPr/>
        </p:nvSpPr>
        <p:spPr>
          <a:xfrm>
            <a:off x="6381750" y="4547398"/>
            <a:ext cx="171450" cy="13492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>
            <a:extLst>
              <a:ext uri="{FF2B5EF4-FFF2-40B4-BE49-F238E27FC236}">
                <a16:creationId xmlns:a16="http://schemas.microsoft.com/office/drawing/2014/main" id="{3F3837D7-4542-42D0-8AE7-587F5030085A}"/>
              </a:ext>
            </a:extLst>
          </p:cNvPr>
          <p:cNvSpPr/>
          <p:nvPr/>
        </p:nvSpPr>
        <p:spPr>
          <a:xfrm>
            <a:off x="2500313" y="4214813"/>
            <a:ext cx="1173567" cy="659065"/>
          </a:xfrm>
          <a:prstGeom prst="arc">
            <a:avLst>
              <a:gd name="adj1" fmla="val 11403177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>
            <a:extLst>
              <a:ext uri="{FF2B5EF4-FFF2-40B4-BE49-F238E27FC236}">
                <a16:creationId xmlns:a16="http://schemas.microsoft.com/office/drawing/2014/main" id="{1A6F1198-9F0D-480E-86C4-57F4379C5304}"/>
              </a:ext>
            </a:extLst>
          </p:cNvPr>
          <p:cNvSpPr/>
          <p:nvPr/>
        </p:nvSpPr>
        <p:spPr>
          <a:xfrm>
            <a:off x="5013410" y="4309272"/>
            <a:ext cx="1385009" cy="667804"/>
          </a:xfrm>
          <a:prstGeom prst="arc">
            <a:avLst>
              <a:gd name="adj1" fmla="val 11403177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>
            <a:extLst>
              <a:ext uri="{FF2B5EF4-FFF2-40B4-BE49-F238E27FC236}">
                <a16:creationId xmlns:a16="http://schemas.microsoft.com/office/drawing/2014/main" id="{AAE1CF25-4A12-4DB3-8406-FE43FD7A6DAB}"/>
              </a:ext>
            </a:extLst>
          </p:cNvPr>
          <p:cNvSpPr/>
          <p:nvPr/>
        </p:nvSpPr>
        <p:spPr>
          <a:xfrm rot="20917836">
            <a:off x="6523242" y="4128661"/>
            <a:ext cx="1385486" cy="937245"/>
          </a:xfrm>
          <a:prstGeom prst="arc">
            <a:avLst>
              <a:gd name="adj1" fmla="val 11403177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>
            <a:extLst>
              <a:ext uri="{FF2B5EF4-FFF2-40B4-BE49-F238E27FC236}">
                <a16:creationId xmlns:a16="http://schemas.microsoft.com/office/drawing/2014/main" id="{AFF9B632-E750-43F4-9DEC-57F77E283F2C}"/>
              </a:ext>
            </a:extLst>
          </p:cNvPr>
          <p:cNvSpPr/>
          <p:nvPr/>
        </p:nvSpPr>
        <p:spPr>
          <a:xfrm>
            <a:off x="3687027" y="4318011"/>
            <a:ext cx="1352137" cy="659065"/>
          </a:xfrm>
          <a:prstGeom prst="arc">
            <a:avLst>
              <a:gd name="adj1" fmla="val 11403177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FE29C4B-8E9E-4F04-892A-5763D6C14154}"/>
              </a:ext>
            </a:extLst>
          </p:cNvPr>
          <p:cNvSpPr/>
          <p:nvPr/>
        </p:nvSpPr>
        <p:spPr>
          <a:xfrm>
            <a:off x="3454446" y="4654435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6E3AD5F3-36AC-430E-B192-2FC395293884}"/>
                  </a:ext>
                </a:extLst>
              </p:cNvPr>
              <p:cNvSpPr/>
              <p:nvPr/>
            </p:nvSpPr>
            <p:spPr>
              <a:xfrm>
                <a:off x="6094114" y="4721977"/>
                <a:ext cx="645626" cy="401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6E3AD5F3-36AC-430E-B192-2FC3952938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114" y="4721977"/>
                <a:ext cx="645626" cy="4019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16C130B3-1673-4081-BD28-20DB9E8236AB}"/>
                  </a:ext>
                </a:extLst>
              </p:cNvPr>
              <p:cNvSpPr/>
              <p:nvPr/>
            </p:nvSpPr>
            <p:spPr>
              <a:xfrm>
                <a:off x="4551014" y="4769454"/>
                <a:ext cx="818750" cy="401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16C130B3-1673-4081-BD28-20DB9E8236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014" y="4769454"/>
                <a:ext cx="818750" cy="4019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D2513DE-F473-47ED-842F-89A575D9D690}"/>
              </a:ext>
            </a:extLst>
          </p:cNvPr>
          <p:cNvSpPr/>
          <p:nvPr/>
        </p:nvSpPr>
        <p:spPr>
          <a:xfrm rot="10570162" flipH="1" flipV="1">
            <a:off x="7005173" y="4118048"/>
            <a:ext cx="639166" cy="67350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DF8FFC79-13A2-400C-9E14-AA07CFF114FC}"/>
              </a:ext>
            </a:extLst>
          </p:cNvPr>
          <p:cNvSpPr/>
          <p:nvPr/>
        </p:nvSpPr>
        <p:spPr>
          <a:xfrm rot="10324480" flipH="1" flipV="1">
            <a:off x="7010045" y="4076788"/>
            <a:ext cx="591190" cy="817751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0B03724-C834-4E19-94F4-753D8264F9BB}"/>
              </a:ext>
            </a:extLst>
          </p:cNvPr>
          <p:cNvSpPr/>
          <p:nvPr/>
        </p:nvSpPr>
        <p:spPr>
          <a:xfrm>
            <a:off x="5484315" y="4265196"/>
            <a:ext cx="371475" cy="4165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9F7533A-FA38-401B-AAEC-97A893B8EAA8}"/>
              </a:ext>
            </a:extLst>
          </p:cNvPr>
          <p:cNvSpPr/>
          <p:nvPr/>
        </p:nvSpPr>
        <p:spPr>
          <a:xfrm rot="21299286">
            <a:off x="2763756" y="4245634"/>
            <a:ext cx="490538" cy="4165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7FE694D3-1A8F-44C4-B1FB-7DE7BFEF9964}"/>
              </a:ext>
            </a:extLst>
          </p:cNvPr>
          <p:cNvSpPr/>
          <p:nvPr/>
        </p:nvSpPr>
        <p:spPr>
          <a:xfrm>
            <a:off x="3714568" y="4214814"/>
            <a:ext cx="1387634" cy="50716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9A3F3F14-E8A5-4176-823E-8CDC789760B3}"/>
                  </a:ext>
                </a:extLst>
              </p:cNvPr>
              <p:cNvSpPr/>
              <p:nvPr/>
            </p:nvSpPr>
            <p:spPr>
              <a:xfrm>
                <a:off x="6096000" y="4721978"/>
                <a:ext cx="645626" cy="401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9A3F3F14-E8A5-4176-823E-8CDC789760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721978"/>
                <a:ext cx="645626" cy="4019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6348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315EC6-22A6-49DC-83DD-E5E505CA0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 15  ЕГЭ 2020 года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26FB227-2537-4777-8700-5DB9EAF6B5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Решить неравенство: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625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+5)≤</m:t>
                        </m:r>
                        <m:func>
                          <m:func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+10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+25)</m:t>
                            </m:r>
                          </m:e>
                        </m:func>
                      </m:e>
                    </m:func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3. Найдем решение исходного неравенства при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∈(−5;+∞)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26FB227-2537-4777-8700-5DB9EAF6B5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628477D1-600B-4EAB-88E7-AD272E1F8CCD}"/>
              </a:ext>
            </a:extLst>
          </p:cNvPr>
          <p:cNvCxnSpPr/>
          <p:nvPr/>
        </p:nvCxnSpPr>
        <p:spPr>
          <a:xfrm>
            <a:off x="1557336" y="4267993"/>
            <a:ext cx="778668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6C65C30B-DD3F-4D61-9FE1-A81E11222E09}"/>
              </a:ext>
            </a:extLst>
          </p:cNvPr>
          <p:cNvCxnSpPr/>
          <p:nvPr/>
        </p:nvCxnSpPr>
        <p:spPr>
          <a:xfrm>
            <a:off x="1571625" y="5467351"/>
            <a:ext cx="778668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>
            <a:extLst>
              <a:ext uri="{FF2B5EF4-FFF2-40B4-BE49-F238E27FC236}">
                <a16:creationId xmlns:a16="http://schemas.microsoft.com/office/drawing/2014/main" id="{D7EDE23A-91D6-48AB-A799-50E89E07C8A0}"/>
              </a:ext>
            </a:extLst>
          </p:cNvPr>
          <p:cNvSpPr/>
          <p:nvPr/>
        </p:nvSpPr>
        <p:spPr>
          <a:xfrm>
            <a:off x="7315200" y="5399884"/>
            <a:ext cx="171449" cy="134934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D3D22AC-4E71-410E-85FF-F219CA5DA765}"/>
              </a:ext>
            </a:extLst>
          </p:cNvPr>
          <p:cNvSpPr/>
          <p:nvPr/>
        </p:nvSpPr>
        <p:spPr>
          <a:xfrm>
            <a:off x="2538413" y="4200526"/>
            <a:ext cx="171449" cy="134934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2B14F47F-FEE6-4423-A56F-0B3A37FB8029}"/>
              </a:ext>
            </a:extLst>
          </p:cNvPr>
          <p:cNvSpPr/>
          <p:nvPr/>
        </p:nvSpPr>
        <p:spPr>
          <a:xfrm>
            <a:off x="5667375" y="5399884"/>
            <a:ext cx="171449" cy="134934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B6375646-5DF0-4517-AA76-FF286B15069C}"/>
              </a:ext>
            </a:extLst>
          </p:cNvPr>
          <p:cNvSpPr/>
          <p:nvPr/>
        </p:nvSpPr>
        <p:spPr>
          <a:xfrm>
            <a:off x="3762374" y="5399884"/>
            <a:ext cx="171449" cy="134934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7EB1B11C-16F6-4A29-B654-9EA0F008C77D}"/>
                  </a:ext>
                </a:extLst>
              </p:cNvPr>
              <p:cNvSpPr/>
              <p:nvPr/>
            </p:nvSpPr>
            <p:spPr>
              <a:xfrm>
                <a:off x="7078111" y="5654905"/>
                <a:ext cx="645626" cy="401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7EB1B11C-16F6-4A29-B654-9EA0F008C7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8111" y="5654905"/>
                <a:ext cx="645626" cy="4019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BA60DF6E-B476-4665-9466-F04742857E13}"/>
                  </a:ext>
                </a:extLst>
              </p:cNvPr>
              <p:cNvSpPr/>
              <p:nvPr/>
            </p:nvSpPr>
            <p:spPr>
              <a:xfrm>
                <a:off x="5464969" y="5682075"/>
                <a:ext cx="645626" cy="401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BA60DF6E-B476-4665-9466-F04742857E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969" y="5682075"/>
                <a:ext cx="645626" cy="401970"/>
              </a:xfrm>
              <a:prstGeom prst="rect">
                <a:avLst/>
              </a:prstGeom>
              <a:blipFill>
                <a:blip r:embed="rId4"/>
                <a:stretch>
                  <a:fillRect r="-169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888048BA-F3E4-477C-991E-31DE5EE9DE6B}"/>
                  </a:ext>
                </a:extLst>
              </p:cNvPr>
              <p:cNvSpPr/>
              <p:nvPr/>
            </p:nvSpPr>
            <p:spPr>
              <a:xfrm>
                <a:off x="3525285" y="5691037"/>
                <a:ext cx="64562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888048BA-F3E4-477C-991E-31DE5EE9DE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285" y="5691037"/>
                <a:ext cx="64562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AFF84B39-422F-470B-9BA1-6515789BC154}"/>
                  </a:ext>
                </a:extLst>
              </p:cNvPr>
              <p:cNvSpPr/>
              <p:nvPr/>
            </p:nvSpPr>
            <p:spPr>
              <a:xfrm>
                <a:off x="2387049" y="4459913"/>
                <a:ext cx="64562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AFF84B39-422F-470B-9BA1-6515789BC1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7049" y="4459913"/>
                <a:ext cx="64562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7AFE834-1DBF-4E7D-8566-2C77758A9CEA}"/>
              </a:ext>
            </a:extLst>
          </p:cNvPr>
          <p:cNvSpPr/>
          <p:nvPr/>
        </p:nvSpPr>
        <p:spPr>
          <a:xfrm>
            <a:off x="2709861" y="3821807"/>
            <a:ext cx="6648452" cy="42337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/////////////////////////////////////////////////////////////////////////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630CA2A-480C-4D9B-9FB8-ABF2C0F970CF}"/>
              </a:ext>
            </a:extLst>
          </p:cNvPr>
          <p:cNvSpPr/>
          <p:nvPr/>
        </p:nvSpPr>
        <p:spPr>
          <a:xfrm>
            <a:off x="1100138" y="5121865"/>
            <a:ext cx="2695573" cy="21053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///////</a:t>
            </a:r>
            <a:r>
              <a:rPr lang="ru-RU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/////////////////////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4CFA932-50A6-48B0-BA05-1F4D8FD09847}"/>
              </a:ext>
            </a:extLst>
          </p:cNvPr>
          <p:cNvSpPr/>
          <p:nvPr/>
        </p:nvSpPr>
        <p:spPr>
          <a:xfrm>
            <a:off x="5667375" y="5121864"/>
            <a:ext cx="1647825" cy="32267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</a:t>
            </a:r>
            <a:r>
              <a:rPr lang="ru-RU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//////////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33C0A3A-0F09-470B-B8E3-61D2542C5F04}"/>
              </a:ext>
            </a:extLst>
          </p:cNvPr>
          <p:cNvCxnSpPr/>
          <p:nvPr/>
        </p:nvCxnSpPr>
        <p:spPr>
          <a:xfrm>
            <a:off x="2747959" y="3145975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A5D0B55-C896-481F-A815-111A6CD190C0}"/>
              </a:ext>
            </a:extLst>
          </p:cNvPr>
          <p:cNvCxnSpPr/>
          <p:nvPr/>
        </p:nvCxnSpPr>
        <p:spPr>
          <a:xfrm>
            <a:off x="3829047" y="3252787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8A982B4B-4D08-4FFB-8094-E377914EC8C4}"/>
              </a:ext>
            </a:extLst>
          </p:cNvPr>
          <p:cNvCxnSpPr/>
          <p:nvPr/>
        </p:nvCxnSpPr>
        <p:spPr>
          <a:xfrm>
            <a:off x="7329486" y="3063162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7BEED9C1-3B53-4DAA-B3A1-5B25548FAF6F}"/>
              </a:ext>
            </a:extLst>
          </p:cNvPr>
          <p:cNvCxnSpPr/>
          <p:nvPr/>
        </p:nvCxnSpPr>
        <p:spPr>
          <a:xfrm>
            <a:off x="5705473" y="3145975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3A8D1A42-D09A-419D-B1A3-A7BE60FFA2DD}"/>
                  </a:ext>
                </a:extLst>
              </p:cNvPr>
              <p:cNvSpPr/>
              <p:nvPr/>
            </p:nvSpPr>
            <p:spPr>
              <a:xfrm>
                <a:off x="271465" y="6142790"/>
                <a:ext cx="5700708" cy="7882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  <a14:m>
                  <m:oMath xmlns:m="http://schemas.openxmlformats.org/officeDocument/2006/math">
                    <m:d>
                      <m:dPr>
                        <m:endChr m:val="]"/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∪[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;</m:t>
                        </m:r>
                      </m:e>
                    </m:rad>
                  </m:oMath>
                </a14:m>
                <a:endParaRPr lang="ru-RU" dirty="0"/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3A8D1A42-D09A-419D-B1A3-A7BE60FFA2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65" y="6142790"/>
                <a:ext cx="5700708" cy="788229"/>
              </a:xfrm>
              <a:prstGeom prst="rect">
                <a:avLst/>
              </a:prstGeom>
              <a:blipFill>
                <a:blip r:embed="rId7"/>
                <a:stretch>
                  <a:fillRect l="-963" t="-23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097C5062-361A-454A-A231-B5FCDB897E32}"/>
                  </a:ext>
                </a:extLst>
              </p:cNvPr>
              <p:cNvSpPr/>
              <p:nvPr/>
            </p:nvSpPr>
            <p:spPr>
              <a:xfrm>
                <a:off x="2862027" y="6149025"/>
                <a:ext cx="663258" cy="3953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/>
                  <a:t>]</a:t>
                </a:r>
                <a:endParaRPr lang="ru-RU" dirty="0"/>
              </a:p>
            </p:txBody>
          </p:sp>
        </mc:Choice>
        <mc:Fallback xmlns=""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097C5062-361A-454A-A231-B5FCDB897E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2027" y="6149025"/>
                <a:ext cx="663258" cy="395365"/>
              </a:xfrm>
              <a:prstGeom prst="rect">
                <a:avLst/>
              </a:prstGeom>
              <a:blipFill>
                <a:blip r:embed="rId8"/>
                <a:stretch>
                  <a:fillRect t="-1538" r="-7339" b="-24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578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50954-2003-498C-8B70-F7B30F0FC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15 ЕГЭ 2021 года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CDD443-D3F3-4D8A-AA46-9B9A8D5A4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509" y="1948321"/>
            <a:ext cx="4779264" cy="3982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9ACB41-A5C8-4F0A-BDC3-3696A1776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509" y="2629129"/>
            <a:ext cx="2301127" cy="39827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037FF8-4EB5-40FA-9ABE-897C089A8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5985" y="3105145"/>
            <a:ext cx="2552885" cy="3982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F60A6F-FCA8-4F12-82C0-BD8039B48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1932" y="5128271"/>
            <a:ext cx="2004464" cy="4860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27BDF5-FEDB-4BDF-BC9F-328D11AED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143" y="5122682"/>
            <a:ext cx="2753776" cy="46088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BC85176-12F6-47CB-945A-68A1BA484A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48742" y="5137612"/>
            <a:ext cx="2089484" cy="54326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61E698-CC6D-4BDD-A568-FABABC6BA6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7180" y="5613153"/>
            <a:ext cx="1746864" cy="53532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DF1FC25-999A-4F29-B146-6F6695D55C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6323" y="5632297"/>
            <a:ext cx="1865153" cy="4825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5D54D5B-E7CC-439C-8036-311A03ECA6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97890" y="5589570"/>
            <a:ext cx="1650852" cy="53934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B51E480-E871-4484-B1AE-78B244B58A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76327" y="6209210"/>
            <a:ext cx="2046657" cy="6370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6DF1E35-BDD2-458A-B6C3-FAF36F9395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8200" y="5957700"/>
            <a:ext cx="2020482" cy="6389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211842-9EC5-4DAA-A1B2-372555BF3012}"/>
              </a:ext>
            </a:extLst>
          </p:cNvPr>
          <p:cNvSpPr txBox="1"/>
          <p:nvPr/>
        </p:nvSpPr>
        <p:spPr>
          <a:xfrm>
            <a:off x="1068636" y="2615647"/>
            <a:ext cx="276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Решение: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FB1F48-4DA4-4393-9D52-7325D5E2D810}"/>
              </a:ext>
            </a:extLst>
          </p:cNvPr>
          <p:cNvSpPr txBox="1"/>
          <p:nvPr/>
        </p:nvSpPr>
        <p:spPr>
          <a:xfrm>
            <a:off x="5424486" y="3105145"/>
            <a:ext cx="6121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Разложим на множители, для этого введем замену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234B6B3-5DCC-4228-97F1-1CADD25C6A8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86823" y="2984979"/>
            <a:ext cx="1133954" cy="57307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83B9EAAD-D08A-4DC5-B5D7-E66648BF63D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6345" t="3176" r="37896" b="14689"/>
          <a:stretch/>
        </p:blipFill>
        <p:spPr>
          <a:xfrm>
            <a:off x="1593716" y="3588763"/>
            <a:ext cx="1889394" cy="3687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6B39AE4-4696-4892-908A-50F89305FA2F}"/>
              </a:ext>
            </a:extLst>
          </p:cNvPr>
          <p:cNvSpPr txBox="1"/>
          <p:nvPr/>
        </p:nvSpPr>
        <p:spPr>
          <a:xfrm>
            <a:off x="650356" y="3947592"/>
            <a:ext cx="571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 теореме Виета найдем корни квадратного трехчлена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0AAD01E-48B2-4C26-931C-53F1410717D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00680" y="4328338"/>
            <a:ext cx="932769" cy="39017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73757AC-7EEF-4CFF-86F4-36B7A3056194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r="7061" b="27777"/>
          <a:stretch/>
        </p:blipFill>
        <p:spPr>
          <a:xfrm>
            <a:off x="3423682" y="4360361"/>
            <a:ext cx="1092831" cy="3687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B722CCB-756F-4778-BE1D-C8F403021F91}"/>
              </a:ext>
            </a:extLst>
          </p:cNvPr>
          <p:cNvSpPr txBox="1"/>
          <p:nvPr/>
        </p:nvSpPr>
        <p:spPr>
          <a:xfrm>
            <a:off x="355100" y="4758939"/>
            <a:ext cx="500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Вернемся к первоначальной переменной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521AE0C-4AB3-4513-A180-CE52658FA9A2}"/>
              </a:ext>
            </a:extLst>
          </p:cNvPr>
          <p:cNvCxnSpPr>
            <a:cxnSpLocks/>
          </p:cNvCxnSpPr>
          <p:nvPr/>
        </p:nvCxnSpPr>
        <p:spPr>
          <a:xfrm>
            <a:off x="5530467" y="4598498"/>
            <a:ext cx="358048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>
            <a:extLst>
              <a:ext uri="{FF2B5EF4-FFF2-40B4-BE49-F238E27FC236}">
                <a16:creationId xmlns:a16="http://schemas.microsoft.com/office/drawing/2014/main" id="{12BDED29-0E6C-4306-8CCC-FFDBE27297A6}"/>
              </a:ext>
            </a:extLst>
          </p:cNvPr>
          <p:cNvSpPr/>
          <p:nvPr/>
        </p:nvSpPr>
        <p:spPr>
          <a:xfrm>
            <a:off x="6390559" y="4522789"/>
            <a:ext cx="171449" cy="134934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E9941B25-ED05-4047-950F-463DC264D493}"/>
              </a:ext>
            </a:extLst>
          </p:cNvPr>
          <p:cNvSpPr/>
          <p:nvPr/>
        </p:nvSpPr>
        <p:spPr>
          <a:xfrm>
            <a:off x="7620706" y="4522789"/>
            <a:ext cx="171449" cy="134934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8A268172-0CA0-4DA5-B136-6C07CA39D081}"/>
              </a:ext>
            </a:extLst>
          </p:cNvPr>
          <p:cNvSpPr/>
          <p:nvPr/>
        </p:nvSpPr>
        <p:spPr>
          <a:xfrm>
            <a:off x="5187438" y="4216919"/>
            <a:ext cx="1269358" cy="36874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5CF08255-2378-4FE0-B338-B4618E5C5770}"/>
                  </a:ext>
                </a:extLst>
              </p:cNvPr>
              <p:cNvSpPr/>
              <p:nvPr/>
            </p:nvSpPr>
            <p:spPr>
              <a:xfrm>
                <a:off x="6040053" y="4739253"/>
                <a:ext cx="82529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5CF08255-2378-4FE0-B338-B4618E5C57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0053" y="4739253"/>
                <a:ext cx="825295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9DD8769-5F5C-4062-9498-A7A908424855}"/>
              </a:ext>
            </a:extLst>
          </p:cNvPr>
          <p:cNvSpPr/>
          <p:nvPr/>
        </p:nvSpPr>
        <p:spPr>
          <a:xfrm>
            <a:off x="7650333" y="4742778"/>
            <a:ext cx="6456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BDC390C4-0AEB-4CF0-A985-01EF2315F613}"/>
              </a:ext>
            </a:extLst>
          </p:cNvPr>
          <p:cNvSpPr/>
          <p:nvPr/>
        </p:nvSpPr>
        <p:spPr>
          <a:xfrm>
            <a:off x="7762975" y="4173102"/>
            <a:ext cx="1374570" cy="396239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F6E41E40-DC51-4049-A93B-104BFE5C62A1}"/>
              </a:ext>
            </a:extLst>
          </p:cNvPr>
          <p:cNvSpPr/>
          <p:nvPr/>
        </p:nvSpPr>
        <p:spPr>
          <a:xfrm>
            <a:off x="6413898" y="4186258"/>
            <a:ext cx="1324547" cy="37438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BAB2459-B9E3-4103-82C9-39DA3B943CB2}"/>
              </a:ext>
            </a:extLst>
          </p:cNvPr>
          <p:cNvSpPr txBox="1"/>
          <p:nvPr/>
        </p:nvSpPr>
        <p:spPr>
          <a:xfrm>
            <a:off x="10283120" y="3529260"/>
            <a:ext cx="2141359" cy="368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 </a:t>
            </a:r>
            <a:r>
              <a:rPr lang="en-US" dirty="0"/>
              <a:t>t≥0</a:t>
            </a:r>
            <a:endParaRPr lang="ru-RU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D583932-90F8-4B44-A40E-6D08A02B5DFA}"/>
              </a:ext>
            </a:extLst>
          </p:cNvPr>
          <p:cNvSpPr txBox="1"/>
          <p:nvPr/>
        </p:nvSpPr>
        <p:spPr>
          <a:xfrm>
            <a:off x="2956757" y="5155082"/>
            <a:ext cx="2409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так, как функция </a:t>
            </a: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248FF70D-D289-4384-A8E8-8CBF91E91286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-1" r="43368" b="-1561"/>
          <a:stretch/>
        </p:blipFill>
        <p:spPr>
          <a:xfrm>
            <a:off x="5137706" y="4991296"/>
            <a:ext cx="907636" cy="81821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E657245-A3CC-4F6F-A74E-161AEC5467FC}"/>
              </a:ext>
            </a:extLst>
          </p:cNvPr>
          <p:cNvSpPr txBox="1"/>
          <p:nvPr/>
        </p:nvSpPr>
        <p:spPr>
          <a:xfrm>
            <a:off x="5946427" y="5185775"/>
            <a:ext cx="1985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, возрастающая то </a:t>
            </a:r>
          </a:p>
        </p:txBody>
      </p: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7E5B60DE-1773-4087-87F9-3175CA7BB557}"/>
              </a:ext>
            </a:extLst>
          </p:cNvPr>
          <p:cNvCxnSpPr>
            <a:cxnSpLocks/>
          </p:cNvCxnSpPr>
          <p:nvPr/>
        </p:nvCxnSpPr>
        <p:spPr>
          <a:xfrm>
            <a:off x="8817300" y="6355868"/>
            <a:ext cx="277685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>
            <a:extLst>
              <a:ext uri="{FF2B5EF4-FFF2-40B4-BE49-F238E27FC236}">
                <a16:creationId xmlns:a16="http://schemas.microsoft.com/office/drawing/2014/main" id="{F5C053C8-2924-47DF-B69B-8DF1B9D55786}"/>
              </a:ext>
            </a:extLst>
          </p:cNvPr>
          <p:cNvSpPr/>
          <p:nvPr/>
        </p:nvSpPr>
        <p:spPr>
          <a:xfrm>
            <a:off x="9242072" y="6294837"/>
            <a:ext cx="171449" cy="134934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>
            <a:extLst>
              <a:ext uri="{FF2B5EF4-FFF2-40B4-BE49-F238E27FC236}">
                <a16:creationId xmlns:a16="http://schemas.microsoft.com/office/drawing/2014/main" id="{32B400C3-672C-4E81-B6C3-2E5F53172C71}"/>
              </a:ext>
            </a:extLst>
          </p:cNvPr>
          <p:cNvSpPr/>
          <p:nvPr/>
        </p:nvSpPr>
        <p:spPr>
          <a:xfrm>
            <a:off x="11089337" y="6243755"/>
            <a:ext cx="171449" cy="169235"/>
          </a:xfrm>
          <a:prstGeom prst="ellipse">
            <a:avLst/>
          </a:prstGeom>
          <a:solidFill>
            <a:schemeClr val="tx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DF2B4F4D-99F7-43BF-B6A2-A2E97644C1C0}"/>
              </a:ext>
            </a:extLst>
          </p:cNvPr>
          <p:cNvSpPr/>
          <p:nvPr/>
        </p:nvSpPr>
        <p:spPr>
          <a:xfrm>
            <a:off x="9441512" y="6002679"/>
            <a:ext cx="1647825" cy="32267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</a:t>
            </a:r>
            <a:r>
              <a:rPr lang="ru-RU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//////////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51E7A04E-E076-4A54-ABBD-3FA6C2273A96}"/>
              </a:ext>
            </a:extLst>
          </p:cNvPr>
          <p:cNvSpPr/>
          <p:nvPr/>
        </p:nvSpPr>
        <p:spPr>
          <a:xfrm>
            <a:off x="9110949" y="6395293"/>
            <a:ext cx="528637" cy="5228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EAF962B8-C56E-4C74-BD73-0CC61B95E1EC}"/>
                  </a:ext>
                </a:extLst>
              </p:cNvPr>
              <p:cNvSpPr/>
              <p:nvPr/>
            </p:nvSpPr>
            <p:spPr>
              <a:xfrm>
                <a:off x="10974033" y="6344091"/>
                <a:ext cx="528637" cy="5118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EAF962B8-C56E-4C74-BD73-0CC61B95E1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4033" y="6344091"/>
                <a:ext cx="528637" cy="511811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193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A960C-463F-4961-AAB5-3D8FFCC8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№14 ЕГЭ 2023 (аналог демоверсии)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1178B297-7EBF-4214-851D-B94B13F96EDE}"/>
                  </a:ext>
                </a:extLst>
              </p:cNvPr>
              <p:cNvSpPr/>
              <p:nvPr/>
            </p:nvSpPr>
            <p:spPr>
              <a:xfrm>
                <a:off x="3034954" y="1690688"/>
                <a:ext cx="5372945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+12</m:t>
                                  </m:r>
                                </m:e>
                              </m:d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ru-RU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e>
                          </m:func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+12)≥</m:t>
                          </m:r>
                          <m:func>
                            <m:func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endChr m:val="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2−</m:t>
                                  </m:r>
                                  <m:f>
                                    <m:f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1178B297-7EBF-4214-851D-B94B13F96E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954" y="1690688"/>
                <a:ext cx="5372945" cy="7146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B70BFC0-1AF8-493C-B298-D4EB51EFD6BF}"/>
              </a:ext>
            </a:extLst>
          </p:cNvPr>
          <p:cNvSpPr/>
          <p:nvPr/>
        </p:nvSpPr>
        <p:spPr>
          <a:xfrm>
            <a:off x="1181075" y="2218332"/>
            <a:ext cx="5136663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1.Найдем область решений для этого неравенства: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EA772AD4-9746-4314-8B10-DAD6E478C4C7}"/>
                  </a:ext>
                </a:extLst>
              </p:cNvPr>
              <p:cNvSpPr/>
              <p:nvPr/>
            </p:nvSpPr>
            <p:spPr>
              <a:xfrm>
                <a:off x="652754" y="2592409"/>
                <a:ext cx="2006895" cy="13408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+12&gt;0</m:t>
                              </m:r>
                            </m:e>
                            <m:e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+12&gt;0</m:t>
                              </m:r>
                            </m:e>
                            <m:e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&amp;2−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EA772AD4-9746-4314-8B10-DAD6E478C4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54" y="2592409"/>
                <a:ext cx="2006895" cy="13408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34F08EC3-7DF3-4DD4-88E6-9AAC53890D9C}"/>
                  </a:ext>
                </a:extLst>
              </p:cNvPr>
              <p:cNvSpPr/>
              <p:nvPr/>
            </p:nvSpPr>
            <p:spPr>
              <a:xfrm>
                <a:off x="3034954" y="2662204"/>
                <a:ext cx="8057002" cy="1559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первого неравенства этой системы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2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+12&gt;0,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очевидно, что </a:t>
                </a:r>
                <a:r>
                  <a:rPr lang="en-US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ru-RU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-любое число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Рассматривая второе неравенство системы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+12&gt;0,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видим, что квадратный трехчлен имеет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&lt;0,так как это квадратичная функция, графиком которой является парабола с направление ветвей вверх,  следовательно</a:t>
                </a:r>
                <a:r>
                  <a:rPr lang="ru-RU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х -может принимать также любые значения.</a:t>
                </a:r>
                <a:endParaRPr lang="ru-RU" sz="14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34F08EC3-7DF3-4DD4-88E6-9AAC53890D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954" y="2662204"/>
                <a:ext cx="8057002" cy="1559529"/>
              </a:xfrm>
              <a:prstGeom prst="rect">
                <a:avLst/>
              </a:prstGeom>
              <a:blipFill>
                <a:blip r:embed="rId4"/>
                <a:stretch>
                  <a:fillRect l="-681" t="-2344" r="-832" b="-5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841F20-300C-478A-8F05-C7C70B99AF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42" y="4357159"/>
            <a:ext cx="6301891" cy="51277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6C8F9B8-D6AE-46DB-849E-DB04605AA8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889" r="65139" b="-5347"/>
          <a:stretch/>
        </p:blipFill>
        <p:spPr>
          <a:xfrm>
            <a:off x="6504253" y="4085644"/>
            <a:ext cx="2539116" cy="12977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494A6C88-30E9-4789-A1EA-C56BE83F8BA8}"/>
                  </a:ext>
                </a:extLst>
              </p:cNvPr>
              <p:cNvSpPr/>
              <p:nvPr/>
            </p:nvSpPr>
            <p:spPr>
              <a:xfrm>
                <a:off x="652753" y="5356729"/>
                <a:ext cx="8057003" cy="535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Решение этого неравенства является промежуток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−∞;0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;+∞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494A6C88-30E9-4789-A1EA-C56BE83F8B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53" y="5356729"/>
                <a:ext cx="8057003" cy="535916"/>
              </a:xfrm>
              <a:prstGeom prst="rect">
                <a:avLst/>
              </a:prstGeom>
              <a:blipFill>
                <a:blip r:embed="rId7"/>
                <a:stretch>
                  <a:fillRect l="-605" b="-5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3366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A96E8D6-35CE-4D69-BE3E-BDD6B7BF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dirty="0"/>
              <a:t>Задание №14 ЕГЭ 2023 (аналог демоверсии)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E0FF356-16D6-4272-8424-68CDE44ED2D8}"/>
              </a:ext>
            </a:extLst>
          </p:cNvPr>
          <p:cNvSpPr/>
          <p:nvPr/>
        </p:nvSpPr>
        <p:spPr>
          <a:xfrm>
            <a:off x="976828" y="1690688"/>
            <a:ext cx="9786652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Решим  данное неравенство, применяя свойство логарифмов, получим: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8BA5DB-7BDB-4A8C-BF68-4716737DE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284" y="971298"/>
            <a:ext cx="5371042" cy="7193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63C0297F-3F20-43E6-A8F2-1D412F2ECB4B}"/>
                  </a:ext>
                </a:extLst>
              </p:cNvPr>
              <p:cNvSpPr/>
              <p:nvPr/>
            </p:nvSpPr>
            <p:spPr>
              <a:xfrm>
                <a:off x="0" y="2191168"/>
                <a:ext cx="6096000" cy="337509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≥2−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;</m:t>
                      </m:r>
                    </m:oMath>
                  </m:oMathPara>
                </a14:m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≥0;</m:t>
                      </m:r>
                    </m:oMath>
                  </m:oMathPara>
                </a14:m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+12</m:t>
                              </m:r>
                            </m:e>
                          </m:d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−(2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−1)(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+12)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≥0;</m:t>
                      </m:r>
                    </m:oMath>
                  </m:oMathPara>
                </a14:m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+3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−25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+12)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≥0</m:t>
                      </m:r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;</m:t>
                      </m:r>
                    </m:oMath>
                  </m:oMathPara>
                </a14:m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ru-RU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63C0297F-3F20-43E6-A8F2-1D412F2ECB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91168"/>
                <a:ext cx="6096000" cy="33750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42E01AC1-C93E-464C-A35A-4466C8C55B46}"/>
                  </a:ext>
                </a:extLst>
              </p:cNvPr>
              <p:cNvSpPr/>
              <p:nvPr/>
            </p:nvSpPr>
            <p:spPr>
              <a:xfrm>
                <a:off x="7028433" y="3259634"/>
                <a:ext cx="2931893" cy="484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D=25</a:t>
                </a:r>
                <a:r>
                  <a:rPr lang="ru-RU" i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ru-RU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r>
                  <a:rPr lang="en-US" i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42E01AC1-C93E-464C-A35A-4466C8C55B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433" y="3259634"/>
                <a:ext cx="2931893" cy="484300"/>
              </a:xfrm>
              <a:prstGeom prst="rect">
                <a:avLst/>
              </a:prstGeom>
              <a:blipFill>
                <a:blip r:embed="rId4"/>
                <a:stretch>
                  <a:fillRect l="-1871" b="-88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68423C11-EC72-4713-BB63-3483DACEFF9F}"/>
                  </a:ext>
                </a:extLst>
              </p:cNvPr>
              <p:cNvSpPr/>
              <p:nvPr/>
            </p:nvSpPr>
            <p:spPr>
              <a:xfrm>
                <a:off x="7361440" y="3878713"/>
                <a:ext cx="2265877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+12</m:t>
                              </m:r>
                            </m:e>
                          </m:d>
                        </m:den>
                      </m:f>
                      <m:r>
                        <a:rPr lang="ru-RU" i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68423C11-EC72-4713-BB63-3483DACEFF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1440" y="3878713"/>
                <a:ext cx="2265877" cy="8485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9BE08E8D-E2BC-47F0-BCC0-F3E7F63ECAD6}"/>
                  </a:ext>
                </a:extLst>
              </p:cNvPr>
              <p:cNvSpPr/>
              <p:nvPr/>
            </p:nvSpPr>
            <p:spPr>
              <a:xfrm>
                <a:off x="7274805" y="2313546"/>
                <a:ext cx="2233624" cy="6973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−13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+12)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≥0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9BE08E8D-E2BC-47F0-BCC0-F3E7F63ECA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4805" y="2313546"/>
                <a:ext cx="2233624" cy="6973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12CCD95-2BD9-4E60-AF6C-EDAE9AAED7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5337" b="7774"/>
          <a:stretch/>
        </p:blipFill>
        <p:spPr>
          <a:xfrm>
            <a:off x="7028433" y="4862058"/>
            <a:ext cx="3165327" cy="148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38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Критерии оценивания 14 задания </a:t>
            </a:r>
            <a:br>
              <a:rPr lang="ru-RU" dirty="0"/>
            </a:br>
            <a:r>
              <a:rPr lang="ru-RU" dirty="0"/>
              <a:t>для неравенства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559507"/>
              </p:ext>
            </p:extLst>
          </p:nvPr>
        </p:nvGraphicFramePr>
        <p:xfrm>
          <a:off x="2667556" y="1832215"/>
          <a:ext cx="7560840" cy="4495579"/>
        </p:xfrm>
        <a:graphic>
          <a:graphicData uri="http://schemas.openxmlformats.org/drawingml/2006/table">
            <a:tbl>
              <a:tblPr/>
              <a:tblGrid>
                <a:gridCol w="6552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8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Содержание критерия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Баллы 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Обоснованно получен верный ответ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6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Допущена единичная вычислительная ошибка, возможно, приведшая к неверному ответу, но при этом имеется верная последовательность всех шагов решения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Решение не соответствует ни одному из критериев, приведённых выше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8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Calibri"/>
                          <a:ea typeface="Calibri"/>
                          <a:cs typeface="Times New Roman"/>
                        </a:rPr>
                        <a:t>Максимальный балл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3CB3F-1CFA-4B8A-8032-E6B103F7F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№14 ЕГЭ 2023 (аналог демоверсии)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BC5327-1E07-42EA-94E4-84373924B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284" y="971298"/>
            <a:ext cx="5371042" cy="71939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C4C121C-8120-4574-939B-8CBD8532FBB4}"/>
              </a:ext>
            </a:extLst>
          </p:cNvPr>
          <p:cNvSpPr/>
          <p:nvPr/>
        </p:nvSpPr>
        <p:spPr>
          <a:xfrm>
            <a:off x="580974" y="2019089"/>
            <a:ext cx="5741956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З. Найдем решение неравенства на области определения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37C1405E-06AC-4894-995E-2341E65DE688}"/>
                  </a:ext>
                </a:extLst>
              </p:cNvPr>
              <p:cNvSpPr/>
              <p:nvPr/>
            </p:nvSpPr>
            <p:spPr>
              <a:xfrm>
                <a:off x="838200" y="2721567"/>
                <a:ext cx="2510928" cy="10304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−∞;0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;+∞</m:t>
                        </m:r>
                      </m:e>
                    </m:d>
                  </m:oMath>
                </a14:m>
                <a:r>
                  <a:rPr lang="ru-RU" i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endParaRPr lang="ru-RU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∈(0;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𝑈</m:t>
                    </m:r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(3;+∞)</m:t>
                    </m:r>
                  </m:oMath>
                </a14:m>
                <a:r>
                  <a:rPr lang="ru-RU" i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37C1405E-06AC-4894-995E-2341E65DE6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721567"/>
                <a:ext cx="2510928" cy="10304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3DFD5F86-A72C-4168-8048-8ECD628772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07" t="31137" r="27706" b="-1665"/>
          <a:stretch/>
        </p:blipFill>
        <p:spPr>
          <a:xfrm>
            <a:off x="3535664" y="2585027"/>
            <a:ext cx="4726988" cy="2334030"/>
          </a:xfrm>
          <a:prstGeom prst="rect">
            <a:avLst/>
          </a:prstGeom>
        </p:spPr>
      </p:pic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E77972C-396F-4006-9FAF-6C5628A542D2}"/>
              </a:ext>
            </a:extLst>
          </p:cNvPr>
          <p:cNvCxnSpPr/>
          <p:nvPr/>
        </p:nvCxnSpPr>
        <p:spPr>
          <a:xfrm>
            <a:off x="4442721" y="1984437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D280D1B3-5B90-4B96-8F64-18E26004598E}"/>
              </a:ext>
            </a:extLst>
          </p:cNvPr>
          <p:cNvCxnSpPr/>
          <p:nvPr/>
        </p:nvCxnSpPr>
        <p:spPr>
          <a:xfrm>
            <a:off x="4980711" y="2019089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88C2B6C5-14ED-42B7-8B95-88828A7EAB00}"/>
              </a:ext>
            </a:extLst>
          </p:cNvPr>
          <p:cNvCxnSpPr/>
          <p:nvPr/>
        </p:nvCxnSpPr>
        <p:spPr>
          <a:xfrm>
            <a:off x="5353449" y="1984437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85B95940-5960-42CD-B8BB-534A22B2875D}"/>
              </a:ext>
            </a:extLst>
          </p:cNvPr>
          <p:cNvCxnSpPr/>
          <p:nvPr/>
        </p:nvCxnSpPr>
        <p:spPr>
          <a:xfrm>
            <a:off x="6096000" y="1832037"/>
            <a:ext cx="0" cy="2627875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6ED18491-5C1F-408F-8AB4-44A4FFF4822B}"/>
                  </a:ext>
                </a:extLst>
              </p:cNvPr>
              <p:cNvSpPr/>
              <p:nvPr/>
            </p:nvSpPr>
            <p:spPr>
              <a:xfrm>
                <a:off x="930108" y="5250957"/>
                <a:ext cx="4726988" cy="758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800" b="1" i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f>
                      <m:fPr>
                        <m:ctrlPr>
                          <a:rPr lang="ru-RU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  <m:r>
                      <a:rPr lang="ru-RU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</m:t>
                    </m:r>
                    <m:f>
                      <m:fPr>
                        <m:ctrlPr>
                          <a:rPr lang="ru-RU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ru-RU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]</m:t>
                    </m:r>
                    <m:r>
                      <a:rPr lang="en-US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𝑼</m:t>
                    </m:r>
                    <m:r>
                      <a:rPr lang="ru-RU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[</m:t>
                    </m:r>
                    <m:r>
                      <a:rPr lang="en-US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𝟑</m:t>
                    </m:r>
                    <m:r>
                      <a:rPr lang="ru-RU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;+∞)</m:t>
                    </m:r>
                  </m:oMath>
                </a14:m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6ED18491-5C1F-408F-8AB4-44A4FFF482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108" y="5250957"/>
                <a:ext cx="4726988" cy="758221"/>
              </a:xfrm>
              <a:prstGeom prst="rect">
                <a:avLst/>
              </a:prstGeom>
              <a:blipFill>
                <a:blip r:embed="rId5"/>
                <a:stretch>
                  <a:fillRect l="-2710" b="-104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1694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B2EFD-2990-476C-B78F-D4E741589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Задания для самостоятельной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381B99-37C5-4402-80FB-F53AC1D93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Решить неравенство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</a:t>
            </a:r>
          </a:p>
          <a:p>
            <a:pPr marL="0" indent="0">
              <a:buNone/>
            </a:pPr>
            <a:r>
              <a:rPr lang="ru-RU" dirty="0"/>
              <a:t>2.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06B697-7BB2-4C53-8021-972BFF59F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888" y="3008314"/>
            <a:ext cx="4869429" cy="4206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D52D53-63BA-4E87-8864-58784845C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5450" y="3097054"/>
            <a:ext cx="1100137" cy="47148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324A8BD-7EB1-45E9-8A36-477FF2496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887" y="3616326"/>
            <a:ext cx="4823677" cy="995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9CF2AB5-A2F3-45DF-A988-74AB0A655A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8662" y="3786983"/>
            <a:ext cx="2066925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83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Рассмотренные примеры помогут отработать навыки решения некоторых типов неравенств . Однако, как учитель по математике, имеющий опыт подготовки к ЕГЭ, могу сказать, что это вовсе не означает, что аналогичные задания будут в реальных вариантах ЕГЭ по математике в июне.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40CF2-7949-45DF-938E-017EDC162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/>
              <a:t>Литература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578138-0D44-4A1B-8B0E-3F66DF7C9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i="1" dirty="0"/>
              <a:t>Прокофьев А.А., </a:t>
            </a:r>
            <a:r>
              <a:rPr lang="ru-RU" i="1" dirty="0" err="1"/>
              <a:t>Корянов</a:t>
            </a:r>
            <a:r>
              <a:rPr lang="ru-RU" i="1" dirty="0"/>
              <a:t> А.Г. Системы неравенств с одной переменной в экзаменационных заданиях. // «Математика в школе», − М.: «Школьная пресса», – 2013. – № 2. − С. 15-27.</a:t>
            </a:r>
            <a:endParaRPr lang="ru-RU" dirty="0"/>
          </a:p>
          <a:p>
            <a:pPr lvl="0"/>
            <a:r>
              <a:rPr lang="ru-RU" i="1" dirty="0"/>
              <a:t>Прокофьев А.А., </a:t>
            </a:r>
            <a:r>
              <a:rPr lang="ru-RU" i="1" dirty="0" err="1"/>
              <a:t>Корянов</a:t>
            </a:r>
            <a:r>
              <a:rPr lang="ru-RU" i="1" dirty="0"/>
              <a:t> А.Г. Материалы курса «Готовим к ЕГЭ хорошистов и отличников» лекции 1-4. − М.: Педагогический университет «Первое сентября». – 2014. – 120 с.</a:t>
            </a:r>
            <a:endParaRPr lang="ru-RU" dirty="0"/>
          </a:p>
          <a:p>
            <a:pPr lvl="0"/>
            <a:r>
              <a:rPr lang="ru-RU" i="1" dirty="0"/>
              <a:t>Прокофьев А.А., </a:t>
            </a:r>
            <a:r>
              <a:rPr lang="ru-RU" i="1" dirty="0" err="1"/>
              <a:t>Корянов</a:t>
            </a:r>
            <a:r>
              <a:rPr lang="ru-RU" i="1" dirty="0"/>
              <a:t> А.Г. Логарифмические неравенства в заданиях С3 ЕГЭ (начало). // «Математика для школьников», − М.: «Школьная пресса», – 2012. – № 1. − С. 3–12.</a:t>
            </a:r>
            <a:endParaRPr lang="ru-RU" dirty="0"/>
          </a:p>
          <a:p>
            <a:pPr lvl="0"/>
            <a:r>
              <a:rPr lang="ru-RU" i="1" dirty="0"/>
              <a:t>Прокофьев А.А., </a:t>
            </a:r>
            <a:r>
              <a:rPr lang="ru-RU" i="1" dirty="0" err="1"/>
              <a:t>Корянов</a:t>
            </a:r>
            <a:r>
              <a:rPr lang="ru-RU" i="1" dirty="0"/>
              <a:t> А.Г. Логарифмические неравенства в заданиях С3 ЕГЭ (окончание). // «Математика для школьников», − М.: «Школьная пресса», 2012. – № 2. − С. 3-10.</a:t>
            </a:r>
            <a:endParaRPr lang="ru-RU" dirty="0"/>
          </a:p>
          <a:p>
            <a:pPr lvl="0"/>
            <a:r>
              <a:rPr lang="ru-RU" i="1" dirty="0"/>
              <a:t>Петрович М.Ю. Логарифмические уравнения и неравенства –М.: Подготовительные курсы «Физтех –Потенциал»,2008, 20с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048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2286F-955A-4BE2-A21F-DA75C3CD6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/>
              <a:t>Интернет ресурсы: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A592F3-A2EC-40DC-8CDC-077AC9F23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i="1" dirty="0"/>
              <a:t>www.resolventa.ru ,    </a:t>
            </a:r>
            <a:r>
              <a:rPr lang="ru-RU" i="1" u="sng" dirty="0">
                <a:hlinkClick r:id="rId2"/>
              </a:rPr>
              <a:t>resolventa@list.ru</a:t>
            </a:r>
            <a:r>
              <a:rPr lang="ru-RU" i="1" dirty="0"/>
              <a:t>,</a:t>
            </a:r>
            <a:endParaRPr lang="ru-RU" dirty="0"/>
          </a:p>
          <a:p>
            <a:pPr lvl="0"/>
            <a:r>
              <a:rPr lang="ru-RU" i="1" u="sng" dirty="0">
                <a:hlinkClick r:id="rId3"/>
              </a:rPr>
              <a:t>https://ege.sdamgia.ru/</a:t>
            </a:r>
            <a:endParaRPr lang="ru-RU" dirty="0"/>
          </a:p>
          <a:p>
            <a:pPr lvl="0"/>
            <a:r>
              <a:rPr lang="ru-RU" i="1" dirty="0"/>
              <a:t>http://alexlarin.net/ege19.html</a:t>
            </a:r>
            <a:endParaRPr lang="ru-RU" dirty="0"/>
          </a:p>
          <a:p>
            <a:pPr lvl="0"/>
            <a:r>
              <a:rPr lang="ru-RU" i="1" u="sng" dirty="0">
                <a:hlinkClick r:id="rId4"/>
              </a:rPr>
              <a:t>https://easy-physic.ru/neravenstva-profil-nogo-ege-zadaniya-17-ne-opyat-a-snova/</a:t>
            </a:r>
            <a:endParaRPr lang="ru-RU" dirty="0"/>
          </a:p>
          <a:p>
            <a:pPr lvl="0"/>
            <a:r>
              <a:rPr lang="ru-RU" i="1" u="sng" dirty="0">
                <a:hlinkClick r:id="rId5"/>
              </a:rPr>
              <a:t>https://урок.рф/library/prakticheskaya_tetrad_po_teme_logarifm_chisla_osno_105454.html</a:t>
            </a:r>
            <a:endParaRPr lang="ru-RU" dirty="0"/>
          </a:p>
          <a:p>
            <a:pPr lvl="0"/>
            <a:r>
              <a:rPr lang="ru-RU" i="1" u="sng" dirty="0">
                <a:hlinkClick r:id="rId6"/>
              </a:rPr>
              <a:t>http://mf.grsu.by/Kafedry/matan/arxiv/012/posobe2.pdf</a:t>
            </a:r>
            <a:endParaRPr lang="ru-RU" dirty="0"/>
          </a:p>
          <a:p>
            <a:pPr lvl="0"/>
            <a:r>
              <a:rPr lang="ru-RU" i="1" u="sng" dirty="0">
                <a:hlinkClick r:id="rId7"/>
              </a:rPr>
              <a:t>https://infourok.ru/manovskaya-rabota-logarifmicheskie-neravenstva-v-ege-468336.html</a:t>
            </a:r>
            <a:endParaRPr lang="ru-RU" dirty="0"/>
          </a:p>
          <a:p>
            <a:pPr lvl="0"/>
            <a:r>
              <a:rPr lang="ru-RU" i="1" u="sng" dirty="0">
                <a:hlinkClick r:id="rId8"/>
              </a:rPr>
              <a:t>https://yourtutor.info/решение-систем-неравенств-репетитор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398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CB1B09D0-1928-47F3-B0BC-974F42AD83D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28811" y="110169"/>
                <a:ext cx="11248220" cy="1580519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3600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ru-RU" sz="36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(</m:t>
                        </m:r>
                      </m:fName>
                      <m:e>
                        <m:sSup>
                          <m:sSup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36</m:t>
                            </m:r>
                          </m:e>
                          <m:sup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</m:e>
                    </m:func>
                    <m:r>
                      <a:rPr lang="ru-RU" sz="3600" i="1">
                        <a:latin typeface="Cambria Math" panose="02040503050406030204" pitchFamily="18" charset="0"/>
                      </a:rPr>
                      <m:t>−65 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∙8</m:t>
                        </m:r>
                      </m:e>
                      <m: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sz="3600" i="1">
                        <a:latin typeface="Cambria Math" panose="02040503050406030204" pitchFamily="18" charset="0"/>
                      </a:rPr>
                      <m:t>+64)≥2х</m:t>
                    </m:r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CB1B09D0-1928-47F3-B0BC-974F42AD83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28811" y="110169"/>
                <a:ext cx="11248220" cy="1580519"/>
              </a:xfrm>
              <a:blipFill>
                <a:blip r:embed="rId2"/>
                <a:stretch>
                  <a:fillRect l="-1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A6976F6F-68F9-4944-B4AE-ADD9F9291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95121" y="1451052"/>
                <a:ext cx="10515600" cy="4351338"/>
              </a:xfrm>
            </p:spPr>
            <p:txBody>
              <a:bodyPr/>
              <a:lstStyle/>
              <a:p>
                <a:r>
                  <a:rPr lang="ru-RU" dirty="0"/>
                  <a:t>1.Найдем область допустим решений неравенства. Для этого запишем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64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65∙</m:t>
                    </m:r>
                    <m:sSup>
                      <m:sSupPr>
                        <m:ctrlPr>
                          <a:rPr lang="ru-RU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+64&gt;0</m:t>
                    </m:r>
                  </m:oMath>
                </a14:m>
                <a:r>
                  <a:rPr lang="ru-RU" dirty="0"/>
                  <a:t>,</a:t>
                </a:r>
              </a:p>
              <a:p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64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36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+64&gt;</m:t>
                      </m:r>
                      <m:r>
                        <a:rPr lang="ru-RU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65∙</m:t>
                      </m:r>
                      <m:sSup>
                        <m:sSupPr>
                          <m:ctrlPr>
                            <a:rPr lang="ru-RU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Так как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64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+64&gt;0</m:t>
                    </m:r>
                    <m:r>
                      <a:rPr lang="ru-RU" b="0" i="0" smtClean="0">
                        <a:latin typeface="Cambria Math" panose="02040503050406030204" pitchFamily="18" charset="0"/>
                      </a:rPr>
                      <m:t>      и       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65∙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&gt;0</m:t>
                    </m:r>
                    <m:r>
                      <a:rPr lang="ru-RU" b="0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ru-RU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при любо</m:t>
                    </m:r>
                  </m:oMath>
                </a14:m>
                <a:r>
                  <a:rPr lang="ru-RU" dirty="0"/>
                  <a:t>м  значение   х,           то </a:t>
                </a:r>
              </a:p>
              <a:p>
                <a:pPr marL="0" indent="0">
                  <a:buNone/>
                </a:pPr>
                <a:r>
                  <a:rPr lang="ru-RU" dirty="0"/>
                  <a:t>                     следовательно х- любое число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A6976F6F-68F9-4944-B4AE-ADD9F9291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5121" y="1451052"/>
                <a:ext cx="10515600" cy="4351338"/>
              </a:xfrm>
              <a:blipFill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483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7CB79CA3-3794-400B-A1C4-933788DE797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2540" y="365125"/>
                <a:ext cx="11001260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sz="36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(</m:t>
                        </m:r>
                      </m:fName>
                      <m:e>
                        <m:sSup>
                          <m:sSup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36</m:t>
                            </m:r>
                          </m:e>
                          <m:sup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</m:e>
                    </m:func>
                    <m:r>
                      <a:rPr lang="ru-RU" sz="3600" i="1">
                        <a:latin typeface="Cambria Math" panose="02040503050406030204" pitchFamily="18" charset="0"/>
                      </a:rPr>
                      <m:t>−65 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∙8</m:t>
                        </m:r>
                      </m:e>
                      <m: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sz="3600" i="1">
                        <a:latin typeface="Cambria Math" panose="02040503050406030204" pitchFamily="18" charset="0"/>
                      </a:rPr>
                      <m:t>+64)≥2х</m:t>
                    </m:r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7CB79CA3-3794-400B-A1C4-933788DE79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2540" y="365125"/>
                <a:ext cx="11001260" cy="1325563"/>
              </a:xfrm>
              <a:blipFill>
                <a:blip r:embed="rId2"/>
                <a:stretch>
                  <a:fillRect l="-1994" t="-78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7299CE15-649F-424F-B64D-9CDF0138AF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891838" cy="4503738"/>
              </a:xfrm>
            </p:spPr>
            <p:txBody>
              <a:bodyPr>
                <a:normAutofit fontScale="92500" lnSpcReduction="20000"/>
              </a:bodyPr>
              <a:lstStyle/>
              <a:p>
                <a:pPr marL="514350" indent="-514350">
                  <a:buAutoNum type="arabicPeriod"/>
                </a:pPr>
                <a:r>
                  <a:rPr lang="ru-RU" dirty="0"/>
                  <a:t>Х- любое число</a:t>
                </a:r>
              </a:p>
              <a:p>
                <a:pPr marL="514350" indent="-514350">
                  <a:buFont typeface="Arial" panose="020B0604020202020204" pitchFamily="34" charset="0"/>
                  <a:buAutoNum type="arabicPeriod"/>
                </a:pPr>
                <a:r>
                  <a:rPr lang="ru-RU" dirty="0"/>
                  <a:t>Решим исходное неравенство: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 sz="24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(</m:t>
                          </m:r>
                        </m:fName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64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х</m:t>
                              </m:r>
                            </m:sup>
                          </m:s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36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х</m:t>
                              </m:r>
                            </m:sup>
                          </m:sSup>
                        </m:e>
                      </m:func>
                      <m:r>
                        <a:rPr lang="ru-RU" sz="2400" i="1">
                          <a:latin typeface="Cambria Math" panose="02040503050406030204" pitchFamily="18" charset="0"/>
                        </a:rPr>
                        <m:t>−65 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∙8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</a:rPr>
                        <m:t>+64)≥2х</m:t>
                      </m:r>
                    </m:oMath>
                  </m:oMathPara>
                </a14:m>
                <a:endParaRPr lang="ru-RU" sz="2400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</m:fName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64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х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36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х</m:t>
                              </m:r>
                            </m:sup>
                          </m:sSup>
                        </m:e>
                      </m:func>
                      <m:r>
                        <a:rPr lang="ru-RU" i="1">
                          <a:latin typeface="Cambria Math" panose="02040503050406030204" pitchFamily="18" charset="0"/>
                        </a:rPr>
                        <m:t>−65 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∙8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+64)≥</m:t>
                      </m:r>
                      <m:func>
                        <m:func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fName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2х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2х</m:t>
                          </m:r>
                        </m:sup>
                      </m:sSup>
                      <m:r>
                        <a:rPr lang="ru-RU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−65∙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+64</m:t>
                      </m:r>
                      <m:r>
                        <a:rPr lang="ru-RU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  <m:sup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−65∙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+64≥0</m:t>
                      </m:r>
                    </m:oMath>
                  </m:oMathPara>
                </a14:m>
                <a:endParaRPr lang="ru-RU" dirty="0"/>
              </a:p>
              <a:p>
                <a:pPr marL="0" indent="0" algn="ctr">
                  <a:buNone/>
                </a:pPr>
                <a:r>
                  <a:rPr lang="ru-RU" dirty="0"/>
                  <a:t>Введем замену, 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ru-RU" dirty="0"/>
                  <a:t>,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ru-RU" dirty="0"/>
                  <a:t>, то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−65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+64≥0</m:t>
                      </m:r>
                    </m:oMath>
                  </m:oMathPara>
                </a14:m>
                <a:endParaRPr lang="ru-RU" dirty="0"/>
              </a:p>
              <a:p>
                <a:pPr marL="0" indent="0" algn="ctr">
                  <a:buNone/>
                </a:pPr>
                <a:r>
                  <a:rPr lang="ru-RU" dirty="0"/>
                  <a:t>По теореме Виета имеем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=65</m:t>
                    </m:r>
                  </m:oMath>
                </a14:m>
                <a:r>
                  <a:rPr lang="ru-RU" dirty="0"/>
                  <a:t> ,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=64</m:t>
                    </m:r>
                  </m:oMath>
                </a14:m>
                <a:r>
                  <a:rPr lang="ru-RU" dirty="0"/>
                  <a:t>,    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=1,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/>
                  <a:t>=64</a:t>
                </a:r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514350" indent="-514350">
                  <a:buAutoNum type="arabicPeriod"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7299CE15-649F-424F-B64D-9CDF0138AF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891838" cy="4503738"/>
              </a:xfrm>
              <a:blipFill>
                <a:blip r:embed="rId3"/>
                <a:stretch>
                  <a:fillRect l="-1064" t="-3518" b="-35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239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FA5F05C9-0EEF-4C15-8C77-08394E1DA3D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85589" y="365125"/>
                <a:ext cx="11457543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sz="36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(</m:t>
                        </m:r>
                      </m:fName>
                      <m:e>
                        <m:sSup>
                          <m:sSup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3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36</m:t>
                            </m:r>
                          </m:e>
                          <m:sup>
                            <m:r>
                              <a:rPr lang="ru-RU" sz="3600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</m:e>
                    </m:func>
                    <m:r>
                      <a:rPr lang="ru-RU" sz="3600" i="1">
                        <a:latin typeface="Cambria Math" panose="02040503050406030204" pitchFamily="18" charset="0"/>
                      </a:rPr>
                      <m:t>−65 </m:t>
                    </m:r>
                    <m:sSup>
                      <m:s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∙8</m:t>
                        </m:r>
                      </m:e>
                      <m:sup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sz="3600" i="1">
                        <a:latin typeface="Cambria Math" panose="02040503050406030204" pitchFamily="18" charset="0"/>
                      </a:rPr>
                      <m:t>+64)≥2х</m:t>
                    </m:r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FA5F05C9-0EEF-4C15-8C77-08394E1DA3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5589" y="365125"/>
                <a:ext cx="11457543" cy="1325563"/>
              </a:xfrm>
              <a:blipFill>
                <a:blip r:embed="rId2"/>
                <a:stretch>
                  <a:fillRect l="-1862" t="-78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2DC2ECF-C6FE-4EDB-990F-2A69843DCD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48508"/>
                <a:ext cx="10515600" cy="570949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−65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+64≥0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По теореме Виета имеем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=65</m:t>
                    </m:r>
                  </m:oMath>
                </a14:m>
                <a:r>
                  <a:rPr lang="ru-RU" dirty="0"/>
                  <a:t> ,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=64</m:t>
                    </m:r>
                  </m:oMath>
                </a14:m>
                <a:r>
                  <a:rPr lang="ru-RU" dirty="0"/>
                  <a:t>,    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=1,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/>
                  <a:t>=64</a:t>
                </a:r>
              </a:p>
              <a:p>
                <a:pPr marL="0" indent="0" algn="ctr">
                  <a:buNone/>
                </a:pPr>
                <a:r>
                  <a:rPr lang="ru-RU" dirty="0"/>
                  <a:t>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−1)(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−64)≥0</m:t>
                    </m:r>
                  </m:oMath>
                </a14:m>
                <a:endParaRPr lang="ru-RU" dirty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endParaRPr lang="ru-RU" dirty="0"/>
              </a:p>
              <a:p>
                <a:r>
                  <a:rPr lang="ru-RU" dirty="0"/>
                  <a:t>Вернемся к обратной замене: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0&lt;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≤1 ,                 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≥64</m:t>
                    </m:r>
                  </m:oMath>
                </a14:m>
                <a:r>
                  <a:rPr lang="ru-RU" dirty="0"/>
                  <a:t>  </a:t>
                </a:r>
              </a:p>
              <a:p>
                <a:pPr marL="0" indent="0">
                  <a:buNone/>
                </a:pPr>
                <a:r>
                  <a:rPr lang="ru-RU" dirty="0"/>
                  <a:t>               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ru-RU" dirty="0"/>
                  <a:t>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        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х≤</m:t>
                    </m:r>
                    <m:r>
                      <a:rPr lang="ru-RU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ru-RU" dirty="0"/>
                  <a:t>         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х≥2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3. Запишем ответ</a:t>
                </a:r>
              </a:p>
              <a:p>
                <a:pPr marL="0" indent="0">
                  <a:buNone/>
                </a:pPr>
                <a:r>
                  <a:rPr lang="ru-RU" dirty="0"/>
                  <a:t>Ответ:         </a:t>
                </a:r>
                <a14:m>
                  <m:oMath xmlns:m="http://schemas.openxmlformats.org/officeDocument/2006/math">
                    <m:d>
                      <m:dPr>
                        <m:endChr m:val="]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−∞;0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∪[2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+∞)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2DC2ECF-C6FE-4EDB-990F-2A69843DCD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48508"/>
                <a:ext cx="10515600" cy="5709492"/>
              </a:xfrm>
              <a:blipFill>
                <a:blip r:embed="rId3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5FD254-499C-4019-AD79-6A63CBD66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4278" y="2567928"/>
            <a:ext cx="5938019" cy="11400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74E23943-9A4E-41E4-98AF-86ED6CF2BE39}"/>
                  </a:ext>
                </a:extLst>
              </p:cNvPr>
              <p:cNvSpPr/>
              <p:nvPr/>
            </p:nvSpPr>
            <p:spPr>
              <a:xfrm>
                <a:off x="4235448" y="3707979"/>
                <a:ext cx="5694829" cy="531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0&lt;</m:t>
                    </m:r>
                    <m:r>
                      <a:rPr lang="ru-RU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≤1 ,                                  </m:t>
                    </m:r>
                    <m:r>
                      <a:rPr lang="ru-RU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≥64</m:t>
                    </m:r>
                  </m:oMath>
                </a14:m>
                <a:r>
                  <a:rPr lang="ru-RU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ru-RU" sz="28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74E23943-9A4E-41E4-98AF-86ED6CF2BE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448" y="3707979"/>
                <a:ext cx="5694829" cy="5318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3117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21D6535D-691E-40BF-AB95-A0FE6C2E492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2540" y="365125"/>
                <a:ext cx="11001260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х−1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−5∙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21D6535D-691E-40BF-AB95-A0FE6C2E49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2540" y="365125"/>
                <a:ext cx="11001260" cy="1325563"/>
              </a:xfrm>
              <a:blipFill>
                <a:blip r:embed="rId2"/>
                <a:stretch>
                  <a:fillRect l="-1994" t="-41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93B3931-725B-41A8-9254-16939FAF22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ru-RU" dirty="0"/>
                  <a:t>Введем замену,           пусть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&gt;0</m:t>
                    </m:r>
                  </m:oMath>
                </a14:m>
                <a:r>
                  <a:rPr lang="ru-RU" dirty="0"/>
                  <a:t>,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2∙</m:t>
                          </m:r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2∙</m:t>
                          </m:r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−5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/>
                  <a:t>Найдем корни квадратного трехчлена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−5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+4 </m:t>
                    </m:r>
                  </m:oMath>
                </a14:m>
                <a:r>
                  <a:rPr lang="ru-RU" i="1" dirty="0"/>
                  <a:t> по теореме Виета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ru-RU" dirty="0"/>
                  <a:t> ,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ru-RU" dirty="0"/>
                  <a:t>,    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=1,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i="1" dirty="0"/>
                  <a:t>Преобразуем неравенство. В левой части сократим на два, а правую часть разложим на множители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i="1" dirty="0"/>
                  <a:t> 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93B3931-725B-41A8-9254-16939FAF22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38" t="-25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063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96182CF0-FB9B-42B8-ACB0-C06BC8327C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х−1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−5∙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96182CF0-FB9B-42B8-ACB0-C06BC8327C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87" t="-41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2A68EC89-6333-4C30-8345-C065B9889D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366092"/>
                <a:ext cx="10762561" cy="5126783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−1)(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−4)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:pPr marL="0" indent="0">
                  <a:buNone/>
                </a:pPr>
                <a:r>
                  <a:rPr lang="ru-RU" sz="2000" i="1" dirty="0"/>
                  <a:t>Приведем в правой части к общему знаменателю</a:t>
                </a:r>
                <a:endParaRPr lang="ru-RU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ru-RU" sz="2400" i="1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+8</m:t>
                          </m:r>
                        </m:num>
                        <m:den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ru-RU" i="1" dirty="0"/>
                  <a:t>Выполним преобразования в левой и правой части неравенства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−12+8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2A68EC89-6333-4C30-8345-C065B9889D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366092"/>
                <a:ext cx="10762561" cy="5126783"/>
              </a:xfrm>
              <a:blipFill>
                <a:blip r:embed="rId3"/>
                <a:stretch>
                  <a:fillRect l="-11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2843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17634F75-CD40-4936-99A5-C369C480F3F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х−1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−5∙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17634F75-CD40-4936-99A5-C369C480F3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87" t="-41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30D2121-421B-4530-9750-7F34A7778F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</m:t>
                          </m:r>
                        </m:num>
                        <m:den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≥0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 ,          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−(3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+4</m:t>
                          </m:r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≥0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,                 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+4</m:t>
                          </m:r>
                        </m:num>
                        <m:den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≥0</m:t>
                      </m:r>
                      <m:r>
                        <a:rPr lang="ru-RU" b="0" i="0" smtClean="0">
                          <a:latin typeface="Cambria Math" panose="02040503050406030204" pitchFamily="18" charset="0"/>
                        </a:rPr>
                        <m:t> ,</m:t>
                      </m:r>
                    </m:oMath>
                  </m:oMathPara>
                </a14:m>
                <a:endParaRPr lang="ru-RU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0" smtClean="0">
                          <a:latin typeface="Cambria Math" panose="02040503050406030204" pitchFamily="18" charset="0"/>
                        </a:rPr>
                        <m:t>           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+2)</m:t>
                              </m:r>
                            </m:e>
                            <m:sup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−4)(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dirty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&lt;1,</m:t>
                    </m:r>
                  </m:oMath>
                </a14:m>
                <a:r>
                  <a:rPr lang="en-US" i="1" dirty="0"/>
                  <a:t>             t=2 ,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&gt;4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30D2121-421B-4530-9750-7F34A7778F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4AB8F3-33CB-4371-8187-63893B69BEFC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t="22982" r="9407" b="1308"/>
          <a:stretch/>
        </p:blipFill>
        <p:spPr bwMode="auto">
          <a:xfrm>
            <a:off x="5584690" y="4217624"/>
            <a:ext cx="5076825" cy="106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6279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C8E6D842-32E9-430B-928C-F2C6D3FAA7C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/>
                  <a:t>Решить неравенство: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х−1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64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−5∙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х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C8E6D842-32E9-430B-928C-F2C6D3FAA7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87" t="-41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0BEC6D20-AAC3-449A-9CDA-26BBE33849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i="1" dirty="0"/>
                  <a:t>                                    t=2 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&gt;4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Вернемся  к обратной замене:</a:t>
                </a:r>
              </a:p>
              <a:p>
                <a:pPr marL="514350" indent="-51435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&lt;1,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то    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,  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ru-RU" dirty="0"/>
              </a:p>
              <a:p>
                <a:pPr marL="514350" indent="-514350">
                  <a:buFont typeface="Arial" panose="020B0604020202020204" pitchFamily="34" charset="0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=2,    </m:t>
                    </m:r>
                  </m:oMath>
                </a14:m>
                <a:r>
                  <a:rPr lang="ru-RU" i="1" dirty="0"/>
                  <a:t>то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ru-RU" i="1" dirty="0"/>
                  <a:t>,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=1,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pPr marL="514350" indent="-514350">
                  <a:buFont typeface="Arial" panose="020B0604020202020204" pitchFamily="34" charset="0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&gt;4,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то    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,    3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ru-RU" dirty="0"/>
                  <a:t>Ответ:    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−∞;0)∪</m:t>
                    </m:r>
                  </m:oMath>
                </a14:m>
                <a:r>
                  <a:rPr lang="en-US" dirty="0"/>
                  <a:t>{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}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pitchFamily="18" charset="0"/>
                          </a:rPr>
                          <m:t>;+∞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   </a:t>
                </a:r>
              </a:p>
              <a:p>
                <a:pPr marL="514350" indent="-514350">
                  <a:buAutoNum type="arabicPeriod"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0BEC6D20-AAC3-449A-9CDA-26BBE33849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04603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1450</Words>
  <Application>Microsoft Office PowerPoint</Application>
  <PresentationFormat>Широкоэкранный</PresentationFormat>
  <Paragraphs>239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Times New Roman</vt:lpstr>
      <vt:lpstr>Тема Office</vt:lpstr>
      <vt:lpstr>Логарифмические неравенства</vt:lpstr>
      <vt:lpstr>Критерии оценивания 14 задания  для неравенства</vt:lpstr>
      <vt:lpstr>Решить неравенство〖〖   log〗_6 (〗⁡〖64^х+36^х 〗-65 〖∙8〗^х+64)≥2х </vt:lpstr>
      <vt:lpstr>Решить неравенство〖log_6 (〗⁡〖64^х+36^х 〗-65 〖∙8〗^х+64)≥2х </vt:lpstr>
      <vt:lpstr>Решить неравенство 〖log_6 (〗⁡〖64^х+36^х 〗-65 〖∙8〗^х+64)≥2х </vt:lpstr>
      <vt:lpstr>Решить неравенство:  (2∙8^(х-1))/(2∙8^х-1)≥3/(8^х-1)+8/(64^х-5∙8^х+4) </vt:lpstr>
      <vt:lpstr>Решить неравенство (2∙8^(х-1))/(2∙8^х-1)≥3/(8^х-1)+8/(64^х-5∙8^х+4) </vt:lpstr>
      <vt:lpstr>Решить неравенство(2∙8^(х-1))/(2∙8^х-1)≥3/(8^х-1)+8/(64^х-5∙8^х+4) </vt:lpstr>
      <vt:lpstr>Решить неравенство:(2∙8^(х-1))/(2∙8^х-1)≥3/(8^х-1)+8/(64^х-5∙8^х+4) </vt:lpstr>
      <vt:lpstr> задание 15 ЕГЭ-2018</vt:lpstr>
      <vt:lpstr>задание 15 ЕГЭ-2018</vt:lpstr>
      <vt:lpstr>задание 15 ЕГЭ-2018</vt:lpstr>
      <vt:lpstr>Задание 15 ЕГЭ     2020 года</vt:lpstr>
      <vt:lpstr>Задание  15  ЕГЭ 2020 года</vt:lpstr>
      <vt:lpstr>Задание  15  ЕГЭ 2020 года</vt:lpstr>
      <vt:lpstr>Задание  15  ЕГЭ 2020 года</vt:lpstr>
      <vt:lpstr>Задание 15 ЕГЭ 2021 года</vt:lpstr>
      <vt:lpstr>Задание №14 ЕГЭ 2023 (аналог демоверсии)</vt:lpstr>
      <vt:lpstr>Задание №14 ЕГЭ 2023 (аналог демоверсии)</vt:lpstr>
      <vt:lpstr>Задание №14 ЕГЭ 2023 (аналог демоверсии)</vt:lpstr>
      <vt:lpstr>Задания для самостоятельной работы</vt:lpstr>
      <vt:lpstr>Заключение</vt:lpstr>
      <vt:lpstr>Литература </vt:lpstr>
      <vt:lpstr>Интернет ресурсы: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Логарифмические неравенства</dc:title>
  <dc:creator>User</dc:creator>
  <cp:lastModifiedBy>User</cp:lastModifiedBy>
  <cp:revision>39</cp:revision>
  <dcterms:created xsi:type="dcterms:W3CDTF">2021-01-01T10:52:10Z</dcterms:created>
  <dcterms:modified xsi:type="dcterms:W3CDTF">2024-01-05T10:03:07Z</dcterms:modified>
</cp:coreProperties>
</file>