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3" r:id="rId10"/>
    <p:sldId id="268" r:id="rId11"/>
    <p:sldId id="267" r:id="rId12"/>
    <p:sldId id="265" r:id="rId13"/>
    <p:sldId id="270" r:id="rId14"/>
    <p:sldId id="266" r:id="rId15"/>
    <p:sldId id="269" r:id="rId16"/>
    <p:sldId id="271" r:id="rId17"/>
    <p:sldId id="272" r:id="rId18"/>
    <p:sldId id="273" r:id="rId19"/>
    <p:sldId id="274" r:id="rId20"/>
    <p:sldId id="275" r:id="rId21"/>
    <p:sldId id="278" r:id="rId22"/>
    <p:sldId id="276" r:id="rId23"/>
    <p:sldId id="279" r:id="rId24"/>
    <p:sldId id="277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188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05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294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3855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807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5801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478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904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984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906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427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148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165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535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222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496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692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C83C0CE-6A8B-4F78-BB11-42E4E933138E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1832A-15BA-44FA-8A46-DC7F1A07A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8781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9606" y="3054194"/>
            <a:ext cx="9144000" cy="23876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Александр Сергеевич Пушкин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«Капитанская дочка». </a:t>
            </a: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 повести. Творческая история произведения. Тема </a:t>
            </a: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чести 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романе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8690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9606" y="3054194"/>
            <a:ext cx="9144000" cy="23876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</a:pPr>
            <a:r>
              <a:rPr lang="ru-RU" sz="4900" b="1" dirty="0"/>
              <a:t>Темы человека и истории, народа и власти, внутренней свободы. . </a:t>
            </a:r>
            <a:r>
              <a:rPr lang="ru-RU" sz="4900" b="1" dirty="0" smtClean="0"/>
              <a:t/>
            </a:r>
            <a:br>
              <a:rPr lang="ru-RU" sz="4900" b="1" dirty="0" smtClean="0"/>
            </a:br>
            <a:r>
              <a:rPr lang="ru-RU" sz="4900" b="1" dirty="0" smtClean="0"/>
              <a:t>Пугачёв </a:t>
            </a:r>
            <a:r>
              <a:rPr lang="ru-RU" sz="4900" b="1" dirty="0"/>
              <a:t>как вождь народного восстания и как человек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9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8356" y="360563"/>
            <a:ext cx="3449622" cy="4195763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3915177" y="2160834"/>
            <a:ext cx="8100811" cy="2977836"/>
          </a:xfrm>
          <a:solidFill>
            <a:schemeClr val="bg2"/>
          </a:solidFill>
        </p:spPr>
        <p:txBody>
          <a:bodyPr/>
          <a:lstStyle/>
          <a:p>
            <a:pPr>
              <a:lnSpc>
                <a:spcPct val="107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стр.157 найдите и прочитайте вслух определения жанров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роман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повесть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Хроника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 литературный жанр, излагающий исторические события в их временной последовательности.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Мемуары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записки современников, повествующие о событиях, в которых автор записок принимал участие или которые известны ему от очевидцев, и о людях, с которыми автор был знаком.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29825" y="235821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1833 г. - 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«История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Пугачёва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( «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История пугачевского бунта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»).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1836 г. – повесть 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«Капитанская дочка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опубликована в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журнале «Современник».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476518" y="4919730"/>
            <a:ext cx="1566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А.С.Пушкин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554051" y="5289062"/>
            <a:ext cx="4939814" cy="1292662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Прототипы главного героя повести: </a:t>
            </a:r>
          </a:p>
          <a:p>
            <a:r>
              <a:rPr lang="ru-RU" b="1" dirty="0" smtClean="0"/>
              <a:t>Михаил </a:t>
            </a:r>
            <a:r>
              <a:rPr lang="ru-RU" b="1" dirty="0" err="1" smtClean="0"/>
              <a:t>Шванович</a:t>
            </a:r>
            <a:endParaRPr lang="ru-RU" b="1" dirty="0" smtClean="0"/>
          </a:p>
          <a:p>
            <a:r>
              <a:rPr lang="ru-RU" b="1" dirty="0" err="1" smtClean="0"/>
              <a:t>Башарин</a:t>
            </a:r>
            <a:r>
              <a:rPr lang="ru-RU" b="1" dirty="0" smtClean="0"/>
              <a:t>, </a:t>
            </a:r>
          </a:p>
          <a:p>
            <a:r>
              <a:rPr lang="ru-RU" b="1" dirty="0" smtClean="0"/>
              <a:t>Гринев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484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5247" y="1524726"/>
            <a:ext cx="5398270" cy="4064705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13445" y="304286"/>
            <a:ext cx="4115088" cy="540105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2006" y="407270"/>
            <a:ext cx="4977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1785 – «Жалованная грамота дворянству»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02321" y="5887006"/>
            <a:ext cx="2408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Екатерина Великая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681021" y="6438003"/>
            <a:ext cx="3947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YS Text"/>
              </a:rPr>
              <a:t>Период правления: </a:t>
            </a:r>
            <a:r>
              <a:rPr lang="ru-RU" dirty="0">
                <a:latin typeface="YS Text"/>
              </a:rPr>
              <a:t>1762 -</a:t>
            </a:r>
            <a:r>
              <a:rPr lang="ru-RU" dirty="0" smtClean="0">
                <a:latin typeface="YS Text"/>
              </a:rPr>
              <a:t>1796 </a:t>
            </a:r>
            <a:r>
              <a:rPr lang="ru-RU" dirty="0">
                <a:latin typeface="YS Text"/>
              </a:rPr>
              <a:t>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80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63639" y="309094"/>
            <a:ext cx="11423561" cy="5939306"/>
          </a:xfrm>
          <a:solidFill>
            <a:schemeClr val="tx2">
              <a:lumMod val="25000"/>
            </a:schemeClr>
          </a:solidFill>
        </p:spPr>
        <p:txBody>
          <a:bodyPr>
            <a:normAutofit/>
          </a:bodyPr>
          <a:lstStyle/>
          <a:p>
            <a:r>
              <a:rPr lang="ru-RU" sz="2400" dirty="0"/>
              <a:t>№</a:t>
            </a:r>
            <a:r>
              <a:rPr lang="ru-RU" sz="2400" b="1" dirty="0"/>
              <a:t>1</a:t>
            </a:r>
            <a:r>
              <a:rPr lang="ru-RU" sz="2400" dirty="0"/>
              <a:t> </a:t>
            </a:r>
            <a:r>
              <a:rPr lang="ru-RU" sz="2400" dirty="0">
                <a:sym typeface="Symbol" panose="05050102010706020507" pitchFamily="18" charset="2"/>
              </a:rPr>
              <a:t></a:t>
            </a:r>
            <a:r>
              <a:rPr lang="ru-RU" sz="2400" dirty="0"/>
              <a:t> « Когда людей ставят в условия, подобающие только животным им ничего не остаётся как восстать или на самом деле превратиться в животных»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Ф</a:t>
            </a:r>
            <a:r>
              <a:rPr lang="ru-RU" sz="2400" dirty="0"/>
              <a:t>. </a:t>
            </a:r>
            <a:r>
              <a:rPr lang="ru-RU" sz="2400" dirty="0" smtClean="0"/>
              <a:t>Энгельс</a:t>
            </a:r>
          </a:p>
          <a:p>
            <a:pPr marL="0" indent="0">
              <a:buNone/>
            </a:pPr>
            <a:endParaRPr lang="ru-RU" sz="2400" dirty="0"/>
          </a:p>
          <a:p>
            <a:r>
              <a:rPr lang="ru-RU" sz="2400" dirty="0"/>
              <a:t>№</a:t>
            </a:r>
            <a:r>
              <a:rPr lang="ru-RU" sz="2400" b="1" dirty="0"/>
              <a:t>2</a:t>
            </a:r>
            <a:r>
              <a:rPr lang="ru-RU" sz="2400" dirty="0"/>
              <a:t> </a:t>
            </a:r>
            <a:r>
              <a:rPr lang="ru-RU" sz="2400" dirty="0">
                <a:sym typeface="Symbol" panose="05050102010706020507" pitchFamily="18" charset="2"/>
              </a:rPr>
              <a:t></a:t>
            </a:r>
            <a:r>
              <a:rPr lang="ru-RU" sz="2400" dirty="0"/>
              <a:t> «Когда все остальные права человека будут нарушены ,право на восстание становится бесспорным».</a:t>
            </a:r>
          </a:p>
          <a:p>
            <a:pPr marL="0" indent="0">
              <a:buNone/>
            </a:pPr>
            <a:r>
              <a:rPr lang="ru-RU" sz="2400" dirty="0"/>
              <a:t>У. </a:t>
            </a:r>
            <a:r>
              <a:rPr lang="ru-RU" sz="2400" dirty="0" err="1" smtClean="0"/>
              <a:t>Пейч</a:t>
            </a: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r>
              <a:rPr lang="ru-RU" sz="2400" dirty="0"/>
              <a:t>№</a:t>
            </a:r>
            <a:r>
              <a:rPr lang="ru-RU" sz="2400" b="1" dirty="0"/>
              <a:t>3</a:t>
            </a:r>
            <a:r>
              <a:rPr lang="ru-RU" sz="2400" dirty="0"/>
              <a:t> </a:t>
            </a:r>
            <a:r>
              <a:rPr lang="ru-RU" sz="2400" dirty="0">
                <a:sym typeface="Symbol" panose="05050102010706020507" pitchFamily="18" charset="2"/>
              </a:rPr>
              <a:t></a:t>
            </a:r>
            <a:r>
              <a:rPr lang="ru-RU" sz="2400" dirty="0"/>
              <a:t> «Справедливость должна быть сильной, а сила справедливой».</a:t>
            </a:r>
          </a:p>
          <a:p>
            <a:pPr marL="0" indent="0">
              <a:buNone/>
            </a:pPr>
            <a:r>
              <a:rPr lang="ru-RU" sz="2400" dirty="0"/>
              <a:t>Б. Паскаль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6570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2208" y="450716"/>
            <a:ext cx="2832450" cy="37091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4717" y="4159876"/>
            <a:ext cx="2087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Емельян Пугачёв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3039414" y="0"/>
            <a:ext cx="9152585" cy="6858000"/>
          </a:xfrm>
          <a:solidFill>
            <a:schemeClr val="bg2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/>
              <a:t>Пугачев Емельян Иванович родился в 1740 или 1742 году в донской станице </a:t>
            </a:r>
            <a:r>
              <a:rPr lang="ru-RU" sz="2000" dirty="0" err="1"/>
              <a:t>Зимовеевской</a:t>
            </a:r>
            <a:r>
              <a:rPr lang="ru-RU" sz="2000" dirty="0"/>
              <a:t>. По происхождению казак; грамоте обучен не </a:t>
            </a:r>
            <a:r>
              <a:rPr lang="ru-RU" sz="2000" dirty="0" err="1"/>
              <a:t>был.В</a:t>
            </a:r>
            <a:r>
              <a:rPr lang="ru-RU" sz="2000" dirty="0"/>
              <a:t> семнадцатилетнем возрасте Пугачев участвует в Семилетней войне. «За отличную проворность» он взят полковником в ординарцы.</a:t>
            </a:r>
          </a:p>
          <a:p>
            <a:pPr marL="0" indent="0" algn="just">
              <a:buNone/>
            </a:pPr>
            <a:r>
              <a:rPr lang="ru-RU" sz="2000" dirty="0"/>
              <a:t>1768 – 1770 годы – Пугачев участвует в русско-турецкой войне. Заслуживает звание хорунжего за храбрость (младший казачий офицерский чин).</a:t>
            </a:r>
          </a:p>
          <a:p>
            <a:pPr marL="0" indent="0" algn="just">
              <a:buNone/>
            </a:pPr>
            <a:r>
              <a:rPr lang="ru-RU" sz="2000" dirty="0"/>
              <a:t>1771 год – Пугачев дезертирует из армии после того, как ему отказано в увольнении по причине болезни. Его трижды арестовывают, и трижды он бежит из-под стражи.</a:t>
            </a:r>
          </a:p>
          <a:p>
            <a:pPr marL="0" indent="0" algn="just">
              <a:buNone/>
            </a:pPr>
            <a:r>
              <a:rPr lang="ru-RU" sz="2000" dirty="0"/>
              <a:t>Конец 1772 года – Пугачев пробирается на Яик, к казакам. Здесь он пытается подбить людей на восстание, но его снова арестовывают и доставляют в тюрьму Казани. Он обвиняется в государственной измене. Приговор утверждает сама Екатерина II – пожизненные каторжные работы. Исполнение приговора назначено на 1 июня 1773 года, но за три дня до этого Пугачев в шестой раз совершает удачный побег из острога.</a:t>
            </a:r>
          </a:p>
          <a:p>
            <a:pPr marL="0" indent="0" algn="just">
              <a:buNone/>
            </a:pPr>
            <a:r>
              <a:rPr lang="ru-RU" sz="2000" dirty="0"/>
              <a:t>После побега Пугачев скрывается в Яицких степях, где встречается с участниками неудачного крестьянского восстания 1772 года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93346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9937" y="515110"/>
            <a:ext cx="4186457" cy="5482265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88003" y="1233532"/>
            <a:ext cx="6812387" cy="50228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4248" y="6256337"/>
            <a:ext cx="2087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Емельян Пугачёв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499279" y="643944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1773-1775(6)г.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9791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1667" y="143626"/>
            <a:ext cx="11912957" cy="564713"/>
          </a:xfrm>
        </p:spPr>
        <p:txBody>
          <a:bodyPr/>
          <a:lstStyle/>
          <a:p>
            <a:r>
              <a:rPr lang="ru-RU" sz="2400" dirty="0" smtClean="0"/>
              <a:t>Образ Емельяна Пугачёва в повести А.С.Пушкина «Капитанская дочка»</a:t>
            </a:r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258" t="5471" r="6673" b="3507"/>
          <a:stretch/>
        </p:blipFill>
        <p:spPr>
          <a:xfrm>
            <a:off x="141667" y="708339"/>
            <a:ext cx="3620185" cy="50682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65206" y="708339"/>
            <a:ext cx="3638533" cy="50383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24863" r="21075"/>
          <a:stretch/>
        </p:blipFill>
        <p:spPr>
          <a:xfrm>
            <a:off x="4136850" y="708339"/>
            <a:ext cx="3653357" cy="506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213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590150" y="1273239"/>
            <a:ext cx="4395787" cy="329394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966694" y="1"/>
            <a:ext cx="3515932" cy="6858000"/>
          </a:xfrm>
          <a:solidFill>
            <a:schemeClr val="accent6">
              <a:lumMod val="50000"/>
            </a:schemeClr>
          </a:solidFill>
        </p:spPr>
        <p:txBody>
          <a:bodyPr/>
          <a:lstStyle/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Составьте </a:t>
            </a:r>
            <a:r>
              <a:rPr lang="ru-RU" sz="2000" b="1" dirty="0" err="1"/>
              <a:t>синквейн</a:t>
            </a:r>
            <a:r>
              <a:rPr lang="ru-RU" sz="2000" dirty="0"/>
              <a:t> на тему «Пугачёв</a:t>
            </a:r>
            <a:r>
              <a:rPr lang="ru-RU" sz="2000" dirty="0" smtClean="0"/>
              <a:t>».</a:t>
            </a:r>
          </a:p>
          <a:p>
            <a:endParaRPr lang="ru-RU" sz="2000" dirty="0"/>
          </a:p>
          <a:p>
            <a:r>
              <a:rPr lang="ru-RU" sz="2000" b="1" dirty="0" smtClean="0"/>
              <a:t> </a:t>
            </a:r>
            <a:r>
              <a:rPr lang="ru-RU" sz="2000" dirty="0"/>
              <a:t>Почему Пугачёв является фигурой противоречивой, как это показано в повести Пушкина</a:t>
            </a:r>
            <a:r>
              <a:rPr lang="ru-RU" sz="2000" dirty="0" smtClean="0"/>
              <a:t>?</a:t>
            </a:r>
          </a:p>
          <a:p>
            <a:endParaRPr lang="ru-RU" sz="2000" dirty="0"/>
          </a:p>
          <a:p>
            <a:r>
              <a:rPr lang="ru-RU" sz="2000" dirty="0" smtClean="0"/>
              <a:t> </a:t>
            </a:r>
            <a:r>
              <a:rPr lang="ru-RU" sz="2000" dirty="0"/>
              <a:t>Можно ли назвать вождя народного восстания в свете описываемых событий человеком свободным?</a:t>
            </a:r>
          </a:p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68" y="631065"/>
            <a:ext cx="3711690" cy="481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50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5039911" cy="4195763"/>
          </a:xfrm>
        </p:spPr>
        <p:txBody>
          <a:bodyPr/>
          <a:lstStyle/>
          <a:p>
            <a:r>
              <a:rPr lang="ru-RU" sz="2400" b="1" dirty="0"/>
              <a:t>Мини-сочинение: «</a:t>
            </a:r>
            <a:r>
              <a:rPr lang="ru-RU" sz="2400" b="1" i="1" dirty="0"/>
              <a:t>Образ Маши Мироновой. Почему </a:t>
            </a:r>
            <a:r>
              <a:rPr lang="ru-RU" sz="2400" b="1" i="1" dirty="0" err="1" smtClean="0"/>
              <a:t>А.С.Пушкин</a:t>
            </a:r>
            <a:r>
              <a:rPr lang="ru-RU" sz="2400" b="1" i="1" dirty="0" smtClean="0"/>
              <a:t> </a:t>
            </a:r>
            <a:r>
              <a:rPr lang="ru-RU" sz="2400" b="1" i="1" dirty="0"/>
              <a:t>назвал повесть «Капитанская дочка»</a:t>
            </a:r>
            <a:endParaRPr lang="ru-RU" sz="2400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7679" r="18010"/>
          <a:stretch/>
        </p:blipFill>
        <p:spPr>
          <a:xfrm>
            <a:off x="6452316" y="1853248"/>
            <a:ext cx="4159876" cy="3388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72853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домашнему сочинению по творчеству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Сергеевича Пушкина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644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013160" y="761741"/>
            <a:ext cx="4396339" cy="4195763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Какая историческая эпоха воссоздана в повести А.С.Пушкина «Капитанская дочка»?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Какое историческое событие - в центре внимания писателя?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Как вы понимаете, что такое честь?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60197" y="761741"/>
            <a:ext cx="3904265" cy="549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637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1667" y="143626"/>
            <a:ext cx="11912957" cy="1141835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ru-RU" sz="2400" dirty="0" smtClean="0"/>
              <a:t>Какие эпизоды</a:t>
            </a:r>
            <a:r>
              <a:rPr lang="ru-RU" sz="2400" dirty="0" smtClean="0"/>
              <a:t> </a:t>
            </a:r>
            <a:r>
              <a:rPr lang="ru-RU" sz="2400" dirty="0" smtClean="0"/>
              <a:t>повести А.С.Пушкина «Капитанская дочка</a:t>
            </a:r>
            <a:r>
              <a:rPr lang="ru-RU" sz="2400" dirty="0" smtClean="0"/>
              <a:t>» представлены на иллюстрациях, расскажите об этих событиях. Охарактеризуйте образ Петра Гринёва и образ Емельяна Пугачёва в свете этих событий.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51235" y="2738579"/>
            <a:ext cx="2974899" cy="41194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24863" r="21075"/>
          <a:stretch/>
        </p:blipFill>
        <p:spPr>
          <a:xfrm>
            <a:off x="2551035" y="3072123"/>
            <a:ext cx="2846604" cy="3949059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l="4758" r="44999"/>
          <a:stretch/>
        </p:blipFill>
        <p:spPr>
          <a:xfrm>
            <a:off x="8621" y="1430114"/>
            <a:ext cx="2933362" cy="32840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/>
          <a:srcRect l="13369" t="22987" r="35630" b="17464"/>
          <a:stretch/>
        </p:blipFill>
        <p:spPr>
          <a:xfrm>
            <a:off x="4900674" y="1285461"/>
            <a:ext cx="4561377" cy="299437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6864" y="4798289"/>
            <a:ext cx="2232976" cy="2031325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Каков смысл </a:t>
            </a:r>
            <a:endParaRPr lang="ru-RU" b="1" dirty="0" smtClean="0"/>
          </a:p>
          <a:p>
            <a:r>
              <a:rPr lang="ru-RU" b="1" dirty="0" smtClean="0"/>
              <a:t>калмыцкой </a:t>
            </a:r>
            <a:r>
              <a:rPr lang="ru-RU" b="1" dirty="0"/>
              <a:t>сказки, </a:t>
            </a:r>
            <a:endParaRPr lang="ru-RU" b="1" dirty="0" smtClean="0"/>
          </a:p>
          <a:p>
            <a:r>
              <a:rPr lang="ru-RU" b="1" dirty="0" smtClean="0"/>
              <a:t>рассказанной Гринёву</a:t>
            </a:r>
          </a:p>
          <a:p>
            <a:r>
              <a:rPr lang="ru-RU" b="1" dirty="0" smtClean="0"/>
              <a:t> </a:t>
            </a:r>
            <a:r>
              <a:rPr lang="ru-RU" b="1" dirty="0"/>
              <a:t>Пугачёвым? (стр.238)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957056" y="4714133"/>
            <a:ext cx="2671789" cy="1722651"/>
          </a:xfrm>
          <a:prstGeom prst="rect">
            <a:avLst/>
          </a:prstGeom>
          <a:solidFill>
            <a:srgbClr val="800000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ли назвать 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 Пугачёва противоречивым?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относится к нему сам автор?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62051" y="1508856"/>
            <a:ext cx="2592573" cy="1200329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Почему повесть </a:t>
            </a:r>
          </a:p>
          <a:p>
            <a:r>
              <a:rPr lang="ru-RU" b="1" dirty="0" smtClean="0"/>
              <a:t>называется</a:t>
            </a:r>
          </a:p>
          <a:p>
            <a:r>
              <a:rPr lang="ru-RU" b="1" dirty="0" smtClean="0"/>
              <a:t>«Капитанская дочка»?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599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35169"/>
          </a:xfrm>
        </p:spPr>
        <p:txBody>
          <a:bodyPr/>
          <a:lstStyle/>
          <a:p>
            <a:r>
              <a:rPr lang="ru-RU" dirty="0" smtClean="0"/>
              <a:t>Глава </a:t>
            </a:r>
            <a:r>
              <a:rPr lang="en-US" dirty="0" smtClean="0"/>
              <a:t>XIII </a:t>
            </a:r>
            <a:r>
              <a:rPr lang="ru-RU" dirty="0" smtClean="0"/>
              <a:t>«Арест»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28034" y="1287887"/>
            <a:ext cx="4971617" cy="4968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Стр.249</a:t>
            </a:r>
          </a:p>
          <a:p>
            <a:pPr marL="0" indent="0">
              <a:buNone/>
            </a:pPr>
            <a:r>
              <a:rPr lang="ru-RU" sz="2400" dirty="0" smtClean="0"/>
              <a:t>Опишите, в каком состоянии находились селения, опустошённые бунтовщиками.</a:t>
            </a:r>
          </a:p>
          <a:p>
            <a:pPr marL="0" indent="0">
              <a:buNone/>
            </a:pPr>
            <a:r>
              <a:rPr lang="ru-RU" sz="2400" dirty="0" smtClean="0"/>
              <a:t>Каково отношение автора к восстанию Емельяна Пугачёва?</a:t>
            </a:r>
          </a:p>
          <a:p>
            <a:pPr marL="0" indent="0">
              <a:buNone/>
            </a:pPr>
            <a:r>
              <a:rPr lang="ru-RU" sz="2400" dirty="0" smtClean="0"/>
              <a:t>Чем различаются восстание и бунт?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44574" y="1572728"/>
            <a:ext cx="5726223" cy="392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8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594204"/>
          </a:xfrm>
        </p:spPr>
        <p:txBody>
          <a:bodyPr/>
          <a:lstStyle/>
          <a:p>
            <a:r>
              <a:rPr lang="ru-RU" dirty="0" smtClean="0"/>
              <a:t>Глава «Суд» </a:t>
            </a:r>
            <a:r>
              <a:rPr lang="ru-RU" sz="3200" dirty="0" smtClean="0"/>
              <a:t>Стр.251-260</a:t>
            </a:r>
            <a:endParaRPr lang="ru-RU" sz="32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59026" y="1232452"/>
            <a:ext cx="8587407" cy="5459896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2400" dirty="0" smtClean="0"/>
              <a:t>Каковы были основания для ареста Петра Гринёва?</a:t>
            </a:r>
          </a:p>
          <a:p>
            <a:r>
              <a:rPr lang="ru-RU" sz="2400" dirty="0" smtClean="0"/>
              <a:t>Почему Пётр не захотел оправдать себя, хотя имел такую возможность?</a:t>
            </a:r>
          </a:p>
          <a:p>
            <a:r>
              <a:rPr lang="ru-RU" sz="2400" dirty="0" smtClean="0"/>
              <a:t>Каковы были показания Швабрина против Гринёва?</a:t>
            </a:r>
          </a:p>
          <a:p>
            <a:r>
              <a:rPr lang="ru-RU" sz="2400" dirty="0" smtClean="0"/>
              <a:t>Что именно во всей этой истории «чуть не убило» отца Петра Гринёва?</a:t>
            </a:r>
          </a:p>
          <a:p>
            <a:r>
              <a:rPr lang="ru-RU" sz="2400" dirty="0" smtClean="0"/>
              <a:t>Прочитайте по ролям беседу Марьи Ивановны с дамой в </a:t>
            </a:r>
            <a:r>
              <a:rPr lang="ru-RU" sz="2400" dirty="0" err="1" smtClean="0"/>
              <a:t>царскосельском</a:t>
            </a:r>
            <a:r>
              <a:rPr lang="ru-RU" sz="2400" dirty="0" smtClean="0"/>
              <a:t> саду.</a:t>
            </a:r>
            <a:r>
              <a:rPr lang="ru-RU" sz="2400" dirty="0"/>
              <a:t> (стр.256-258, автор, Марья Ивановна, дама</a:t>
            </a:r>
            <a:r>
              <a:rPr lang="ru-RU" sz="2400" dirty="0" smtClean="0"/>
              <a:t>)</a:t>
            </a:r>
          </a:p>
          <a:p>
            <a:r>
              <a:rPr lang="ru-RU" sz="2400" dirty="0" smtClean="0"/>
              <a:t>Каков </a:t>
            </a:r>
            <a:r>
              <a:rPr lang="ru-RU" sz="2400" dirty="0"/>
              <a:t>был </a:t>
            </a:r>
            <a:r>
              <a:rPr lang="ru-RU" sz="2400" dirty="0" smtClean="0"/>
              <a:t>итог </a:t>
            </a:r>
            <a:r>
              <a:rPr lang="ru-RU" sz="2400" dirty="0"/>
              <a:t>этой </a:t>
            </a:r>
            <a:r>
              <a:rPr lang="ru-RU" sz="2400" dirty="0" smtClean="0"/>
              <a:t>истории?</a:t>
            </a:r>
          </a:p>
          <a:p>
            <a:r>
              <a:rPr lang="ru-RU" sz="2400" dirty="0" smtClean="0"/>
              <a:t>Почему Александр Сергеевич Пушкин назвал свою повесть «Капитанская дочка»?</a:t>
            </a:r>
            <a:endParaRPr lang="ru-RU" sz="2400" dirty="0"/>
          </a:p>
          <a:p>
            <a:endParaRPr lang="ru-RU" dirty="0" smtClean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58985" t="3285" r="3333" b="19227"/>
          <a:stretch/>
        </p:blipFill>
        <p:spPr>
          <a:xfrm>
            <a:off x="8746434" y="0"/>
            <a:ext cx="3445566" cy="53141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2769" t="22902" r="33500" b="52641"/>
          <a:stretch/>
        </p:blipFill>
        <p:spPr>
          <a:xfrm>
            <a:off x="9283146" y="5314123"/>
            <a:ext cx="2372141" cy="137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7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594204"/>
          </a:xfrm>
        </p:spPr>
        <p:txBody>
          <a:bodyPr/>
          <a:lstStyle/>
          <a:p>
            <a:r>
              <a:rPr lang="ru-RU" sz="2400" b="1" dirty="0"/>
              <a:t>«Образный мир «Капитанской </a:t>
            </a:r>
            <a:r>
              <a:rPr lang="ru-RU" sz="2000" b="1" dirty="0"/>
              <a:t>дочки» на </a:t>
            </a:r>
            <a:r>
              <a:rPr lang="ru-RU" sz="2400" b="1" dirty="0"/>
              <a:t>стр.266-269</a:t>
            </a:r>
            <a:endParaRPr lang="ru-RU" sz="16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59026" y="1232452"/>
            <a:ext cx="8379667" cy="5459896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ru-RU" dirty="0"/>
              <a:t>В чём состоит художественная идея романа «Капитанская дочка»?</a:t>
            </a:r>
          </a:p>
          <a:p>
            <a:pPr lvl="0"/>
            <a:r>
              <a:rPr lang="ru-RU" dirty="0"/>
              <a:t>Кто является центральной фигурой произведения?</a:t>
            </a:r>
          </a:p>
          <a:p>
            <a:pPr lvl="0"/>
            <a:r>
              <a:rPr lang="ru-RU" dirty="0"/>
              <a:t>Пытается ли Пушкин оправдать Пугачёва? (Нет. Пушкин против самой идеи кровавого бунта)</a:t>
            </a:r>
          </a:p>
          <a:p>
            <a:pPr lvl="0"/>
            <a:r>
              <a:rPr lang="ru-RU" dirty="0"/>
              <a:t>Для чего в романе явно представлены сила воли, отвага, справедливость вождя народного восстания? (объясняют отношение к нему народа)</a:t>
            </a:r>
          </a:p>
          <a:p>
            <a:pPr lvl="0"/>
            <a:r>
              <a:rPr lang="ru-RU" dirty="0"/>
              <a:t>Как меняется образ Петра Гринёва от начала к концу произведения?</a:t>
            </a:r>
          </a:p>
          <a:p>
            <a:pPr lvl="0"/>
            <a:r>
              <a:rPr lang="ru-RU" dirty="0"/>
              <a:t>Каково значение образа Маши Мироновой в повести «Капитанская дочка</a:t>
            </a:r>
            <a:r>
              <a:rPr lang="ru-RU" dirty="0" smtClean="0"/>
              <a:t>»?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837" r="19546"/>
          <a:stretch/>
        </p:blipFill>
        <p:spPr>
          <a:xfrm>
            <a:off x="8637431" y="923603"/>
            <a:ext cx="3554569" cy="576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30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344120" cy="1582144"/>
          </a:xfrm>
        </p:spPr>
        <p:txBody>
          <a:bodyPr/>
          <a:lstStyle/>
          <a:p>
            <a:r>
              <a:rPr lang="ru-RU" dirty="0" smtClean="0"/>
              <a:t>Домашнее задание: </a:t>
            </a:r>
            <a:br>
              <a:rPr lang="ru-RU" dirty="0" smtClean="0"/>
            </a:br>
            <a:r>
              <a:rPr lang="ru-RU" sz="4000" dirty="0" smtClean="0"/>
              <a:t>Написать сочинение по одной из тем: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700" y="2331076"/>
            <a:ext cx="11745531" cy="3271234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«Темы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и истории, народа и власти, внутренней свободы в повести. Пугачёв как вождь народного восстания и как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«Проблема чести, долга и нравственного выбора в романе «Капитанская дочка»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на страницах повести  «Капитанская дочка»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 названия повести А.С.Пушкина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«Капитанская дочка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007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5247" y="1524726"/>
            <a:ext cx="5398270" cy="4064705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13445" y="304286"/>
            <a:ext cx="4115088" cy="540105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2006" y="407270"/>
            <a:ext cx="4977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1785 – «Жалованная грамота дворянству»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02321" y="5887006"/>
            <a:ext cx="2408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Екатерина Великая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681021" y="6438003"/>
            <a:ext cx="3947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YS Text"/>
              </a:rPr>
              <a:t>Период правления: </a:t>
            </a:r>
            <a:r>
              <a:rPr lang="ru-RU" dirty="0">
                <a:latin typeface="YS Text"/>
              </a:rPr>
              <a:t>1762 -</a:t>
            </a:r>
            <a:r>
              <a:rPr lang="ru-RU" dirty="0" smtClean="0">
                <a:latin typeface="YS Text"/>
              </a:rPr>
              <a:t>1796 </a:t>
            </a:r>
            <a:r>
              <a:rPr lang="ru-RU" dirty="0">
                <a:latin typeface="YS Text"/>
              </a:rPr>
              <a:t>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664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9937" y="515110"/>
            <a:ext cx="4186457" cy="5482265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88003" y="1233532"/>
            <a:ext cx="6812387" cy="50228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4248" y="6256337"/>
            <a:ext cx="2087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Емельян Пугачёв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499279" y="643944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1773-1775(6)г.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850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8356" y="360563"/>
            <a:ext cx="3449622" cy="4195763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3915177" y="2160834"/>
            <a:ext cx="8100811" cy="2977836"/>
          </a:xfrm>
          <a:solidFill>
            <a:schemeClr val="bg2"/>
          </a:solidFill>
        </p:spPr>
        <p:txBody>
          <a:bodyPr/>
          <a:lstStyle/>
          <a:p>
            <a:pPr>
              <a:lnSpc>
                <a:spcPct val="107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стр.157 найдите и прочитайте вслух определения жанров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роман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повесть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Хроника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 литературный жанр, излагающий исторические события в их временной последовательности.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Мемуары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записки современников, повествующие о событиях, в которых автор записок принимал участие или которые известны ему от очевидцев, и о людях, с которыми автор был знаком.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29825" y="235821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1833 г. - 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«История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Пугачёва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( «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История пугачевского бунта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»).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1836 г. – повесть 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«Капитанская дочка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опубликована в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журнале «Современник».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476518" y="4919730"/>
            <a:ext cx="1566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А.С.Пушкин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554051" y="5289062"/>
            <a:ext cx="4939814" cy="1292662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Прототипы главного героя повести: </a:t>
            </a:r>
          </a:p>
          <a:p>
            <a:r>
              <a:rPr lang="ru-RU" b="1" dirty="0" smtClean="0"/>
              <a:t>Михаил </a:t>
            </a:r>
            <a:r>
              <a:rPr lang="ru-RU" b="1" dirty="0" err="1" smtClean="0"/>
              <a:t>Шванович</a:t>
            </a:r>
            <a:endParaRPr lang="ru-RU" b="1" dirty="0" smtClean="0"/>
          </a:p>
          <a:p>
            <a:r>
              <a:rPr lang="ru-RU" b="1" dirty="0" err="1" smtClean="0"/>
              <a:t>Башарин</a:t>
            </a:r>
            <a:r>
              <a:rPr lang="ru-RU" b="1" dirty="0" smtClean="0"/>
              <a:t>, </a:t>
            </a:r>
          </a:p>
          <a:p>
            <a:r>
              <a:rPr lang="ru-RU" b="1" dirty="0" smtClean="0"/>
              <a:t>Гринев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869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797116" y="0"/>
            <a:ext cx="2394884" cy="302653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001935" y="63019"/>
            <a:ext cx="6538761" cy="4200245"/>
          </a:xfrm>
        </p:spPr>
        <p:txBody>
          <a:bodyPr/>
          <a:lstStyle/>
          <a:p>
            <a:pPr>
              <a:lnSpc>
                <a:spcPct val="107000"/>
              </a:lnSpc>
            </a:pP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«Береги честь смолоду</a:t>
            </a:r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(пословица)</a:t>
            </a:r>
          </a:p>
          <a:p>
            <a:pPr>
              <a:lnSpc>
                <a:spcPct val="107000"/>
              </a:lnSpc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Что такое честь?</a:t>
            </a:r>
          </a:p>
          <a:p>
            <a:pPr>
              <a:lnSpc>
                <a:spcPct val="107000"/>
              </a:lnSpc>
            </a:pPr>
            <a:endParaRPr lang="ru-RU" sz="2400" dirty="0" smtClean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Честь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 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 совокупность качеств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человека: благородство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справедливость, доблесть, смелость, честность и строгие моральные принципы.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540697" y="3017154"/>
            <a:ext cx="2651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Бурхард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Кристоф Миних</a:t>
            </a: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86"/>
            <a:ext cx="3001935" cy="30244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776" y="3201820"/>
            <a:ext cx="9126323" cy="312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Придворный календарь -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ежегодное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издание, регулярно выходившее с 1745 г., в котором печатался список придворных служащих и лиц, награжденных орденами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Стремянной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онюх-слуга, ухаживающий за верховой лошадью своего господина, а также слуга, сопровождающий барина во время охоты.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Дядька -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дворянских семьях приставленный для надзора или ухода за малолетним ребёнком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Гувернёр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нанятый воспитатель детей в дворянской семье. В отличие от дядьки, воспитывал детей более старшего возраста и занимался с ними определёнными учебными предметами (прежде всего, иностранным языком).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9155" t="22491" r="50176" b="12896"/>
          <a:stretch/>
        </p:blipFill>
        <p:spPr>
          <a:xfrm flipH="1">
            <a:off x="9913034" y="3464417"/>
            <a:ext cx="2163047" cy="269168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9153101" y="6234032"/>
            <a:ext cx="2922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Иван Андреевич </a:t>
            </a:r>
            <a:r>
              <a:rPr lang="ru-RU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Рейнсдорп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83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78" y="0"/>
            <a:ext cx="11846396" cy="1532586"/>
          </a:xfrm>
          <a:solidFill>
            <a:schemeClr val="bg2"/>
          </a:solidFill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Объясните смысл слов Андрея Петровича: «Прощай Пётр. Служи верно, кому присягнёшь; слушайся начальников; за их лаской не гоняйся; на службу не напрашивайся; от службы не отговаривайся и помни пословицу; береги платье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снову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честь смолоду»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чём, с точки зрения Андрея Петровича Гринёва, состоит долг дворянина?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54299" t="20745" r="9371" b="20268"/>
          <a:stretch/>
        </p:blipFill>
        <p:spPr>
          <a:xfrm>
            <a:off x="178178" y="1712891"/>
            <a:ext cx="3863663" cy="4704943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78817" y="1712891"/>
            <a:ext cx="7645757" cy="5145109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Долг дворянина, по мнению Андрея Петровича Гринёва, - служить Богу, Отечеству и императору, заботиться о семье, чести и чистой совести.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Несмотря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то, что сам Андрей Петрович не поддерживает политику власти, он советует сыну верно служить тому, кому он собирается присягнуть. Присяга – святое, то чем нельзя поступиться. Андрей Петрович присягу принимал от Петра III и остался верен ей до конца. Пётр будет принимать присягу перед Екатериной и тоже будет должен оставаться ей верен, что бы ни случилось. Службу нельзя превращать в средство для карьерного роста и обогащения, она должна быть выше чьих-либо личных, корыстных интересов. Бескорыстная служба Отечеству и чистая совесть –основа чести дворянина.  Именно в юном возрасте люди чаще всего бывают импульсивны, неосмотрительны, но и малейшее нарушение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моральных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принципов недопустимо. Совершив однажды бесчестный поступок, достоинство уже не восстановить.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23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24607"/>
          <a:stretch/>
        </p:blipFill>
        <p:spPr>
          <a:xfrm>
            <a:off x="329409" y="1318543"/>
            <a:ext cx="5753782" cy="32534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06982" y="579549"/>
            <a:ext cx="6785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Перескажите эпизоды, изображённые на иллюстрациях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6150" t="19906" r="12582" b="13239"/>
          <a:stretch/>
        </p:blipFill>
        <p:spPr>
          <a:xfrm>
            <a:off x="6201357" y="3052293"/>
            <a:ext cx="5672963" cy="350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3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2060575"/>
            <a:ext cx="11951594" cy="4195763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Прочитать текст на Стр.167-164</a:t>
            </a:r>
            <a:r>
              <a:rPr lang="ru-RU" sz="2400" b="1" dirty="0"/>
              <a:t>. </a:t>
            </a:r>
            <a:endParaRPr lang="ru-RU" sz="2400" b="1" dirty="0" smtClean="0"/>
          </a:p>
          <a:p>
            <a:r>
              <a:rPr lang="ru-RU" sz="2400" b="1" dirty="0" smtClean="0"/>
              <a:t>Письменно: </a:t>
            </a:r>
          </a:p>
          <a:p>
            <a:pPr marL="0" indent="0">
              <a:buNone/>
            </a:pPr>
            <a:r>
              <a:rPr lang="ru-RU" sz="2400" b="1" dirty="0" smtClean="0"/>
              <a:t>Отчёт </a:t>
            </a:r>
            <a:r>
              <a:rPr lang="ru-RU" sz="2400" b="1" dirty="0"/>
              <a:t>инспектора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«Обороноспособность </a:t>
            </a:r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Белогорской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крепости»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0676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269</TotalTime>
  <Words>869</Words>
  <Application>Microsoft Office PowerPoint</Application>
  <PresentationFormat>Широкоэкранный</PresentationFormat>
  <Paragraphs>112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Century Gothic</vt:lpstr>
      <vt:lpstr>Symbol</vt:lpstr>
      <vt:lpstr>Times New Roman</vt:lpstr>
      <vt:lpstr>Wingdings 3</vt:lpstr>
      <vt:lpstr>YS Text</vt:lpstr>
      <vt:lpstr>Ион</vt:lpstr>
      <vt:lpstr>Александр Сергеевич Пушкин. «Капитанская дочка».  Историческая основа повести. Творческая история произведения. Тема чести в романе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Объясните смысл слов Андрея Петровича: «Прощай Пётр. Служи верно, кому присягнёшь; слушайся начальников; за их лаской не гоняйся; на службу не напрашивайся; от службы не отговаривайся и помни пословицу; береги платье снову, а честь смолоду» В чём, с точки зрения Андрея Петровича Гринёва, состоит долг дворянина?  </vt:lpstr>
      <vt:lpstr>Презентация PowerPoint</vt:lpstr>
      <vt:lpstr>Домашнее задание:</vt:lpstr>
      <vt:lpstr>Темы человека и истории, народа и власти, внутренней свободы. .  Пугачёв как вождь народного восстания и как человек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 Емельяна Пугачёва в повести А.С.Пушкина «Капитанская дочка»</vt:lpstr>
      <vt:lpstr>Презентация PowerPoint</vt:lpstr>
      <vt:lpstr>Домашнее задание:</vt:lpstr>
      <vt:lpstr>Подготовка к домашнему сочинению по творчеству Александра Сергеевича Пушкина</vt:lpstr>
      <vt:lpstr>Какие эпизоды повести А.С.Пушкина «Капитанская дочка» представлены на иллюстрациях, расскажите об этих событиях. Охарактеризуйте образ Петра Гринёва и образ Емельяна Пугачёва в свете этих событий.</vt:lpstr>
      <vt:lpstr>Глава XIII «Арест»</vt:lpstr>
      <vt:lpstr>Глава «Суд» Стр.251-260</vt:lpstr>
      <vt:lpstr>«Образный мир «Капитанской дочки» на стр.266-269</vt:lpstr>
      <vt:lpstr>Домашнее задание:  Написать сочинение по одной из тем: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Сергеевич Пушкин. «Капитанская дочка».  Историческая основа повести. Творческая история произведения. Тема семейной чести в романе</dc:title>
  <dc:creator>lenovo</dc:creator>
  <cp:lastModifiedBy>lenovo</cp:lastModifiedBy>
  <cp:revision>27</cp:revision>
  <dcterms:created xsi:type="dcterms:W3CDTF">2021-11-21T01:47:42Z</dcterms:created>
  <dcterms:modified xsi:type="dcterms:W3CDTF">2021-12-05T11:46:16Z</dcterms:modified>
</cp:coreProperties>
</file>