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1" r:id="rId6"/>
    <p:sldId id="268" r:id="rId7"/>
    <p:sldId id="260" r:id="rId8"/>
    <p:sldId id="264" r:id="rId9"/>
    <p:sldId id="262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4189" autoAdjust="0"/>
  </p:normalViewPr>
  <p:slideViewPr>
    <p:cSldViewPr>
      <p:cViewPr varScale="1">
        <p:scale>
          <a:sx n="96" d="100"/>
          <a:sy n="96" d="100"/>
        </p:scale>
        <p:origin x="20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50" d="100"/>
          <a:sy n="50" d="100"/>
        </p:scale>
        <p:origin x="-2934" y="-1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127AD-FD65-4831-B830-7D913AC7DA17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A7A48-8CF6-472F-8D45-755CD0B376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073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этапе работы с картами </a:t>
            </a:r>
            <a:r>
              <a:rPr lang="ru-RU" sz="1800" b="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18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можно начать ч</a:t>
            </a:r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итать сказки, с «раскладываем» их по функциям. Позднее дети сами находят обозначенную функцию словесно, самостоятельно выкладывают карточки с функциями.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мере накопления опыта можно предложить следующие</a:t>
            </a:r>
            <a:r>
              <a:rPr lang="ru-RU" sz="1800" b="0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упражнения</a:t>
            </a:r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Выставить карты по ходу сюжета;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Найти </a:t>
            </a:r>
            <a:r>
              <a:rPr lang="ru-RU" sz="1800" b="0" i="1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«знакомые» </a:t>
            </a:r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карты в только что прочитанной сказке;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Найти ошибку в расположении карт по сюжету сказки;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Определить отсутствие знакомой карты;</a:t>
            </a:r>
          </a:p>
          <a:p>
            <a:r>
              <a:rPr lang="ru-RU" sz="1800" b="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Отметить лишнюю карту.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618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четвертом этапе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предлагается пересказать сказку, опираясь на карты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 Для этого нужно выделить узловые моменты сказки, выстраиваются схемы по сюжету сказки и пробуем пересказать содержание сказки, опираясь на карты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пятом этапе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сочинение собственных сказок. –Для этого детям предлагается набор из 5-6 карт , заранее оговаривается кто будет главным героем, кто или что будет мешать герою, какие волшебные средства будут у героя, какой будет зачин и концовка, какие сказочные слова будут в сказке.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55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Карты </a:t>
            </a:r>
            <a:r>
              <a:rPr lang="ru-RU" sz="1800" b="0" u="none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оказывают неоценимую помощь в сенсорном развитии детей, так как их воздействие распространяется на все органы чувств, включая тактильные анализаторы. Ребенок выступает не просто в роли пассивного наблюдателя, слушателя, а является центром творческой</a:t>
            </a:r>
            <a:r>
              <a:rPr lang="ru-RU" sz="1800" b="0" u="none" kern="1200" baseline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деятельности, </a:t>
            </a:r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создателем оригинальных литературных произведений.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Карты </a:t>
            </a:r>
            <a:r>
              <a:rPr lang="ru-RU" sz="1800" b="0" u="none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позволяют стимулировать и развивать связную речь, обогащают речь детей, позволяют запомнить большое количество сказок, что способствует успешному обучению в школе.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Результат работы с картами </a:t>
            </a:r>
            <a:r>
              <a:rPr lang="ru-RU" sz="1800" b="0" u="none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: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умение определять жанр произведения;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запоминать последовательность событий;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выделять основное содержание сказки;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выстраивать схему содержания, опираясь на карты </a:t>
            </a:r>
            <a:r>
              <a:rPr lang="ru-RU" sz="1800" b="0" u="none" kern="1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;</a:t>
            </a:r>
          </a:p>
          <a:p>
            <a:r>
              <a:rPr lang="ru-RU" sz="1800" b="0" u="none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уверенно манипулировать картами.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35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работы с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картами Владимира Яковлевича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известна давно.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свою актуальность она не потеряла и в настоящее время. </a:t>
            </a:r>
          </a:p>
          <a:p>
            <a:r>
              <a:rPr lang="ru-RU" sz="14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соответствии с целевыми ориентирами дошкольного образования, обозначенными в федеральном государственном образовательном стандарте дошкольного образования, современный дошкольник должен быть инициативным, самостоятельно действовать в повседневной жизни, уметь выдвинуть идею, план действий, организовать партнёров по деятельности, использовать деловую, познавательную, личностную формы общения; владеть речевыми умениями, диалогической речью и конструктивными способами взаимодействия.</a:t>
            </a:r>
          </a:p>
          <a:p>
            <a:r>
              <a:rPr lang="ru-RU" sz="1400" kern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Согласно этому, одним из основных условий становления личности в дошкольные годы является речевое развитие ребёнка.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04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которые решаются при помощи данной методики полностью соответствуют требованиям ФГОС ДО: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развивать связную речь детей через использование карт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формировать у детей умение продумывать замысел, следовать ему в сочинении, выбирать тему, интересный сюжет, героев;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развивать внимание, восприятие, фантазию и воображение детей;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обогащать эмоциональную сферу детей, активизировать словарный запас;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воспитывать любовь к русскому народному творчеству, не оставляя ребенка равнодушным к сказочному сюжету.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350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33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Всем нам известно, что для развития связной речи самая благодатная почва, имеющая большие развивающие и воспитательные возможности – это сказка.</a:t>
            </a:r>
          </a:p>
          <a:p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Известный фольклорист Владимир Яковлевич </a:t>
            </a:r>
            <a:r>
              <a:rPr lang="ru-RU" sz="14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Пропп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занимался изучением сказок. Автор отмечает, что все сюжеты сказок основаны на одинаковых действиях их персонажей, которые он называет «функциями».</a:t>
            </a:r>
            <a:r>
              <a:rPr lang="ru-RU" sz="14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4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Пропп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разделил сказку на набор, состоящий из 31 карты. Позднее они были сокращены до 28.</a:t>
            </a:r>
            <a:r>
              <a:rPr lang="ru-RU" sz="14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Одна карта - это определённое событие сказки.</a:t>
            </a:r>
            <a:r>
              <a:rPr lang="ru-RU" sz="14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Их различное соединение и различная последовательность расположения дает возможность придумывать бесконечное множество сказочных историй.</a:t>
            </a:r>
          </a:p>
          <a:p>
            <a:endParaRPr lang="ru-RU" sz="1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72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16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Целесообразность применения карт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В.Я.Проппа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Наглядность позволяет ребенку удерживать в памяти гораздо большее количество информации.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Представленные в картах функции являются обобщенными действиями, что позволяет ребенку абстрагироваться от конкретного поступка героя, а, следовательно, у ребенка развивается абстрактное , логическое мышление.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Карты стимулируют развитие внимания, восприятия, фантазии, творческого воображения, волевых качеств; обогащают эмоциональную сферу, активизируют связную речь, обогащают словарь; способствуют повышению поисковой активности.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1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Всю</a:t>
            </a: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 работу с картами В. Я. </a:t>
            </a:r>
            <a:r>
              <a:rPr lang="ru-RU" sz="1800" baseline="0" dirty="0" err="1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1800" baseline="0" dirty="0">
                <a:latin typeface="Times New Roman" pitchFamily="18" charset="0"/>
                <a:cs typeface="Times New Roman" pitchFamily="18" charset="0"/>
              </a:rPr>
              <a:t> можно разделить на несколько этапов.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ru-RU" sz="1800" b="1" baseline="0" dirty="0">
                <a:latin typeface="Times New Roman" pitchFamily="18" charset="0"/>
                <a:cs typeface="Times New Roman" pitchFamily="18" charset="0"/>
              </a:rPr>
              <a:t>Первый этап </a:t>
            </a:r>
            <a:r>
              <a:rPr lang="ru-RU" sz="1800" b="0" baseline="0" dirty="0">
                <a:latin typeface="Times New Roman" pitchFamily="18" charset="0"/>
                <a:cs typeface="Times New Roman" pitchFamily="18" charset="0"/>
              </a:rPr>
              <a:t>включает в себя – изготовление карт.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Карты, используемые в начале работы, должны быть выполнены в сюжетной манере и красочно.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дальнейшем, пользуются картами с довольно схематичным изображением каждой функции, смысл которой был бы понятен детям, или вместе с ними оговорите каждое изображение.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404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втором этапе происходит 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накомство дошкольников со сказкой, как жанром литературного произведения, выявление ее отличий от других жанров  и вычленение ее структуры (зачин, основная часть, концовка).  </a:t>
            </a:r>
          </a:p>
          <a:p>
            <a:pPr algn="just">
              <a:lnSpc>
                <a:spcPts val="19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запоминания функций карт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 детьми необходимо провести ряд подготовительных игр. Например:</a:t>
            </a:r>
          </a:p>
          <a:p>
            <a:pPr algn="just">
              <a:lnSpc>
                <a:spcPts val="1900"/>
              </a:lnSpc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«Чудеса в решете».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процессе этой игры выявляют происходящие в сказках различные чудеса: как и с помощью чего осуществляются превращения, волшебство. Уточняют волшебные слова, предметы и их действие.</a:t>
            </a:r>
          </a:p>
          <a:p>
            <a:pPr algn="just">
              <a:lnSpc>
                <a:spcPts val="19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«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 свете злее всех (добрее всех)?»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Выявление злых и коварных героев (добрых), описание их облика, характера, образа жизни, привычек, жилища. Затем анализируют, может ли существовать сказка без таких героев, какова их роль в развитии сюжете. Для кого эти персонажи являются добрыми, для кого злыми и почему (наверное для Кощея Баба-Яга очень даже добрая женщина и верный друг).</a:t>
            </a:r>
          </a:p>
          <a:p>
            <a:pPr algn="just">
              <a:lnSpc>
                <a:spcPts val="19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«Заветные слова».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процессе этой игры ребята делают попытку вычленить самые действенные, значимые слова (волшебные, приговоры).</a:t>
            </a:r>
          </a:p>
          <a:p>
            <a:pPr algn="just">
              <a:lnSpc>
                <a:spcPts val="1900"/>
              </a:lnSpc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«Что в дороге пригодиться?»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основе анализа волшебных сказочных предметов, которые помогают преодолеть врага (скатерть-самобранка, сапоги-скороходы, аленький цветочек и т.д.), придумывают новые предметы-помощники. Волшебным может стать самый заурядный предмет (ручка, ботинок), а может быть он начнет выполнять не свойственные ему функции — котелок как гнездо, сумка, зеркало.</a:t>
            </a:r>
          </a:p>
          <a:p>
            <a:pPr algn="just">
              <a:lnSpc>
                <a:spcPts val="1900"/>
              </a:lnSpc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«Что общего».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Игра предполагает сравнительный анализ различных сюжетов с точки зрения сходства и различия («Теремок» и «Варежка», «Морозко» и «Госпожа метелица»).</a:t>
            </a:r>
          </a:p>
          <a:p>
            <a:endParaRPr lang="ru-RU" sz="1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7A48-8CF6-472F-8D45-755CD0B376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21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56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00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386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67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612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79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24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45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5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65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4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3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6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6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75C29-A092-4672-AC23-7EF15B27651F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24EBC7-5762-4D3B-9A8E-B545F5133C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17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8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8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5"/>
            <a:ext cx="7918648" cy="1674779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  <a:t>«Технология работы с картами В.Я.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  <a:t>Проппа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  <a:t>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  <a:t>для развития у детей  дошкольного возраста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</a:rPr>
              <a:t>связной речи и творческого рассказывания»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725144"/>
            <a:ext cx="3744416" cy="1944216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 воспитатели группы компенсирующей направленности для детей с ТНР </a:t>
            </a:r>
          </a:p>
          <a:p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Кокташева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В.С.,  </a:t>
            </a:r>
          </a:p>
          <a:p>
            <a:pPr algn="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Поползина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Т.М.</a:t>
            </a:r>
          </a:p>
          <a:p>
            <a:pPr algn="r">
              <a:lnSpc>
                <a:spcPts val="1200"/>
              </a:lnSpc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6453336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г. Шарыпово – 2022 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№5 «Дельфин» комбинированного вида»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A08364-D8FF-4106-82FF-A637C8050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82" y="2658566"/>
            <a:ext cx="4900397" cy="36752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73BE22-E3A1-4793-8154-1A4D990CB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634022"/>
            <a:ext cx="4900397" cy="36752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8640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картами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Чтение сказок и сопровождение чтения выкладыванием карт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накопления опыта можно предложить детям следующие упражнения: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Выставить карты по ходу сюжета;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«знакомые»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 в только что прочитанной сказке;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ошибку в расположении карт по сюжету сказки;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отсутствие знакомой карты;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Отделить лишнюю карту.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A7FAA7-1A28-46B2-B7AC-929C5FB38C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989904"/>
            <a:ext cx="4905941" cy="3679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FB2B8B-A24C-469F-B1D2-098C94FE35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8" y="3429000"/>
            <a:ext cx="4226799" cy="317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83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0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картами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 четвертом этапе детям предлагается пересказать сказку, опираясь на карты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 Для этого нужно выделить узловые моменты сказки, выстраиваются схемы по сюжету сказки и пробуем рассказать по картам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 пятом этапе происходит сочинение собственных сказок. –Для этого детям предлагается набор из 5-6 карт , заранее оговаривается кто будет главным героем, кто или что будет мешать герою, какие волшебные средства будут у героя, какой будет зачин и концовка, какие сказочные слова будут в сказке.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FCF3CB-966C-4E87-AE71-68BB50F4F5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93" y="2996606"/>
            <a:ext cx="2997968" cy="38164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1AE694-6344-4960-9675-9749EA8B9F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2" y="3068270"/>
            <a:ext cx="2808312" cy="367309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FE949E-6136-4866-899B-9E12DBD24E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754761"/>
            <a:ext cx="3708412" cy="278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7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9632" y="0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Карты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оказывают неоценимую помощь в личностном и речевом развитии детей, так как их воздействие распространяется на все органы чувств, включая тактильные анализаторы.          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Карты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позволяют стимулировать и развивать связную речь, обогащают речь детей, позволяют запомнить большое количество сказок, что способствует успешному обучению в школе.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Карты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можно и нужно использовать в речевом и личностном развитии не только детей с ТНР, но и дошкольников групп общеразвивающей направленности.</a:t>
            </a:r>
          </a:p>
          <a:p>
            <a:pPr algn="just"/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 работы с картами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запоминать последовательность событий;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выделять основное содержание сказки;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выстраивать схему содержания, опираясь на карты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уверенно манипулировать картами.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645254-22F3-4CC3-A727-349BD2618EFC}"/>
              </a:ext>
            </a:extLst>
          </p:cNvPr>
          <p:cNvSpPr txBox="1"/>
          <p:nvPr/>
        </p:nvSpPr>
        <p:spPr>
          <a:xfrm>
            <a:off x="539552" y="4631384"/>
            <a:ext cx="74888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Ребенок выступает не просто в роли пассивного наблюдателя, слушателя, а является центром творческой деятельности, создателем оригинальных литературных произведений.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36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348880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2313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33265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476672"/>
            <a:ext cx="8712968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целевыми ориентирами дошкольного образования, обозначенными в федеральном государственном образовательном стандарте дошкольного образования (ФГОС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ДО), современный дошкольник должен быть инициативным, самостоятельно действовать в повседневной жизни, уметь выдвинуть идею, план действий, организовать партнёров по деятельности, использовать деловую, познавательную, личностную формы общения; владеть речевыми умениями, диалогической речью и конструктивными способами взаимодействия.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Согласно этому, одним из основных условий становления личности в дошкольные годы является речевое развитие ребёнка.</a:t>
            </a:r>
            <a:r>
              <a:rPr lang="ru-RU" sz="17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7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ограниченные речевые возможности детей с ОНР и их психические особенности, в логопедической работе используют такие формы и методы обучения детей, которые целенаправленно будут стимулировать их речевую активность, развивать словарь, положительно влиять на эмоционально-волевую сферу.  </a:t>
            </a:r>
          </a:p>
          <a:p>
            <a:pPr algn="just"/>
            <a:r>
              <a:rPr lang="ru-RU" sz="17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В системе традиционных и нетрадиционных методов коррекции нарушений речи у детей с ОНР все большее значение имеет работа со сказкой. Сказка является эффективным развивающим, коррекционным и психотерапевтическим средством в логопедической работе с детьми с речевым недоразвитием</a:t>
            </a:r>
            <a:r>
              <a:rPr lang="ru-RU" sz="17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ru-RU" sz="17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 — это первые произведения детей, через которые они начинают познавать мир. </a:t>
            </a:r>
          </a:p>
          <a:p>
            <a:pPr algn="just"/>
            <a:r>
              <a:rPr lang="ru-RU" sz="17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7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При обучении детей творческому рассказыванию, сочинению сказок по разделу ОО «Речевое развитие» АООП для детей с ТНР, разработанной </a:t>
            </a:r>
            <a:r>
              <a:rPr lang="ru-RU" sz="1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 учетом комплексной образовательной программы дошкольного образования для детей с тяжелыми нарушениями речи (общим недоразвитием речи) с 3 до 7 лет Н.В. </a:t>
            </a:r>
            <a:r>
              <a:rPr lang="ru-RU" sz="17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Нищевой</a:t>
            </a:r>
            <a:r>
              <a:rPr lang="ru-RU" sz="1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7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7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мы решили использовать карты </a:t>
            </a:r>
            <a:r>
              <a:rPr lang="ru-RU" sz="1700" b="0" i="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Проппа</a:t>
            </a:r>
            <a:r>
              <a:rPr lang="ru-RU" sz="17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68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33265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1089898"/>
            <a:ext cx="76328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развивать связную речь детей через использование карт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Проппа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формировать у детей умение продумывать замысел, следовать ему в сочинении, выбирать тему, интересный сюжет, героев;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развивать внимание, восприятие, фантазию и воображение детей;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обогащать эмоциональную сферу детей, активизировать словарный запас;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воспитывать любовь к русскому народному творчеству, не оставляя ребенка равнодушным к сказочному сюжету.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823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33265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2204864"/>
            <a:ext cx="83529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- это мифология.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сказочные ответы на реальные вопросы.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В.С. Рабинович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33265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5976" y="188640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Фольклорист Владимир Яковлевич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подробно изучал сказки народов мира, анализировал сотни сюжетов и выделил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постоянную функцию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без которых не обходится ни одно сказочное произведение.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Не обязательно, что они все вместе будут присутствовать в сказке, иногда нарушается их последовательность, но идея, содержание сказки при этом не страдают.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Основных, главных функций В.Я.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выделил 28. Для работы с детьми дошкольного возраста достаточно восьми.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7867CAF-C56A-447C-877C-B79EC4725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526974"/>
            <a:ext cx="6120680" cy="415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9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091" y="188640"/>
            <a:ext cx="84969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функция карт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Содержимое 3" descr="Карты Проппа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28" y="1170691"/>
            <a:ext cx="928376" cy="127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3" descr="Карты Пропп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4402" y="1170691"/>
            <a:ext cx="851976" cy="127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42" descr="Карты Пропп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1773" y="1157407"/>
            <a:ext cx="870067" cy="1305101"/>
          </a:xfrm>
          <a:prstGeom prst="rect">
            <a:avLst/>
          </a:prstGeom>
          <a:noFill/>
        </p:spPr>
      </p:pic>
      <p:pic>
        <p:nvPicPr>
          <p:cNvPr id="8" name="Рисунок 41" descr="Карты Пропп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6085" y="1169709"/>
            <a:ext cx="902224" cy="1305101"/>
          </a:xfrm>
          <a:prstGeom prst="rect">
            <a:avLst/>
          </a:prstGeom>
          <a:noFill/>
        </p:spPr>
      </p:pic>
      <p:pic>
        <p:nvPicPr>
          <p:cNvPr id="9" name="Рисунок 40" descr="Карты Пропп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48687" y="1159402"/>
            <a:ext cx="930333" cy="1291249"/>
          </a:xfrm>
          <a:prstGeom prst="rect">
            <a:avLst/>
          </a:prstGeom>
          <a:noFill/>
        </p:spPr>
      </p:pic>
      <p:pic>
        <p:nvPicPr>
          <p:cNvPr id="10" name="Рисунок 39" descr="Карты Пропп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6162" y="1168696"/>
            <a:ext cx="860833" cy="1291249"/>
          </a:xfrm>
          <a:prstGeom prst="rect">
            <a:avLst/>
          </a:prstGeom>
          <a:noFill/>
        </p:spPr>
      </p:pic>
      <p:pic>
        <p:nvPicPr>
          <p:cNvPr id="11" name="Рисунок 38" descr="Карты Пропп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23552" y="1168696"/>
            <a:ext cx="868728" cy="1317403"/>
          </a:xfrm>
          <a:prstGeom prst="rect">
            <a:avLst/>
          </a:prstGeom>
          <a:noFill/>
        </p:spPr>
      </p:pic>
      <p:pic>
        <p:nvPicPr>
          <p:cNvPr id="12" name="Рисунок 37" descr="Карты Пропп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77368" y="1181821"/>
            <a:ext cx="843332" cy="1264998"/>
          </a:xfrm>
          <a:prstGeom prst="rect">
            <a:avLst/>
          </a:prstGeom>
          <a:noFill/>
        </p:spPr>
      </p:pic>
      <p:pic>
        <p:nvPicPr>
          <p:cNvPr id="13" name="Рисунок 36" descr="Карты Проппа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14810" y="1191463"/>
            <a:ext cx="836904" cy="1255356"/>
          </a:xfrm>
          <a:prstGeom prst="rect">
            <a:avLst/>
          </a:prstGeom>
          <a:noFill/>
        </p:spPr>
      </p:pic>
      <p:pic>
        <p:nvPicPr>
          <p:cNvPr id="14" name="Рисунок 35" descr="Карты Пропп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769" y="2521961"/>
            <a:ext cx="858694" cy="1288041"/>
          </a:xfrm>
          <a:prstGeom prst="rect">
            <a:avLst/>
          </a:prstGeom>
          <a:noFill/>
        </p:spPr>
      </p:pic>
      <p:pic>
        <p:nvPicPr>
          <p:cNvPr id="15" name="Рисунок 14" descr="Карты Проппа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217" y="2521961"/>
            <a:ext cx="957145" cy="128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ы Проппа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752" y="2550657"/>
            <a:ext cx="913333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Карты Проппа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304" y="2550657"/>
            <a:ext cx="903383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Карты Проппа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25" y="2550657"/>
            <a:ext cx="936037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Карты Проппа"/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00" y="2527269"/>
            <a:ext cx="895952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Карты Проппа"/>
          <p:cNvPicPr/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990" y="2519273"/>
            <a:ext cx="882378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Карты Проппа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021" y="2527269"/>
            <a:ext cx="812345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Карты Проппа"/>
          <p:cNvPicPr/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253" y="2527269"/>
            <a:ext cx="799461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Карты Проппа"/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00" y="3883307"/>
            <a:ext cx="857822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Карты Проппа"/>
          <p:cNvPicPr/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812" y="3883307"/>
            <a:ext cx="871566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Описание: Карты Проппа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740" y="3883307"/>
            <a:ext cx="854633" cy="12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3" descr="Описание: Карты Проппа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735" y="3867933"/>
            <a:ext cx="897800" cy="12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Рисунок 22" descr="Описание: Карты Проппа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91" y="3867933"/>
            <a:ext cx="863591" cy="127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 descr="Карты Проппа"/>
          <p:cNvPicPr/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42" y="3879223"/>
            <a:ext cx="897893" cy="1277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0" descr="Описание: Карты Проппа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062" y="3890511"/>
            <a:ext cx="877535" cy="127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19" descr="Описание: Карты Проппа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224" y="3890452"/>
            <a:ext cx="792517" cy="126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18" descr="Описание: Карты Проппа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504" y="3882306"/>
            <a:ext cx="867487" cy="127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17" descr="Описание: Карты Проппа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395" y="5351082"/>
            <a:ext cx="878780" cy="129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G:\КАРТЫ ПРОППА\карты проппа\карты проппа\свадьба.png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89"/>
          <a:stretch/>
        </p:blipFill>
        <p:spPr bwMode="auto">
          <a:xfrm>
            <a:off x="3498607" y="5351082"/>
            <a:ext cx="814849" cy="87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3471450" y="6226490"/>
            <a:ext cx="803654" cy="4155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29. Свадьба</a:t>
            </a:r>
          </a:p>
        </p:txBody>
      </p:sp>
      <p:pic>
        <p:nvPicPr>
          <p:cNvPr id="35" name="Picture 17" descr="G:\КАРТЫ ПРОППА\карты проппа\карты проппа\наказание вредителя.png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r="35373"/>
          <a:stretch/>
        </p:blipFill>
        <p:spPr bwMode="auto">
          <a:xfrm>
            <a:off x="4420805" y="5351082"/>
            <a:ext cx="912214" cy="87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7216" y="6226491"/>
            <a:ext cx="895804" cy="4155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30. Наказание героя </a:t>
            </a:r>
          </a:p>
        </p:txBody>
      </p:sp>
      <p:pic>
        <p:nvPicPr>
          <p:cNvPr id="37" name="Picture 18" descr="G:\КАРТЫ ПРОППА\карты проппа\карты проппа\вред герою.png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r="39205"/>
          <a:stretch/>
        </p:blipFill>
        <p:spPr bwMode="auto">
          <a:xfrm>
            <a:off x="5441183" y="5356942"/>
            <a:ext cx="841739" cy="79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5416678" y="6154483"/>
            <a:ext cx="856632" cy="45426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31. Вред герою</a:t>
            </a:r>
          </a:p>
        </p:txBody>
      </p:sp>
    </p:spTree>
    <p:extLst>
      <p:ext uri="{BB962C8B-B14F-4D97-AF65-F5344CB8AC3E}">
        <p14:creationId xmlns:p14="http://schemas.microsoft.com/office/powerpoint/2010/main" val="1907599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33265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01824" y="701989"/>
            <a:ext cx="75105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Целесообразность применения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Наглядность позволяет ребенку удерживать в памяти гораздо большее количество информации.</a:t>
            </a:r>
          </a:p>
          <a:p>
            <a:pPr lvl="0" algn="just"/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Представленные в картах функции являются обобщенными действиями, что позволяет ребенку абстрагироваться от конкретного поступка героя, а, следовательно, у ребенка развивается абстрактное , логическое мышление.</a:t>
            </a:r>
          </a:p>
          <a:p>
            <a:pPr lvl="0" algn="just"/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Карты стимулируют развитие у детей внимания, восприятия, фантазии, творческого воображения, волевых качеств; обогащают эмоциональную сферу, активизируют связную речь, обогащают его словарь; способствуют повышению творческой активности детей.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35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091" y="188640"/>
            <a:ext cx="84969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картами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Изготовление карт.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Содержимое 3" descr="Карты Проппа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28" y="1170691"/>
            <a:ext cx="928376" cy="127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3" descr="Карты Пропп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4402" y="1170691"/>
            <a:ext cx="851976" cy="1277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42" descr="Карты Пропп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1773" y="1157407"/>
            <a:ext cx="870067" cy="1305101"/>
          </a:xfrm>
          <a:prstGeom prst="rect">
            <a:avLst/>
          </a:prstGeom>
          <a:noFill/>
        </p:spPr>
      </p:pic>
      <p:pic>
        <p:nvPicPr>
          <p:cNvPr id="8" name="Рисунок 41" descr="Карты Пропп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6085" y="1169709"/>
            <a:ext cx="902224" cy="1305101"/>
          </a:xfrm>
          <a:prstGeom prst="rect">
            <a:avLst/>
          </a:prstGeom>
          <a:noFill/>
        </p:spPr>
      </p:pic>
      <p:pic>
        <p:nvPicPr>
          <p:cNvPr id="9" name="Рисунок 40" descr="Карты Пропп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48687" y="1159402"/>
            <a:ext cx="930333" cy="1291249"/>
          </a:xfrm>
          <a:prstGeom prst="rect">
            <a:avLst/>
          </a:prstGeom>
          <a:noFill/>
        </p:spPr>
      </p:pic>
      <p:pic>
        <p:nvPicPr>
          <p:cNvPr id="10" name="Рисунок 39" descr="Карты Пропп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6162" y="1168696"/>
            <a:ext cx="860833" cy="1291249"/>
          </a:xfrm>
          <a:prstGeom prst="rect">
            <a:avLst/>
          </a:prstGeom>
          <a:noFill/>
        </p:spPr>
      </p:pic>
      <p:pic>
        <p:nvPicPr>
          <p:cNvPr id="11" name="Рисунок 38" descr="Карты Пропп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23552" y="1168696"/>
            <a:ext cx="868728" cy="1317403"/>
          </a:xfrm>
          <a:prstGeom prst="rect">
            <a:avLst/>
          </a:prstGeom>
          <a:noFill/>
        </p:spPr>
      </p:pic>
      <p:pic>
        <p:nvPicPr>
          <p:cNvPr id="12" name="Рисунок 37" descr="Карты Пропп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77368" y="1181821"/>
            <a:ext cx="843332" cy="1264998"/>
          </a:xfrm>
          <a:prstGeom prst="rect">
            <a:avLst/>
          </a:prstGeom>
          <a:noFill/>
        </p:spPr>
      </p:pic>
      <p:pic>
        <p:nvPicPr>
          <p:cNvPr id="13" name="Рисунок 36" descr="Карты Проппа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14810" y="1191463"/>
            <a:ext cx="836904" cy="1255356"/>
          </a:xfrm>
          <a:prstGeom prst="rect">
            <a:avLst/>
          </a:prstGeom>
          <a:noFill/>
        </p:spPr>
      </p:pic>
      <p:pic>
        <p:nvPicPr>
          <p:cNvPr id="14" name="Рисунок 35" descr="Карты Пропп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769" y="2521961"/>
            <a:ext cx="858694" cy="1288041"/>
          </a:xfrm>
          <a:prstGeom prst="rect">
            <a:avLst/>
          </a:prstGeom>
          <a:noFill/>
        </p:spPr>
      </p:pic>
      <p:pic>
        <p:nvPicPr>
          <p:cNvPr id="15" name="Рисунок 14" descr="Карты Проппа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217" y="2521961"/>
            <a:ext cx="957145" cy="128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Карты Проппа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752" y="2550657"/>
            <a:ext cx="913333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Карты Проппа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304" y="2550657"/>
            <a:ext cx="903383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Карты Проппа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25" y="2550657"/>
            <a:ext cx="936037" cy="125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Карты Проппа"/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00" y="2527269"/>
            <a:ext cx="895952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Карты Проппа"/>
          <p:cNvPicPr/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990" y="2519273"/>
            <a:ext cx="882378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Карты Проппа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021" y="2527269"/>
            <a:ext cx="812345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Карты Проппа"/>
          <p:cNvPicPr/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253" y="2527269"/>
            <a:ext cx="799461" cy="1282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Карты Проппа"/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00" y="3883307"/>
            <a:ext cx="857822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Карты Проппа"/>
          <p:cNvPicPr/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812" y="3883307"/>
            <a:ext cx="871566" cy="1290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Описание: Карты Проппа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740" y="3883307"/>
            <a:ext cx="854633" cy="12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3" descr="Описание: Карты Проппа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735" y="3867933"/>
            <a:ext cx="897800" cy="12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Рисунок 22" descr="Описание: Карты Проппа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91" y="3867933"/>
            <a:ext cx="863591" cy="127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 descr="Карты Проппа"/>
          <p:cNvPicPr/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42" y="3879223"/>
            <a:ext cx="897893" cy="1277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0" descr="Описание: Карты Проппа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062" y="3890511"/>
            <a:ext cx="877535" cy="127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19" descr="Описание: Карты Проппа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224" y="3890452"/>
            <a:ext cx="792517" cy="126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18" descr="Описание: Карты Проппа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504" y="3882306"/>
            <a:ext cx="867487" cy="127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17" descr="Описание: Карты Проппа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395" y="5351082"/>
            <a:ext cx="878780" cy="129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G:\КАРТЫ ПРОППА\карты проппа\карты проппа\свадьба.png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89"/>
          <a:stretch/>
        </p:blipFill>
        <p:spPr bwMode="auto">
          <a:xfrm>
            <a:off x="3498607" y="5351082"/>
            <a:ext cx="814849" cy="87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3471450" y="6226490"/>
            <a:ext cx="803654" cy="4155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29. Свадьба</a:t>
            </a:r>
          </a:p>
        </p:txBody>
      </p:sp>
      <p:pic>
        <p:nvPicPr>
          <p:cNvPr id="35" name="Picture 17" descr="G:\КАРТЫ ПРОППА\карты проппа\карты проппа\наказание вредителя.png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r="35373"/>
          <a:stretch/>
        </p:blipFill>
        <p:spPr bwMode="auto">
          <a:xfrm>
            <a:off x="4420805" y="5351082"/>
            <a:ext cx="912214" cy="87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437216" y="6226491"/>
            <a:ext cx="895804" cy="4155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30. Наказание героя </a:t>
            </a:r>
          </a:p>
        </p:txBody>
      </p:sp>
      <p:pic>
        <p:nvPicPr>
          <p:cNvPr id="37" name="Picture 18" descr="G:\КАРТЫ ПРОППА\карты проппа\карты проппа\вред герою.png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r="39205"/>
          <a:stretch/>
        </p:blipFill>
        <p:spPr bwMode="auto">
          <a:xfrm>
            <a:off x="5441183" y="5356942"/>
            <a:ext cx="841739" cy="79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5416678" y="6154483"/>
            <a:ext cx="856632" cy="45426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31. Вред герою</a:t>
            </a:r>
          </a:p>
        </p:txBody>
      </p:sp>
    </p:spTree>
    <p:extLst>
      <p:ext uri="{BB962C8B-B14F-4D97-AF65-F5344CB8AC3E}">
        <p14:creationId xmlns:p14="http://schemas.microsoft.com/office/powerpoint/2010/main" val="2237979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496944" cy="7886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картами В. Я.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Знакомство дошкольников со сказкой, как жанром литературного произведения, выявление ее отличий от других жанров  и вычленение ее структуры (зачин, основная часть, концовка).</a:t>
            </a:r>
          </a:p>
          <a:p>
            <a:pPr algn="just">
              <a:lnSpc>
                <a:spcPts val="19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Для запоминания функций карт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необходимо провести ряд подготовительных игр. Например:</a:t>
            </a:r>
          </a:p>
          <a:p>
            <a:pPr algn="just">
              <a:lnSpc>
                <a:spcPts val="19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«Чудеса в решете».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процессе этой игры выявляют происходящие в сказках различные чудеса: как и с помощью чего осуществляются превращения, волшебство. Уточняют волшебные слова, предметы и их действие.</a:t>
            </a:r>
          </a:p>
          <a:p>
            <a:pPr algn="just">
              <a:lnSpc>
                <a:spcPts val="19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 свете злее всех (добрее всех)?»</a:t>
            </a: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злых и коварных героев (добрых), описание их облика, характера, образа жизни, привычек, жилища. Затем анализируют, может ли существовать сказка без таких героев, какова их роль в развитии сюжете. Для кого эти персонажи являются добрыми, для кого злыми и почему (наверное для Кощея Баба-Яга очень даже добрая женщина и верный друг).</a:t>
            </a:r>
          </a:p>
          <a:p>
            <a:pPr algn="just">
              <a:lnSpc>
                <a:spcPts val="19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«Заветные слова».</a:t>
            </a: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этой игры ребята делают попытку вычленить самые действенные, значимые слова (волшебные, приговоры).</a:t>
            </a:r>
          </a:p>
          <a:p>
            <a:pPr algn="just">
              <a:lnSpc>
                <a:spcPts val="19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«Что в дороге пригодиться?»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основе анализа волшебных сказочных предметов, которые помогают преодолеть врага (скатерть-самобранка, сапоги-скороходы, аленький цветочек и т.д.), придумывают новые предметы-помощники. Волшебным может стать самый заурядный предмет (ручка, ботинок), а может быть он начнет выполнять не свойственные ему функции — котелок как гнездо, сумка, зеркало.</a:t>
            </a:r>
          </a:p>
          <a:p>
            <a:pPr algn="just">
              <a:lnSpc>
                <a:spcPts val="19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«Что общего».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Игра предполагает сравнительный анализ различных сюжетов с точки зрения сходства и различия («Теремок» и «Варежка», «Морозко» и «Госпожа метелица»).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8853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641</TotalTime>
  <Words>2209</Words>
  <Application>Microsoft Office PowerPoint</Application>
  <PresentationFormat>Экран (4:3)</PresentationFormat>
  <Paragraphs>146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«Технология работы с картами В.Я. Проппа  для развития у детей  дошкольного возраста  связной речи и творческого рассказывания»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Ярослав Кокташев</cp:lastModifiedBy>
  <cp:revision>78</cp:revision>
  <dcterms:created xsi:type="dcterms:W3CDTF">2020-12-07T00:07:20Z</dcterms:created>
  <dcterms:modified xsi:type="dcterms:W3CDTF">2022-10-23T11:45:56Z</dcterms:modified>
</cp:coreProperties>
</file>