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70" r:id="rId5"/>
    <p:sldId id="261" r:id="rId6"/>
    <p:sldId id="723" r:id="rId7"/>
    <p:sldId id="727" r:id="rId8"/>
    <p:sldId id="744" r:id="rId9"/>
    <p:sldId id="746" r:id="rId10"/>
    <p:sldId id="743" r:id="rId11"/>
    <p:sldId id="740" r:id="rId12"/>
    <p:sldId id="742" r:id="rId13"/>
    <p:sldId id="747" r:id="rId14"/>
    <p:sldId id="748" r:id="rId15"/>
    <p:sldId id="741" r:id="rId16"/>
    <p:sldId id="749" r:id="rId17"/>
    <p:sldId id="750" r:id="rId18"/>
    <p:sldId id="751" r:id="rId19"/>
    <p:sldId id="739" r:id="rId20"/>
    <p:sldId id="736" r:id="rId21"/>
    <p:sldId id="752" r:id="rId22"/>
    <p:sldId id="753" r:id="rId23"/>
    <p:sldId id="729" r:id="rId2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D7CB"/>
    <a:srgbClr val="E6E6E6"/>
    <a:srgbClr val="F7F7F7"/>
    <a:srgbClr val="C80000"/>
    <a:srgbClr val="D7FDEB"/>
    <a:srgbClr val="1C1E26"/>
    <a:srgbClr val="303342"/>
    <a:srgbClr val="485F74"/>
    <a:srgbClr val="354655"/>
    <a:srgbClr val="85B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43" autoAdjust="0"/>
  </p:normalViewPr>
  <p:slideViewPr>
    <p:cSldViewPr snapToGrid="0">
      <p:cViewPr varScale="1">
        <p:scale>
          <a:sx n="107" d="100"/>
          <a:sy n="107" d="100"/>
        </p:scale>
        <p:origin x="750" y="96"/>
      </p:cViewPr>
      <p:guideLst>
        <p:guide orient="horz" pos="2160"/>
        <p:guide pos="384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44264"/>
    </p:cViewPr>
  </p:sorterViewPr>
  <p:notesViewPr>
    <p:cSldViewPr snapToGrid="0">
      <p:cViewPr varScale="1">
        <p:scale>
          <a:sx n="87" d="100"/>
          <a:sy n="87" d="100"/>
        </p:scale>
        <p:origin x="306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5531AC-A989-4F67-842E-83C77B2592FB}" type="doc">
      <dgm:prSet loTypeId="urn:microsoft.com/office/officeart/2008/layout/HalfCircleOrganizationChart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9AABF5-F90A-46F8-A4E5-D203DF022DFD}">
      <dgm:prSet phldrT="[Текст]"/>
      <dgm:spPr/>
      <dgm:t>
        <a:bodyPr/>
        <a:lstStyle/>
        <a:p>
          <a:r>
            <a:rPr lang="ru-RU" dirty="0"/>
            <a:t>Общество в </a:t>
          </a:r>
          <a:r>
            <a:rPr lang="en-US" dirty="0"/>
            <a:t>XVI </a:t>
          </a:r>
          <a:r>
            <a:rPr lang="ru-RU" dirty="0"/>
            <a:t>в.</a:t>
          </a:r>
        </a:p>
      </dgm:t>
    </dgm:pt>
    <dgm:pt modelId="{49578A0F-893A-48F2-8411-5787DA252FC6}" type="parTrans" cxnId="{7DB0A302-CBA8-45C9-AB82-11460DE8A6E8}">
      <dgm:prSet/>
      <dgm:spPr/>
      <dgm:t>
        <a:bodyPr/>
        <a:lstStyle/>
        <a:p>
          <a:endParaRPr lang="ru-RU"/>
        </a:p>
      </dgm:t>
    </dgm:pt>
    <dgm:pt modelId="{E3E61778-629F-4983-8B81-6D6DD3BF369C}" type="sibTrans" cxnId="{7DB0A302-CBA8-45C9-AB82-11460DE8A6E8}">
      <dgm:prSet/>
      <dgm:spPr/>
      <dgm:t>
        <a:bodyPr/>
        <a:lstStyle/>
        <a:p>
          <a:endParaRPr lang="ru-RU"/>
        </a:p>
      </dgm:t>
    </dgm:pt>
    <dgm:pt modelId="{20F094D2-479F-459C-8990-5423573ABFF7}">
      <dgm:prSet phldrT="[Текст]"/>
      <dgm:spPr/>
      <dgm:t>
        <a:bodyPr/>
        <a:lstStyle/>
        <a:p>
          <a:r>
            <a:rPr lang="ru-RU" dirty="0"/>
            <a:t>Знатные сословия</a:t>
          </a:r>
        </a:p>
      </dgm:t>
    </dgm:pt>
    <dgm:pt modelId="{19AC9496-6C7C-498B-AA87-DD221906C420}" type="parTrans" cxnId="{3B01FC0D-A907-43D9-87C1-D81F5799D100}">
      <dgm:prSet/>
      <dgm:spPr/>
      <dgm:t>
        <a:bodyPr/>
        <a:lstStyle/>
        <a:p>
          <a:endParaRPr lang="ru-RU"/>
        </a:p>
      </dgm:t>
    </dgm:pt>
    <dgm:pt modelId="{DE2B9888-B531-4FB8-919F-2C2772419ADB}" type="sibTrans" cxnId="{3B01FC0D-A907-43D9-87C1-D81F5799D100}">
      <dgm:prSet/>
      <dgm:spPr/>
      <dgm:t>
        <a:bodyPr/>
        <a:lstStyle/>
        <a:p>
          <a:endParaRPr lang="ru-RU"/>
        </a:p>
      </dgm:t>
    </dgm:pt>
    <dgm:pt modelId="{D447A5BC-AEAE-4967-A45C-4FD8878D289A}">
      <dgm:prSet phldrT="[Текст]"/>
      <dgm:spPr/>
      <dgm:t>
        <a:bodyPr/>
        <a:lstStyle/>
        <a:p>
          <a:r>
            <a:rPr lang="ru-RU" dirty="0"/>
            <a:t>Тяглые (податные) сословия</a:t>
          </a:r>
        </a:p>
      </dgm:t>
    </dgm:pt>
    <dgm:pt modelId="{631E3D81-828B-4FFF-81C7-CF97959294BF}" type="parTrans" cxnId="{6464459D-B62B-4EED-A7AE-D129920C12E6}">
      <dgm:prSet/>
      <dgm:spPr/>
      <dgm:t>
        <a:bodyPr/>
        <a:lstStyle/>
        <a:p>
          <a:endParaRPr lang="ru-RU"/>
        </a:p>
      </dgm:t>
    </dgm:pt>
    <dgm:pt modelId="{DF09A667-3D72-446D-9BA3-2594C55B52DD}" type="sibTrans" cxnId="{6464459D-B62B-4EED-A7AE-D129920C12E6}">
      <dgm:prSet/>
      <dgm:spPr/>
      <dgm:t>
        <a:bodyPr/>
        <a:lstStyle/>
        <a:p>
          <a:endParaRPr lang="ru-RU"/>
        </a:p>
      </dgm:t>
    </dgm:pt>
    <dgm:pt modelId="{9DF77AA9-5C57-4EDA-AF4D-E42A2C6504AB}" type="pres">
      <dgm:prSet presAssocID="{AB5531AC-A989-4F67-842E-83C77B2592FB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90E927E-F9A5-474B-9C46-AC7BA8FDB19A}" type="pres">
      <dgm:prSet presAssocID="{0D9AABF5-F90A-46F8-A4E5-D203DF022DFD}" presName="hierRoot1" presStyleCnt="0">
        <dgm:presLayoutVars>
          <dgm:hierBranch val="init"/>
        </dgm:presLayoutVars>
      </dgm:prSet>
      <dgm:spPr/>
    </dgm:pt>
    <dgm:pt modelId="{E441D58E-7AF3-4CF0-8D0D-F15FA0E0A774}" type="pres">
      <dgm:prSet presAssocID="{0D9AABF5-F90A-46F8-A4E5-D203DF022DFD}" presName="rootComposite1" presStyleCnt="0"/>
      <dgm:spPr/>
    </dgm:pt>
    <dgm:pt modelId="{010562CC-CAFE-44C2-92A4-A406C295C947}" type="pres">
      <dgm:prSet presAssocID="{0D9AABF5-F90A-46F8-A4E5-D203DF022DFD}" presName="rootText1" presStyleLbl="alignAcc1" presStyleIdx="0" presStyleCnt="0">
        <dgm:presLayoutVars>
          <dgm:chPref val="3"/>
        </dgm:presLayoutVars>
      </dgm:prSet>
      <dgm:spPr/>
    </dgm:pt>
    <dgm:pt modelId="{73385E82-836C-4697-A058-8D33039518C7}" type="pres">
      <dgm:prSet presAssocID="{0D9AABF5-F90A-46F8-A4E5-D203DF022DFD}" presName="topArc1" presStyleLbl="parChTrans1D1" presStyleIdx="0" presStyleCnt="6"/>
      <dgm:spPr/>
    </dgm:pt>
    <dgm:pt modelId="{41B74FF1-8011-40CF-A34A-4DAF42F9499C}" type="pres">
      <dgm:prSet presAssocID="{0D9AABF5-F90A-46F8-A4E5-D203DF022DFD}" presName="bottomArc1" presStyleLbl="parChTrans1D1" presStyleIdx="1" presStyleCnt="6"/>
      <dgm:spPr/>
    </dgm:pt>
    <dgm:pt modelId="{347E9977-1B76-42AD-B3E9-6220C7D6BF84}" type="pres">
      <dgm:prSet presAssocID="{0D9AABF5-F90A-46F8-A4E5-D203DF022DFD}" presName="topConnNode1" presStyleLbl="node1" presStyleIdx="0" presStyleCnt="0"/>
      <dgm:spPr/>
    </dgm:pt>
    <dgm:pt modelId="{822DBBDB-6641-4476-8A5F-7D8D7FF32556}" type="pres">
      <dgm:prSet presAssocID="{0D9AABF5-F90A-46F8-A4E5-D203DF022DFD}" presName="hierChild2" presStyleCnt="0"/>
      <dgm:spPr/>
    </dgm:pt>
    <dgm:pt modelId="{17C84833-F084-4D00-AED3-FBEEBF1ECAE7}" type="pres">
      <dgm:prSet presAssocID="{19AC9496-6C7C-498B-AA87-DD221906C420}" presName="Name28" presStyleLbl="parChTrans1D2" presStyleIdx="0" presStyleCnt="2"/>
      <dgm:spPr/>
    </dgm:pt>
    <dgm:pt modelId="{02F3BA18-3A0B-4F52-BFF0-36700FF57D6A}" type="pres">
      <dgm:prSet presAssocID="{20F094D2-479F-459C-8990-5423573ABFF7}" presName="hierRoot2" presStyleCnt="0">
        <dgm:presLayoutVars>
          <dgm:hierBranch val="init"/>
        </dgm:presLayoutVars>
      </dgm:prSet>
      <dgm:spPr/>
    </dgm:pt>
    <dgm:pt modelId="{B9C961B0-AD37-40D2-893E-452D2BD68D2F}" type="pres">
      <dgm:prSet presAssocID="{20F094D2-479F-459C-8990-5423573ABFF7}" presName="rootComposite2" presStyleCnt="0"/>
      <dgm:spPr/>
    </dgm:pt>
    <dgm:pt modelId="{3743C27D-1818-4326-A6E2-7D837022095E}" type="pres">
      <dgm:prSet presAssocID="{20F094D2-479F-459C-8990-5423573ABFF7}" presName="rootText2" presStyleLbl="alignAcc1" presStyleIdx="0" presStyleCnt="0">
        <dgm:presLayoutVars>
          <dgm:chPref val="3"/>
        </dgm:presLayoutVars>
      </dgm:prSet>
      <dgm:spPr/>
    </dgm:pt>
    <dgm:pt modelId="{3D81B224-A569-496C-A938-9F550DA193AC}" type="pres">
      <dgm:prSet presAssocID="{20F094D2-479F-459C-8990-5423573ABFF7}" presName="topArc2" presStyleLbl="parChTrans1D1" presStyleIdx="2" presStyleCnt="6"/>
      <dgm:spPr/>
    </dgm:pt>
    <dgm:pt modelId="{91EE4C75-C9A1-4131-B18F-677ED8B7D9DF}" type="pres">
      <dgm:prSet presAssocID="{20F094D2-479F-459C-8990-5423573ABFF7}" presName="bottomArc2" presStyleLbl="parChTrans1D1" presStyleIdx="3" presStyleCnt="6"/>
      <dgm:spPr/>
    </dgm:pt>
    <dgm:pt modelId="{7BFB45AA-6AC3-4875-ADDA-4A6B4F1E34C9}" type="pres">
      <dgm:prSet presAssocID="{20F094D2-479F-459C-8990-5423573ABFF7}" presName="topConnNode2" presStyleLbl="node2" presStyleIdx="0" presStyleCnt="0"/>
      <dgm:spPr/>
    </dgm:pt>
    <dgm:pt modelId="{EFD74015-1BC0-466B-BD20-E261D3867353}" type="pres">
      <dgm:prSet presAssocID="{20F094D2-479F-459C-8990-5423573ABFF7}" presName="hierChild4" presStyleCnt="0"/>
      <dgm:spPr/>
    </dgm:pt>
    <dgm:pt modelId="{419F6EA5-46AE-4E22-B11C-602F202B8599}" type="pres">
      <dgm:prSet presAssocID="{20F094D2-479F-459C-8990-5423573ABFF7}" presName="hierChild5" presStyleCnt="0"/>
      <dgm:spPr/>
    </dgm:pt>
    <dgm:pt modelId="{86DD0955-A77C-4B30-A003-36BB10CE761F}" type="pres">
      <dgm:prSet presAssocID="{631E3D81-828B-4FFF-81C7-CF97959294BF}" presName="Name28" presStyleLbl="parChTrans1D2" presStyleIdx="1" presStyleCnt="2"/>
      <dgm:spPr/>
    </dgm:pt>
    <dgm:pt modelId="{49026673-7984-4F15-9572-6E3263E18551}" type="pres">
      <dgm:prSet presAssocID="{D447A5BC-AEAE-4967-A45C-4FD8878D289A}" presName="hierRoot2" presStyleCnt="0">
        <dgm:presLayoutVars>
          <dgm:hierBranch val="init"/>
        </dgm:presLayoutVars>
      </dgm:prSet>
      <dgm:spPr/>
    </dgm:pt>
    <dgm:pt modelId="{7980CA81-688A-49CA-BE72-6852C614285F}" type="pres">
      <dgm:prSet presAssocID="{D447A5BC-AEAE-4967-A45C-4FD8878D289A}" presName="rootComposite2" presStyleCnt="0"/>
      <dgm:spPr/>
    </dgm:pt>
    <dgm:pt modelId="{2A701C11-489D-4CDB-B6A3-EA818ACA20E6}" type="pres">
      <dgm:prSet presAssocID="{D447A5BC-AEAE-4967-A45C-4FD8878D289A}" presName="rootText2" presStyleLbl="alignAcc1" presStyleIdx="0" presStyleCnt="0">
        <dgm:presLayoutVars>
          <dgm:chPref val="3"/>
        </dgm:presLayoutVars>
      </dgm:prSet>
      <dgm:spPr/>
    </dgm:pt>
    <dgm:pt modelId="{8C7E9145-ECAC-4A32-9470-1EDC1B783BA1}" type="pres">
      <dgm:prSet presAssocID="{D447A5BC-AEAE-4967-A45C-4FD8878D289A}" presName="topArc2" presStyleLbl="parChTrans1D1" presStyleIdx="4" presStyleCnt="6"/>
      <dgm:spPr/>
    </dgm:pt>
    <dgm:pt modelId="{B970B74B-9F04-4EBA-916C-1F8665067BD9}" type="pres">
      <dgm:prSet presAssocID="{D447A5BC-AEAE-4967-A45C-4FD8878D289A}" presName="bottomArc2" presStyleLbl="parChTrans1D1" presStyleIdx="5" presStyleCnt="6"/>
      <dgm:spPr/>
    </dgm:pt>
    <dgm:pt modelId="{180CA7B5-AB27-4C12-9AC6-AFAD848B1B10}" type="pres">
      <dgm:prSet presAssocID="{D447A5BC-AEAE-4967-A45C-4FD8878D289A}" presName="topConnNode2" presStyleLbl="node2" presStyleIdx="0" presStyleCnt="0"/>
      <dgm:spPr/>
    </dgm:pt>
    <dgm:pt modelId="{40AE4E0E-FA37-4A9C-9510-831B15DB514E}" type="pres">
      <dgm:prSet presAssocID="{D447A5BC-AEAE-4967-A45C-4FD8878D289A}" presName="hierChild4" presStyleCnt="0"/>
      <dgm:spPr/>
    </dgm:pt>
    <dgm:pt modelId="{B61684FE-F17A-4217-AB47-15F676F40172}" type="pres">
      <dgm:prSet presAssocID="{D447A5BC-AEAE-4967-A45C-4FD8878D289A}" presName="hierChild5" presStyleCnt="0"/>
      <dgm:spPr/>
    </dgm:pt>
    <dgm:pt modelId="{3EE8FDCD-4C75-49D3-A56B-C890190779E3}" type="pres">
      <dgm:prSet presAssocID="{0D9AABF5-F90A-46F8-A4E5-D203DF022DFD}" presName="hierChild3" presStyleCnt="0"/>
      <dgm:spPr/>
    </dgm:pt>
  </dgm:ptLst>
  <dgm:cxnLst>
    <dgm:cxn modelId="{7DB0A302-CBA8-45C9-AB82-11460DE8A6E8}" srcId="{AB5531AC-A989-4F67-842E-83C77B2592FB}" destId="{0D9AABF5-F90A-46F8-A4E5-D203DF022DFD}" srcOrd="0" destOrd="0" parTransId="{49578A0F-893A-48F2-8411-5787DA252FC6}" sibTransId="{E3E61778-629F-4983-8B81-6D6DD3BF369C}"/>
    <dgm:cxn modelId="{3B01FC0D-A907-43D9-87C1-D81F5799D100}" srcId="{0D9AABF5-F90A-46F8-A4E5-D203DF022DFD}" destId="{20F094D2-479F-459C-8990-5423573ABFF7}" srcOrd="0" destOrd="0" parTransId="{19AC9496-6C7C-498B-AA87-DD221906C420}" sibTransId="{DE2B9888-B531-4FB8-919F-2C2772419ADB}"/>
    <dgm:cxn modelId="{B68D3417-7EB1-40E0-834B-1BF220FD70F2}" type="presOf" srcId="{D447A5BC-AEAE-4967-A45C-4FD8878D289A}" destId="{2A701C11-489D-4CDB-B6A3-EA818ACA20E6}" srcOrd="0" destOrd="0" presId="urn:microsoft.com/office/officeart/2008/layout/HalfCircleOrganizationChart"/>
    <dgm:cxn modelId="{4D73B521-1E13-47CE-84E9-AC6CE602D303}" type="presOf" srcId="{0D9AABF5-F90A-46F8-A4E5-D203DF022DFD}" destId="{010562CC-CAFE-44C2-92A4-A406C295C947}" srcOrd="0" destOrd="0" presId="urn:microsoft.com/office/officeart/2008/layout/HalfCircleOrganizationChart"/>
    <dgm:cxn modelId="{C39A7B37-391B-4BB9-ADD1-E311BD2F1D5D}" type="presOf" srcId="{20F094D2-479F-459C-8990-5423573ABFF7}" destId="{7BFB45AA-6AC3-4875-ADDA-4A6B4F1E34C9}" srcOrd="1" destOrd="0" presId="urn:microsoft.com/office/officeart/2008/layout/HalfCircleOrganizationChart"/>
    <dgm:cxn modelId="{33FBD838-B3FF-42E7-BD60-0EA7904F6C6C}" type="presOf" srcId="{19AC9496-6C7C-498B-AA87-DD221906C420}" destId="{17C84833-F084-4D00-AED3-FBEEBF1ECAE7}" srcOrd="0" destOrd="0" presId="urn:microsoft.com/office/officeart/2008/layout/HalfCircleOrganizationChart"/>
    <dgm:cxn modelId="{9C81D93B-91AE-40B5-A8BE-F5A4976E19D1}" type="presOf" srcId="{0D9AABF5-F90A-46F8-A4E5-D203DF022DFD}" destId="{347E9977-1B76-42AD-B3E9-6220C7D6BF84}" srcOrd="1" destOrd="0" presId="urn:microsoft.com/office/officeart/2008/layout/HalfCircleOrganizationChart"/>
    <dgm:cxn modelId="{CC891E93-CD52-498F-B6E6-D6B12D9035AC}" type="presOf" srcId="{20F094D2-479F-459C-8990-5423573ABFF7}" destId="{3743C27D-1818-4326-A6E2-7D837022095E}" srcOrd="0" destOrd="0" presId="urn:microsoft.com/office/officeart/2008/layout/HalfCircleOrganizationChart"/>
    <dgm:cxn modelId="{6464459D-B62B-4EED-A7AE-D129920C12E6}" srcId="{0D9AABF5-F90A-46F8-A4E5-D203DF022DFD}" destId="{D447A5BC-AEAE-4967-A45C-4FD8878D289A}" srcOrd="1" destOrd="0" parTransId="{631E3D81-828B-4FFF-81C7-CF97959294BF}" sibTransId="{DF09A667-3D72-446D-9BA3-2594C55B52DD}"/>
    <dgm:cxn modelId="{F6384FD2-F58F-41F7-926B-72A025CE8AC7}" type="presOf" srcId="{D447A5BC-AEAE-4967-A45C-4FD8878D289A}" destId="{180CA7B5-AB27-4C12-9AC6-AFAD848B1B10}" srcOrd="1" destOrd="0" presId="urn:microsoft.com/office/officeart/2008/layout/HalfCircleOrganizationChart"/>
    <dgm:cxn modelId="{428C0FD8-AEDA-4A69-9D1B-77B54054A4A1}" type="presOf" srcId="{AB5531AC-A989-4F67-842E-83C77B2592FB}" destId="{9DF77AA9-5C57-4EDA-AF4D-E42A2C6504AB}" srcOrd="0" destOrd="0" presId="urn:microsoft.com/office/officeart/2008/layout/HalfCircleOrganizationChart"/>
    <dgm:cxn modelId="{BF51E1E1-42B3-4CF8-8AF0-DA0C1F7E785A}" type="presOf" srcId="{631E3D81-828B-4FFF-81C7-CF97959294BF}" destId="{86DD0955-A77C-4B30-A003-36BB10CE761F}" srcOrd="0" destOrd="0" presId="urn:microsoft.com/office/officeart/2008/layout/HalfCircleOrganizationChart"/>
    <dgm:cxn modelId="{C1F3B986-4D10-4579-A10F-C9AB41DCEEFD}" type="presParOf" srcId="{9DF77AA9-5C57-4EDA-AF4D-E42A2C6504AB}" destId="{690E927E-F9A5-474B-9C46-AC7BA8FDB19A}" srcOrd="0" destOrd="0" presId="urn:microsoft.com/office/officeart/2008/layout/HalfCircleOrganizationChart"/>
    <dgm:cxn modelId="{E9E1BA9C-C547-4BA4-9B05-2301E84BF089}" type="presParOf" srcId="{690E927E-F9A5-474B-9C46-AC7BA8FDB19A}" destId="{E441D58E-7AF3-4CF0-8D0D-F15FA0E0A774}" srcOrd="0" destOrd="0" presId="urn:microsoft.com/office/officeart/2008/layout/HalfCircleOrganizationChart"/>
    <dgm:cxn modelId="{1900E373-4384-4FDB-91D5-7C06742A61B4}" type="presParOf" srcId="{E441D58E-7AF3-4CF0-8D0D-F15FA0E0A774}" destId="{010562CC-CAFE-44C2-92A4-A406C295C947}" srcOrd="0" destOrd="0" presId="urn:microsoft.com/office/officeart/2008/layout/HalfCircleOrganizationChart"/>
    <dgm:cxn modelId="{E9CF8201-1324-44C4-A7E7-E538A55CB76A}" type="presParOf" srcId="{E441D58E-7AF3-4CF0-8D0D-F15FA0E0A774}" destId="{73385E82-836C-4697-A058-8D33039518C7}" srcOrd="1" destOrd="0" presId="urn:microsoft.com/office/officeart/2008/layout/HalfCircleOrganizationChart"/>
    <dgm:cxn modelId="{12F5392F-3499-4C8D-AC6B-D4AE3BEFF592}" type="presParOf" srcId="{E441D58E-7AF3-4CF0-8D0D-F15FA0E0A774}" destId="{41B74FF1-8011-40CF-A34A-4DAF42F9499C}" srcOrd="2" destOrd="0" presId="urn:microsoft.com/office/officeart/2008/layout/HalfCircleOrganizationChart"/>
    <dgm:cxn modelId="{44DC3442-6D33-4DD6-AC13-BA539BFB912D}" type="presParOf" srcId="{E441D58E-7AF3-4CF0-8D0D-F15FA0E0A774}" destId="{347E9977-1B76-42AD-B3E9-6220C7D6BF84}" srcOrd="3" destOrd="0" presId="urn:microsoft.com/office/officeart/2008/layout/HalfCircleOrganizationChart"/>
    <dgm:cxn modelId="{6D40E6BA-829A-40F8-95F5-681AC7FF0B08}" type="presParOf" srcId="{690E927E-F9A5-474B-9C46-AC7BA8FDB19A}" destId="{822DBBDB-6641-4476-8A5F-7D8D7FF32556}" srcOrd="1" destOrd="0" presId="urn:microsoft.com/office/officeart/2008/layout/HalfCircleOrganizationChart"/>
    <dgm:cxn modelId="{5A3FAAD2-3B05-4594-8127-1B145D80A17C}" type="presParOf" srcId="{822DBBDB-6641-4476-8A5F-7D8D7FF32556}" destId="{17C84833-F084-4D00-AED3-FBEEBF1ECAE7}" srcOrd="0" destOrd="0" presId="urn:microsoft.com/office/officeart/2008/layout/HalfCircleOrganizationChart"/>
    <dgm:cxn modelId="{EF66D054-4584-4F58-B7E6-35E03D460624}" type="presParOf" srcId="{822DBBDB-6641-4476-8A5F-7D8D7FF32556}" destId="{02F3BA18-3A0B-4F52-BFF0-36700FF57D6A}" srcOrd="1" destOrd="0" presId="urn:microsoft.com/office/officeart/2008/layout/HalfCircleOrganizationChart"/>
    <dgm:cxn modelId="{0E627D65-F122-4DA8-AC88-7C70CFFCA3D8}" type="presParOf" srcId="{02F3BA18-3A0B-4F52-BFF0-36700FF57D6A}" destId="{B9C961B0-AD37-40D2-893E-452D2BD68D2F}" srcOrd="0" destOrd="0" presId="urn:microsoft.com/office/officeart/2008/layout/HalfCircleOrganizationChart"/>
    <dgm:cxn modelId="{9F3B4B1A-633A-4649-A7A1-81B6FF58D618}" type="presParOf" srcId="{B9C961B0-AD37-40D2-893E-452D2BD68D2F}" destId="{3743C27D-1818-4326-A6E2-7D837022095E}" srcOrd="0" destOrd="0" presId="urn:microsoft.com/office/officeart/2008/layout/HalfCircleOrganizationChart"/>
    <dgm:cxn modelId="{C5C3CCB5-1C5E-4B3A-B883-29CD3EBD3977}" type="presParOf" srcId="{B9C961B0-AD37-40D2-893E-452D2BD68D2F}" destId="{3D81B224-A569-496C-A938-9F550DA193AC}" srcOrd="1" destOrd="0" presId="urn:microsoft.com/office/officeart/2008/layout/HalfCircleOrganizationChart"/>
    <dgm:cxn modelId="{39333AEC-D313-4FEA-AF87-DAB4DFE24A81}" type="presParOf" srcId="{B9C961B0-AD37-40D2-893E-452D2BD68D2F}" destId="{91EE4C75-C9A1-4131-B18F-677ED8B7D9DF}" srcOrd="2" destOrd="0" presId="urn:microsoft.com/office/officeart/2008/layout/HalfCircleOrganizationChart"/>
    <dgm:cxn modelId="{38CB589D-9AF3-464F-BD65-13D8A385782B}" type="presParOf" srcId="{B9C961B0-AD37-40D2-893E-452D2BD68D2F}" destId="{7BFB45AA-6AC3-4875-ADDA-4A6B4F1E34C9}" srcOrd="3" destOrd="0" presId="urn:microsoft.com/office/officeart/2008/layout/HalfCircleOrganizationChart"/>
    <dgm:cxn modelId="{53FF03DD-7973-4CA4-BDDA-48DFEB335A86}" type="presParOf" srcId="{02F3BA18-3A0B-4F52-BFF0-36700FF57D6A}" destId="{EFD74015-1BC0-466B-BD20-E261D3867353}" srcOrd="1" destOrd="0" presId="urn:microsoft.com/office/officeart/2008/layout/HalfCircleOrganizationChart"/>
    <dgm:cxn modelId="{48C0A53C-BAEE-4157-B01F-BCEDC5ABEBF1}" type="presParOf" srcId="{02F3BA18-3A0B-4F52-BFF0-36700FF57D6A}" destId="{419F6EA5-46AE-4E22-B11C-602F202B8599}" srcOrd="2" destOrd="0" presId="urn:microsoft.com/office/officeart/2008/layout/HalfCircleOrganizationChart"/>
    <dgm:cxn modelId="{60305732-68F2-4456-985C-5395A583C41F}" type="presParOf" srcId="{822DBBDB-6641-4476-8A5F-7D8D7FF32556}" destId="{86DD0955-A77C-4B30-A003-36BB10CE761F}" srcOrd="2" destOrd="0" presId="urn:microsoft.com/office/officeart/2008/layout/HalfCircleOrganizationChart"/>
    <dgm:cxn modelId="{191A0354-5BB7-41D8-B9D9-C03D989E5037}" type="presParOf" srcId="{822DBBDB-6641-4476-8A5F-7D8D7FF32556}" destId="{49026673-7984-4F15-9572-6E3263E18551}" srcOrd="3" destOrd="0" presId="urn:microsoft.com/office/officeart/2008/layout/HalfCircleOrganizationChart"/>
    <dgm:cxn modelId="{C7F68A80-8C21-499C-83C3-83CE72B0F429}" type="presParOf" srcId="{49026673-7984-4F15-9572-6E3263E18551}" destId="{7980CA81-688A-49CA-BE72-6852C614285F}" srcOrd="0" destOrd="0" presId="urn:microsoft.com/office/officeart/2008/layout/HalfCircleOrganizationChart"/>
    <dgm:cxn modelId="{EF2FCB30-7C65-40D1-B926-6DA7B5E7E419}" type="presParOf" srcId="{7980CA81-688A-49CA-BE72-6852C614285F}" destId="{2A701C11-489D-4CDB-B6A3-EA818ACA20E6}" srcOrd="0" destOrd="0" presId="urn:microsoft.com/office/officeart/2008/layout/HalfCircleOrganizationChart"/>
    <dgm:cxn modelId="{5B423FDD-3007-43CF-A92B-0D7C2BB18510}" type="presParOf" srcId="{7980CA81-688A-49CA-BE72-6852C614285F}" destId="{8C7E9145-ECAC-4A32-9470-1EDC1B783BA1}" srcOrd="1" destOrd="0" presId="urn:microsoft.com/office/officeart/2008/layout/HalfCircleOrganizationChart"/>
    <dgm:cxn modelId="{30E598E1-53D7-47E8-861A-B35355E3AEBC}" type="presParOf" srcId="{7980CA81-688A-49CA-BE72-6852C614285F}" destId="{B970B74B-9F04-4EBA-916C-1F8665067BD9}" srcOrd="2" destOrd="0" presId="urn:microsoft.com/office/officeart/2008/layout/HalfCircleOrganizationChart"/>
    <dgm:cxn modelId="{30B32449-168F-4BFB-8DFA-FCF6A8960293}" type="presParOf" srcId="{7980CA81-688A-49CA-BE72-6852C614285F}" destId="{180CA7B5-AB27-4C12-9AC6-AFAD848B1B10}" srcOrd="3" destOrd="0" presId="urn:microsoft.com/office/officeart/2008/layout/HalfCircleOrganizationChart"/>
    <dgm:cxn modelId="{7B00B9D9-FFF6-430D-BFA8-72DE2A653347}" type="presParOf" srcId="{49026673-7984-4F15-9572-6E3263E18551}" destId="{40AE4E0E-FA37-4A9C-9510-831B15DB514E}" srcOrd="1" destOrd="0" presId="urn:microsoft.com/office/officeart/2008/layout/HalfCircleOrganizationChart"/>
    <dgm:cxn modelId="{06FD7E6A-255D-4F82-9D73-C2E0F719C190}" type="presParOf" srcId="{49026673-7984-4F15-9572-6E3263E18551}" destId="{B61684FE-F17A-4217-AB47-15F676F40172}" srcOrd="2" destOrd="0" presId="urn:microsoft.com/office/officeart/2008/layout/HalfCircleOrganizationChart"/>
    <dgm:cxn modelId="{3C84C781-0C40-4EED-A880-CB888E962CAE}" type="presParOf" srcId="{690E927E-F9A5-474B-9C46-AC7BA8FDB19A}" destId="{3EE8FDCD-4C75-49D3-A56B-C890190779E3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DD0955-A77C-4B30-A003-36BB10CE761F}">
      <dsp:nvSpPr>
        <dsp:cNvPr id="0" name=""/>
        <dsp:cNvSpPr/>
      </dsp:nvSpPr>
      <dsp:spPr>
        <a:xfrm>
          <a:off x="5232649" y="2879232"/>
          <a:ext cx="2863553" cy="993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980"/>
              </a:lnTo>
              <a:lnTo>
                <a:pt x="2863553" y="496980"/>
              </a:lnTo>
              <a:lnTo>
                <a:pt x="2863553" y="9939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C84833-F084-4D00-AED3-FBEEBF1ECAE7}">
      <dsp:nvSpPr>
        <dsp:cNvPr id="0" name=""/>
        <dsp:cNvSpPr/>
      </dsp:nvSpPr>
      <dsp:spPr>
        <a:xfrm>
          <a:off x="2369095" y="2879232"/>
          <a:ext cx="2863553" cy="993960"/>
        </a:xfrm>
        <a:custGeom>
          <a:avLst/>
          <a:gdLst/>
          <a:ahLst/>
          <a:cxnLst/>
          <a:rect l="0" t="0" r="0" b="0"/>
          <a:pathLst>
            <a:path>
              <a:moveTo>
                <a:pt x="2863553" y="0"/>
              </a:moveTo>
              <a:lnTo>
                <a:pt x="2863553" y="496980"/>
              </a:lnTo>
              <a:lnTo>
                <a:pt x="0" y="496980"/>
              </a:lnTo>
              <a:lnTo>
                <a:pt x="0" y="9939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385E82-836C-4697-A058-8D33039518C7}">
      <dsp:nvSpPr>
        <dsp:cNvPr id="0" name=""/>
        <dsp:cNvSpPr/>
      </dsp:nvSpPr>
      <dsp:spPr>
        <a:xfrm>
          <a:off x="4049362" y="512659"/>
          <a:ext cx="2366572" cy="23665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B74FF1-8011-40CF-A34A-4DAF42F9499C}">
      <dsp:nvSpPr>
        <dsp:cNvPr id="0" name=""/>
        <dsp:cNvSpPr/>
      </dsp:nvSpPr>
      <dsp:spPr>
        <a:xfrm>
          <a:off x="4049362" y="512659"/>
          <a:ext cx="2366572" cy="23665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0562CC-CAFE-44C2-92A4-A406C295C947}">
      <dsp:nvSpPr>
        <dsp:cNvPr id="0" name=""/>
        <dsp:cNvSpPr/>
      </dsp:nvSpPr>
      <dsp:spPr>
        <a:xfrm>
          <a:off x="2866076" y="938642"/>
          <a:ext cx="4733145" cy="1514606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Общество в </a:t>
          </a:r>
          <a:r>
            <a:rPr lang="en-US" sz="4600" kern="1200" dirty="0"/>
            <a:t>XVI </a:t>
          </a:r>
          <a:r>
            <a:rPr lang="ru-RU" sz="4600" kern="1200" dirty="0"/>
            <a:t>в.</a:t>
          </a:r>
        </a:p>
      </dsp:txBody>
      <dsp:txXfrm>
        <a:off x="2866076" y="938642"/>
        <a:ext cx="4733145" cy="1514606"/>
      </dsp:txXfrm>
    </dsp:sp>
    <dsp:sp modelId="{3D81B224-A569-496C-A938-9F550DA193AC}">
      <dsp:nvSpPr>
        <dsp:cNvPr id="0" name=""/>
        <dsp:cNvSpPr/>
      </dsp:nvSpPr>
      <dsp:spPr>
        <a:xfrm>
          <a:off x="1185809" y="3873192"/>
          <a:ext cx="2366572" cy="23665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EE4C75-C9A1-4131-B18F-677ED8B7D9DF}">
      <dsp:nvSpPr>
        <dsp:cNvPr id="0" name=""/>
        <dsp:cNvSpPr/>
      </dsp:nvSpPr>
      <dsp:spPr>
        <a:xfrm>
          <a:off x="1185809" y="3873192"/>
          <a:ext cx="2366572" cy="23665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43C27D-1818-4326-A6E2-7D837022095E}">
      <dsp:nvSpPr>
        <dsp:cNvPr id="0" name=""/>
        <dsp:cNvSpPr/>
      </dsp:nvSpPr>
      <dsp:spPr>
        <a:xfrm>
          <a:off x="2523" y="4299175"/>
          <a:ext cx="4733145" cy="1514606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Знатные сословия</a:t>
          </a:r>
        </a:p>
      </dsp:txBody>
      <dsp:txXfrm>
        <a:off x="2523" y="4299175"/>
        <a:ext cx="4733145" cy="1514606"/>
      </dsp:txXfrm>
    </dsp:sp>
    <dsp:sp modelId="{8C7E9145-ECAC-4A32-9470-1EDC1B783BA1}">
      <dsp:nvSpPr>
        <dsp:cNvPr id="0" name=""/>
        <dsp:cNvSpPr/>
      </dsp:nvSpPr>
      <dsp:spPr>
        <a:xfrm>
          <a:off x="6912915" y="3873192"/>
          <a:ext cx="2366572" cy="23665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70B74B-9F04-4EBA-916C-1F8665067BD9}">
      <dsp:nvSpPr>
        <dsp:cNvPr id="0" name=""/>
        <dsp:cNvSpPr/>
      </dsp:nvSpPr>
      <dsp:spPr>
        <a:xfrm>
          <a:off x="6912915" y="3873192"/>
          <a:ext cx="2366572" cy="23665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701C11-489D-4CDB-B6A3-EA818ACA20E6}">
      <dsp:nvSpPr>
        <dsp:cNvPr id="0" name=""/>
        <dsp:cNvSpPr/>
      </dsp:nvSpPr>
      <dsp:spPr>
        <a:xfrm>
          <a:off x="5729629" y="4299175"/>
          <a:ext cx="4733145" cy="1514606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Тяглые (податные) сословия</a:t>
          </a:r>
        </a:p>
      </dsp:txBody>
      <dsp:txXfrm>
        <a:off x="5729629" y="4299175"/>
        <a:ext cx="4733145" cy="1514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1421010-3731-422F-8CF1-CD47B2D7C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656080-143A-4905-932A-5C7754887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D401D45-5B98-4FE9-B16D-16C51BD1A2B4}" type="datetime1">
              <a:rPr lang="ru-RU" smtClean="0"/>
              <a:t>05.01.2024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9276-DB8D-43B4-8029-4A695209B9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29EE0F-113C-45AB-9877-4A16FFA6A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EDB89D3-056A-4F4C-8125-EA7126289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8278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4E7360-4335-417F-B844-6E70D865579A}" type="datetime1">
              <a:rPr lang="ru-RU" smtClean="0"/>
              <a:pPr/>
              <a:t>05.01.2024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220CB7-DCA5-4E5B-97F1-300CDD8D2AA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671832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57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633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149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551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40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062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117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36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90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353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402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981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6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794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220CB7-DCA5-4E5B-97F1-300CDD8D2AA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37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 noProof="0"/>
              <a:t>Перетащите сюда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8A1A3-5BFE-4E68-81F1-F52462776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11469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A1EF1-BFC9-4361-B215-2D83B16AB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16709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6487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51FFE5-84D8-43BD-9B0D-76C497F55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58921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1428299"/>
            <a:ext cx="1711234" cy="4436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FB4FFF-4547-4B6C-9BF5-9A495C21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83253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 userDrawn="1"/>
        </p:nvGrpSpPr>
        <p:grpSpPr>
          <a:xfrm rot="10800000">
            <a:off x="11858328" y="148422"/>
            <a:ext cx="332874" cy="590718"/>
            <a:chOff x="10026" y="148425"/>
            <a:chExt cx="332874" cy="59071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0026" y="148428"/>
              <a:ext cx="203334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2" name="Прямоугольник 1"/>
          <p:cNvSpPr/>
          <p:nvPr userDrawn="1"/>
        </p:nvSpPr>
        <p:spPr>
          <a:xfrm>
            <a:off x="0" y="6477000"/>
            <a:ext cx="12192000" cy="381000"/>
          </a:xfrm>
          <a:prstGeom prst="rect">
            <a:avLst/>
          </a:prstGeom>
          <a:solidFill>
            <a:srgbClr val="E6E6E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Надпись 11"/>
          <p:cNvSpPr txBox="1"/>
          <p:nvPr userDrawn="1"/>
        </p:nvSpPr>
        <p:spPr>
          <a:xfrm>
            <a:off x="11292841" y="6528300"/>
            <a:ext cx="79941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0"/>
            <a:fld id="{260E2A6B-A809-4840-BF14-8648BC0BDF87}" type="slidenum">
              <a:rPr lang="ru-RU" sz="1200" b="0" i="0" strike="noStrike" spc="0" noProof="0" smtClean="0">
                <a:solidFill>
                  <a:schemeClr val="accent1"/>
                </a:solidFill>
                <a:latin typeface="+mn-lt"/>
                <a:ea typeface="Roboto Condensed Light" panose="02000000000000000000" pitchFamily="2" charset="0"/>
                <a:cs typeface="Segoe UI Light" panose="020B0502040204020203" pitchFamily="34" charset="0"/>
              </a:rPr>
              <a:pPr algn="r"/>
              <a:t>‹#›</a:t>
            </a:fld>
            <a:endParaRPr lang="ru-RU" sz="8000" b="0" i="0" strike="noStrike" spc="0" noProof="0">
              <a:solidFill>
                <a:schemeClr val="accent1"/>
              </a:solidFill>
              <a:latin typeface="+mn-lt"/>
              <a:ea typeface="Roboto Condensed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9" name="Надпись 8"/>
          <p:cNvSpPr txBox="1"/>
          <p:nvPr userDrawn="1"/>
        </p:nvSpPr>
        <p:spPr>
          <a:xfrm>
            <a:off x="68580" y="6528300"/>
            <a:ext cx="1684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noProof="0">
                <a:solidFill>
                  <a:schemeClr val="accent1"/>
                </a:solidFill>
                <a:latin typeface="+mn-lt"/>
              </a:rPr>
              <a:t>Ваша кофейня</a:t>
            </a:r>
          </a:p>
        </p:txBody>
      </p:sp>
    </p:spTree>
    <p:extLst>
      <p:ext uri="{BB962C8B-B14F-4D97-AF65-F5344CB8AC3E}">
        <p14:creationId xmlns:p14="http://schemas.microsoft.com/office/powerpoint/2010/main" val="3008118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781" r:id="rId3"/>
    <p:sldLayoutId id="2147483692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19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6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85039FC-B7A4-4B0F-BC97-04E4B50954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7" r="7"/>
          <a:stretch>
            <a:fillRect/>
          </a:stretch>
        </p:blipFill>
        <p:spPr/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5A1847C-3534-406E-869C-D10234710F08}"/>
              </a:ext>
            </a:extLst>
          </p:cNvPr>
          <p:cNvSpPr/>
          <p:nvPr/>
        </p:nvSpPr>
        <p:spPr>
          <a:xfrm>
            <a:off x="0" y="0"/>
            <a:ext cx="12192002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адпись 21"/>
          <p:cNvSpPr txBox="1"/>
          <p:nvPr/>
        </p:nvSpPr>
        <p:spPr>
          <a:xfrm>
            <a:off x="62753" y="1698036"/>
            <a:ext cx="119230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ИЗМЕНЕНИЯ В СОЦИАЛЬНОЙ СТРУКТУРЕ РОССИЙСКОГО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13722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F14AF75-EBA1-4B00-986E-0E5DC2B64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405" t="4706" r="5211" b="50000"/>
          <a:stretch/>
        </p:blipFill>
        <p:spPr>
          <a:xfrm rot="21419403">
            <a:off x="5823060" y="232442"/>
            <a:ext cx="6248934" cy="6925945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157083A-0D74-435E-BFBD-55B7C81FDC3E}"/>
              </a:ext>
            </a:extLst>
          </p:cNvPr>
          <p:cNvSpPr/>
          <p:nvPr/>
        </p:nvSpPr>
        <p:spPr>
          <a:xfrm>
            <a:off x="7100046" y="1852101"/>
            <a:ext cx="4572001" cy="286870"/>
          </a:xfrm>
          <a:prstGeom prst="rect">
            <a:avLst/>
          </a:prstGeom>
          <a:solidFill>
            <a:srgbClr val="E7D7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848682-FB1D-4A5A-A8E5-24FDDDC626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65" r="2749"/>
          <a:stretch/>
        </p:blipFill>
        <p:spPr>
          <a:xfrm>
            <a:off x="0" y="0"/>
            <a:ext cx="6131859" cy="501084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D3548B-C055-42BD-8590-5DFFBECDC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61726"/>
            <a:ext cx="1158340" cy="39627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68833D4-935C-4D35-AEA3-5E19944BAF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89" y="3411491"/>
            <a:ext cx="3050235" cy="30502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1422EA0-7A2A-4E3F-8AC2-D28303719CFB}"/>
              </a:ext>
            </a:extLst>
          </p:cNvPr>
          <p:cNvSpPr txBox="1"/>
          <p:nvPr/>
        </p:nvSpPr>
        <p:spPr>
          <a:xfrm>
            <a:off x="7100046" y="1672370"/>
            <a:ext cx="4432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Segoe Script" panose="030B0504020000000003" pitchFamily="66" charset="0"/>
              </a:rPr>
              <a:t>Создан в 1555 г.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4A2380-662B-416B-9B83-4342F02796BC}"/>
              </a:ext>
            </a:extLst>
          </p:cNvPr>
          <p:cNvSpPr txBox="1"/>
          <p:nvPr/>
        </p:nvSpPr>
        <p:spPr>
          <a:xfrm>
            <a:off x="6810606" y="2212126"/>
            <a:ext cx="486144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>
                <a:latin typeface="Segoe Script" panose="030B0504020000000003" pitchFamily="66" charset="0"/>
              </a:rPr>
              <a:t>Записаны 40 знатных фамилий</a:t>
            </a:r>
          </a:p>
          <a:p>
            <a:pPr algn="ctr"/>
            <a:r>
              <a:rPr lang="ru-RU" sz="3600" dirty="0">
                <a:latin typeface="Segoe Script" panose="030B0504020000000003" pitchFamily="66" charset="0"/>
              </a:rPr>
              <a:t>Список бояр</a:t>
            </a:r>
          </a:p>
        </p:txBody>
      </p:sp>
    </p:spTree>
    <p:extLst>
      <p:ext uri="{BB962C8B-B14F-4D97-AF65-F5344CB8AC3E}">
        <p14:creationId xmlns:p14="http://schemas.microsoft.com/office/powerpoint/2010/main" val="246795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D8396073-C071-4A43-B292-75410A77E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11"/>
            <a:ext cx="12192000" cy="683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9918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A67E39-6AEA-4657-B264-CDFE935F0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9" name="Надпись 28"/>
          <p:cNvSpPr txBox="1"/>
          <p:nvPr/>
        </p:nvSpPr>
        <p:spPr>
          <a:xfrm>
            <a:off x="1179861" y="535535"/>
            <a:ext cx="98322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КРЕСТЬЯНСТВО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79861" y="2038588"/>
            <a:ext cx="5059737" cy="91961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685800" indent="-685800" rtl="0">
              <a:lnSpc>
                <a:spcPct val="120000"/>
              </a:lnSpc>
              <a:buBlip>
                <a:blip r:embed="rId4"/>
              </a:buBlip>
            </a:pPr>
            <a:r>
              <a:rPr lang="ru-RU" sz="4800" b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Черносошное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179860" y="4448294"/>
            <a:ext cx="4073457" cy="91961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685800" indent="-685800" rtl="0">
              <a:lnSpc>
                <a:spcPct val="120000"/>
              </a:lnSpc>
              <a:buBlip>
                <a:blip r:embed="rId4"/>
              </a:buBlip>
            </a:pPr>
            <a:r>
              <a:rPr lang="ru-RU" sz="4800" b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Дворцовые</a:t>
            </a:r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41CB517-0AF2-4424-9DD9-9F81B4C1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6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2B8ABBF-4FB5-4AB8-84A5-7B816116DE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156" y="1503296"/>
            <a:ext cx="5829286" cy="4724506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2294965" y="3238802"/>
            <a:ext cx="4959809" cy="91961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685800" indent="-685800" rtl="0">
              <a:lnSpc>
                <a:spcPct val="120000"/>
              </a:lnSpc>
              <a:buBlip>
                <a:blip r:embed="rId4"/>
              </a:buBlip>
            </a:pPr>
            <a:r>
              <a:rPr lang="ru-RU" sz="4800" b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Владельческие</a:t>
            </a:r>
          </a:p>
        </p:txBody>
      </p:sp>
    </p:spTree>
    <p:extLst>
      <p:ext uri="{BB962C8B-B14F-4D97-AF65-F5344CB8AC3E}">
        <p14:creationId xmlns:p14="http://schemas.microsoft.com/office/powerpoint/2010/main" val="338761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/>
      <p:bldP spid="35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05A909-1638-4C80-9CF2-65813D175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6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39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36AD31-69B4-4845-A24C-E8579442E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" y="-11821"/>
            <a:ext cx="12189062" cy="687297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938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9" name="Надпись 28"/>
          <p:cNvSpPr txBox="1"/>
          <p:nvPr/>
        </p:nvSpPr>
        <p:spPr>
          <a:xfrm>
            <a:off x="645459" y="361161"/>
            <a:ext cx="104832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ТОРГОВЦЫ И РЕМЕСЛЕННИКИ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37529" y="3776252"/>
            <a:ext cx="7028330" cy="271458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ru-RU" sz="48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— объединения купцов и ремесленников</a:t>
            </a:r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41CB517-0AF2-4424-9DD9-9F81B4C1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6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18296" y="2328296"/>
            <a:ext cx="10547563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685800" indent="-685800">
              <a:buBlip>
                <a:blip r:embed="rId4"/>
              </a:buBlip>
            </a:pPr>
            <a:r>
              <a:rPr lang="ru-RU" sz="4800" b="1" dirty="0">
                <a:solidFill>
                  <a:schemeClr val="bg1"/>
                </a:solidFill>
                <a:ea typeface="Lato" panose="020F0502020204030203" pitchFamily="34" charset="0"/>
                <a:cs typeface="Calibri" panose="020F0502020204030204" pitchFamily="34" charset="0"/>
              </a:rPr>
              <a:t>Во второй половине XVI в. создаются </a:t>
            </a:r>
            <a:r>
              <a:rPr lang="ru-RU" sz="4800" b="1" u="sng" dirty="0">
                <a:solidFill>
                  <a:schemeClr val="bg1"/>
                </a:solidFill>
                <a:ea typeface="Lato" panose="020F0502020204030203" pitchFamily="34" charset="0"/>
                <a:cs typeface="Calibri" panose="020F0502020204030204" pitchFamily="34" charset="0"/>
              </a:rPr>
              <a:t>«сотни»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D6E2F0-5DF9-45AF-A707-2D06B2501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6047" y="3954242"/>
            <a:ext cx="2774605" cy="293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93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5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9987B8-9A10-4D2B-973E-563AE61A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664" y="418913"/>
            <a:ext cx="10878671" cy="1669863"/>
          </a:xfrm>
        </p:spPr>
        <p:txBody>
          <a:bodyPr/>
          <a:lstStyle/>
          <a:p>
            <a:pPr algn="ctr"/>
            <a:r>
              <a:rPr lang="ru-RU" sz="5400" dirty="0">
                <a:latin typeface="Segoe Print" panose="02000600000000000000" pitchFamily="2" charset="0"/>
              </a:rPr>
              <a:t>Городское население делилось на чёрные и белые слободы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0552B5-9546-4BE6-90C8-4529B71A3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3941"/>
            <a:ext cx="12191999" cy="454405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5DF829E-BFEB-4674-AE23-9FB7D79C7F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274" r="61704" b="60393"/>
          <a:stretch/>
        </p:blipFill>
        <p:spPr>
          <a:xfrm rot="6221747">
            <a:off x="6738503" y="1797048"/>
            <a:ext cx="1437307" cy="9144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DA34DD7-BF15-42A8-89BA-F1B30C42EA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274" r="61704" b="60393"/>
          <a:stretch/>
        </p:blipFill>
        <p:spPr>
          <a:xfrm rot="9072704">
            <a:off x="2829892" y="1856739"/>
            <a:ext cx="143730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48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4" name="Заголовок 3" hidden="1">
            <a:extLst>
              <a:ext uri="{FF2B5EF4-FFF2-40B4-BE49-F238E27FC236}">
                <a16:creationId xmlns:a16="http://schemas.microsoft.com/office/drawing/2014/main" id="{F91C6773-6F00-4113-8130-E882AB54A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13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2151F00-B368-4C26-98B5-73ACAC939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174" b="50000"/>
          <a:stretch/>
        </p:blipFill>
        <p:spPr>
          <a:xfrm>
            <a:off x="-232694" y="244761"/>
            <a:ext cx="5356210" cy="55554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B0D980F-03DF-431F-A535-4142BCCF0C83}"/>
              </a:ext>
            </a:extLst>
          </p:cNvPr>
          <p:cNvSpPr txBox="1"/>
          <p:nvPr/>
        </p:nvSpPr>
        <p:spPr>
          <a:xfrm>
            <a:off x="475128" y="1172222"/>
            <a:ext cx="434788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Почему в некоторых городах ремесленниками была большая часть населения?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3CAB3E1-A63E-4F65-8045-37E5122622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61726"/>
            <a:ext cx="1158340" cy="39627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43FF4AB-EDFE-471B-BBD5-B251A545F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00" y="2969021"/>
            <a:ext cx="3498470" cy="349847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C1E5A0D-B906-472B-BC88-1ACE53C545E5}"/>
              </a:ext>
            </a:extLst>
          </p:cNvPr>
          <p:cNvSpPr txBox="1"/>
          <p:nvPr/>
        </p:nvSpPr>
        <p:spPr>
          <a:xfrm>
            <a:off x="6320118" y="1172222"/>
            <a:ext cx="549536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1"/>
                </a:solidFill>
                <a:latin typeface="Segoe Print" panose="02000600000000000000" pitchFamily="2" charset="0"/>
              </a:rPr>
              <a:t>Новгород и Псков </a:t>
            </a:r>
            <a:r>
              <a:rPr lang="ru-RU" sz="4000" dirty="0">
                <a:latin typeface="Segoe Print" panose="02000600000000000000" pitchFamily="2" charset="0"/>
              </a:rPr>
              <a:t>– текстильные центры</a:t>
            </a:r>
          </a:p>
          <a:p>
            <a:r>
              <a:rPr lang="ru-RU" sz="4000" dirty="0">
                <a:solidFill>
                  <a:schemeClr val="accent1"/>
                </a:solidFill>
                <a:latin typeface="Segoe Print" panose="02000600000000000000" pitchFamily="2" charset="0"/>
              </a:rPr>
              <a:t>Тула и Серпухов </a:t>
            </a:r>
            <a:r>
              <a:rPr lang="ru-RU" sz="4000" dirty="0">
                <a:latin typeface="Segoe Print" panose="02000600000000000000" pitchFamily="2" charset="0"/>
              </a:rPr>
              <a:t>– металлообработка</a:t>
            </a:r>
          </a:p>
        </p:txBody>
      </p:sp>
    </p:spTree>
    <p:extLst>
      <p:ext uri="{BB962C8B-B14F-4D97-AF65-F5344CB8AC3E}">
        <p14:creationId xmlns:p14="http://schemas.microsoft.com/office/powerpoint/2010/main" val="87897948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93D45CB-92F1-4942-9CA6-5EC1E2D01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BEF11B6-6C08-48DB-ACB2-154771C5F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46F370-D677-415E-92D7-1554257342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893" t="5098" r="5473" b="50000"/>
          <a:stretch/>
        </p:blipFill>
        <p:spPr>
          <a:xfrm rot="21398354">
            <a:off x="5252311" y="758115"/>
            <a:ext cx="5969778" cy="6020353"/>
          </a:xfrm>
          <a:prstGeom prst="rect">
            <a:avLst/>
          </a:prstGeom>
        </p:spPr>
      </p:pic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4" name="Заголовок 3" hidden="1">
            <a:extLst>
              <a:ext uri="{FF2B5EF4-FFF2-40B4-BE49-F238E27FC236}">
                <a16:creationId xmlns:a16="http://schemas.microsoft.com/office/drawing/2014/main" id="{A75E788A-4D7C-47BA-9326-D37D48290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12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761534-62A2-44F2-8A37-3D4E7ADB87BE}"/>
              </a:ext>
            </a:extLst>
          </p:cNvPr>
          <p:cNvSpPr txBox="1"/>
          <p:nvPr/>
        </p:nvSpPr>
        <p:spPr>
          <a:xfrm>
            <a:off x="6096000" y="1649353"/>
            <a:ext cx="4885766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>
                <a:latin typeface="Segoe Script" panose="030B0504020000000003" pitchFamily="66" charset="0"/>
              </a:rPr>
              <a:t>Для укрепления торговых связей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1A79ED8-F34F-4C35-9EE7-7C51D5BCFC74}"/>
              </a:ext>
            </a:extLst>
          </p:cNvPr>
          <p:cNvSpPr txBox="1"/>
          <p:nvPr/>
        </p:nvSpPr>
        <p:spPr>
          <a:xfrm>
            <a:off x="5952565" y="3374483"/>
            <a:ext cx="488576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Segoe Script" panose="030B0504020000000003" pitchFamily="66" charset="0"/>
              </a:rPr>
              <a:t>между городами проводились </a:t>
            </a:r>
            <a:r>
              <a:rPr lang="ru-RU" sz="3600" b="1" u="sng" dirty="0">
                <a:latin typeface="Segoe Script" panose="030B0504020000000003" pitchFamily="66" charset="0"/>
              </a:rPr>
              <a:t>ярмарки</a:t>
            </a:r>
            <a:endParaRPr lang="ru-RU" sz="3600" b="1" u="sng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BD52B36-451D-4F3C-9E55-45D40DA162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92567">
            <a:off x="933526" y="-40790"/>
            <a:ext cx="3018836" cy="278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042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6DAB56-1B27-4ECE-A776-0504B8F32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9" name="Надпись 28"/>
          <p:cNvSpPr txBox="1"/>
          <p:nvPr/>
        </p:nvSpPr>
        <p:spPr>
          <a:xfrm>
            <a:off x="600635" y="427632"/>
            <a:ext cx="104832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КАЗАЧЕСТВО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294965" y="1475899"/>
            <a:ext cx="9475694" cy="249606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ru-RU" sz="44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— вольные люди, проживавшие на южных окраинах, защищали рубежи</a:t>
            </a:r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41CB517-0AF2-4424-9DD9-9F81B4C1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6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725271" y="4330195"/>
            <a:ext cx="6382870" cy="19389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accent1"/>
                </a:solidFill>
                <a:latin typeface="Impact" panose="020B080603090205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«С Дону выдачи нет!»</a:t>
            </a:r>
            <a:endParaRPr lang="ru-RU" sz="6000" b="1" u="sng" dirty="0">
              <a:solidFill>
                <a:schemeClr val="accent1"/>
              </a:solidFill>
              <a:latin typeface="Impact" panose="020B0806030902050204" pitchFamily="34" charset="0"/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12B87E-D144-4BA3-85A1-B67531359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202" y="2873817"/>
            <a:ext cx="3395370" cy="339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8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5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2E0199-7F0B-4B9A-88C2-2BE093BCD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2192000" cy="68582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9" name="Надпись 28"/>
          <p:cNvSpPr txBox="1"/>
          <p:nvPr/>
        </p:nvSpPr>
        <p:spPr>
          <a:xfrm>
            <a:off x="600635" y="427632"/>
            <a:ext cx="104832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ДУ</a:t>
            </a:r>
            <a:r>
              <a:rPr lang="en-US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X</a:t>
            </a:r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ОВЕНСТВО</a:t>
            </a:r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41CB517-0AF2-4424-9DD9-9F81B4C1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6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168834-CC7E-426B-833C-149A7A2CE2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143" t="53072"/>
          <a:stretch/>
        </p:blipFill>
        <p:spPr>
          <a:xfrm>
            <a:off x="600634" y="1495905"/>
            <a:ext cx="5450543" cy="52021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DEA55B-4960-406E-A08B-91FDF74F22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1155" y="1501761"/>
            <a:ext cx="5647763" cy="5196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06248A-2702-4301-89EB-25440052ED25}"/>
              </a:ext>
            </a:extLst>
          </p:cNvPr>
          <p:cNvSpPr txBox="1"/>
          <p:nvPr/>
        </p:nvSpPr>
        <p:spPr>
          <a:xfrm>
            <a:off x="1801906" y="2294965"/>
            <a:ext cx="3218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Segoe Print" panose="02000600000000000000" pitchFamily="2" charset="0"/>
              </a:rPr>
              <a:t>Белое духовенство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C12739-6130-4712-8FFA-3E4B4D11E807}"/>
              </a:ext>
            </a:extLst>
          </p:cNvPr>
          <p:cNvSpPr txBox="1"/>
          <p:nvPr/>
        </p:nvSpPr>
        <p:spPr>
          <a:xfrm>
            <a:off x="7388959" y="2160802"/>
            <a:ext cx="38617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Segoe Print" panose="02000600000000000000" pitchFamily="2" charset="0"/>
              </a:rPr>
              <a:t>Черное духовенство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A03D83-85C0-4388-93A1-59C3E73CE966}"/>
              </a:ext>
            </a:extLst>
          </p:cNvPr>
          <p:cNvSpPr txBox="1"/>
          <p:nvPr/>
        </p:nvSpPr>
        <p:spPr>
          <a:xfrm>
            <a:off x="1483659" y="3495294"/>
            <a:ext cx="401170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Impact" panose="020B0806030902050204" pitchFamily="34" charset="0"/>
              </a:rPr>
              <a:t>Священники</a:t>
            </a:r>
          </a:p>
          <a:p>
            <a:pPr marL="285750" indent="-285750">
              <a:buBlip>
                <a:blip r:embed="rId6"/>
              </a:buBlip>
            </a:pPr>
            <a:r>
              <a:rPr lang="ru-RU" sz="3600" dirty="0">
                <a:latin typeface="Impact" panose="020B0806030902050204" pitchFamily="34" charset="0"/>
              </a:rPr>
              <a:t> жили в домах,</a:t>
            </a:r>
          </a:p>
          <a:p>
            <a:pPr marL="285750" indent="-285750">
              <a:buBlip>
                <a:blip r:embed="rId6"/>
              </a:buBlip>
            </a:pPr>
            <a:r>
              <a:rPr lang="ru-RU" sz="3600" dirty="0">
                <a:latin typeface="Impact" panose="020B0806030902050204" pitchFamily="34" charset="0"/>
              </a:rPr>
              <a:t> позволено иметь семью, имущество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D9E67A-D70E-4CFF-A39B-69E1350565D9}"/>
              </a:ext>
            </a:extLst>
          </p:cNvPr>
          <p:cNvSpPr txBox="1"/>
          <p:nvPr/>
        </p:nvSpPr>
        <p:spPr>
          <a:xfrm>
            <a:off x="7055225" y="3321412"/>
            <a:ext cx="466164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Impact" panose="020B0806030902050204" pitchFamily="34" charset="0"/>
              </a:rPr>
              <a:t>Монахи</a:t>
            </a:r>
          </a:p>
          <a:p>
            <a:pPr marL="571500" indent="-571500">
              <a:buBlip>
                <a:blip r:embed="rId6"/>
              </a:buBlip>
            </a:pPr>
            <a:r>
              <a:rPr lang="ru-RU" sz="3600" dirty="0">
                <a:latin typeface="Impact" panose="020B0806030902050204" pitchFamily="34" charset="0"/>
              </a:rPr>
              <a:t>жили в монастырях, </a:t>
            </a:r>
          </a:p>
          <a:p>
            <a:pPr marL="571500" indent="-571500">
              <a:buBlip>
                <a:blip r:embed="rId6"/>
              </a:buBlip>
            </a:pPr>
            <a:r>
              <a:rPr lang="ru-RU" sz="3600" dirty="0">
                <a:latin typeface="Impact" panose="020B0806030902050204" pitchFamily="34" charset="0"/>
              </a:rPr>
              <a:t>нельзя иметь семью, имущество</a:t>
            </a:r>
          </a:p>
        </p:txBody>
      </p:sp>
    </p:spTree>
    <p:extLst>
      <p:ext uri="{BB962C8B-B14F-4D97-AF65-F5344CB8AC3E}">
        <p14:creationId xmlns:p14="http://schemas.microsoft.com/office/powerpoint/2010/main" val="227269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731D59-413F-4C2E-84CB-9C30E12E6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2400" dirty="0"/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2B7D609C-6AF5-4516-9C5E-C94CFB4CED11}"/>
              </a:ext>
            </a:extLst>
          </p:cNvPr>
          <p:cNvSpPr/>
          <p:nvPr/>
        </p:nvSpPr>
        <p:spPr>
          <a:xfrm rot="20373923">
            <a:off x="305145" y="3280940"/>
            <a:ext cx="4147974" cy="3476127"/>
          </a:xfrm>
          <a:custGeom>
            <a:avLst/>
            <a:gdLst>
              <a:gd name="connsiteX0" fmla="*/ 1524757 w 3666961"/>
              <a:gd name="connsiteY0" fmla="*/ 8573 h 3327507"/>
              <a:gd name="connsiteX1" fmla="*/ 1643291 w 3666961"/>
              <a:gd name="connsiteY1" fmla="*/ 8573 h 3327507"/>
              <a:gd name="connsiteX2" fmla="*/ 1973491 w 3666961"/>
              <a:gd name="connsiteY2" fmla="*/ 25507 h 3327507"/>
              <a:gd name="connsiteX3" fmla="*/ 2227491 w 3666961"/>
              <a:gd name="connsiteY3" fmla="*/ 101707 h 3327507"/>
              <a:gd name="connsiteX4" fmla="*/ 2295224 w 3666961"/>
              <a:gd name="connsiteY4" fmla="*/ 152507 h 3327507"/>
              <a:gd name="connsiteX5" fmla="*/ 2388357 w 3666961"/>
              <a:gd name="connsiteY5" fmla="*/ 211773 h 3327507"/>
              <a:gd name="connsiteX6" fmla="*/ 2591557 w 3666961"/>
              <a:gd name="connsiteY6" fmla="*/ 398040 h 3327507"/>
              <a:gd name="connsiteX7" fmla="*/ 2642357 w 3666961"/>
              <a:gd name="connsiteY7" fmla="*/ 474240 h 3327507"/>
              <a:gd name="connsiteX8" fmla="*/ 2727024 w 3666961"/>
              <a:gd name="connsiteY8" fmla="*/ 702840 h 3327507"/>
              <a:gd name="connsiteX9" fmla="*/ 2811691 w 3666961"/>
              <a:gd name="connsiteY9" fmla="*/ 922973 h 3327507"/>
              <a:gd name="connsiteX10" fmla="*/ 2854024 w 3666961"/>
              <a:gd name="connsiteY10" fmla="*/ 982240 h 3327507"/>
              <a:gd name="connsiteX11" fmla="*/ 3192691 w 3666961"/>
              <a:gd name="connsiteY11" fmla="*/ 1210840 h 3327507"/>
              <a:gd name="connsiteX12" fmla="*/ 3319691 w 3666961"/>
              <a:gd name="connsiteY12" fmla="*/ 1295507 h 3327507"/>
              <a:gd name="connsiteX13" fmla="*/ 3463624 w 3666961"/>
              <a:gd name="connsiteY13" fmla="*/ 1405573 h 3327507"/>
              <a:gd name="connsiteX14" fmla="*/ 3573691 w 3666961"/>
              <a:gd name="connsiteY14" fmla="*/ 1617240 h 3327507"/>
              <a:gd name="connsiteX15" fmla="*/ 3599091 w 3666961"/>
              <a:gd name="connsiteY15" fmla="*/ 1752707 h 3327507"/>
              <a:gd name="connsiteX16" fmla="*/ 3624491 w 3666961"/>
              <a:gd name="connsiteY16" fmla="*/ 1828907 h 3327507"/>
              <a:gd name="connsiteX17" fmla="*/ 3641424 w 3666961"/>
              <a:gd name="connsiteY17" fmla="*/ 1905107 h 3327507"/>
              <a:gd name="connsiteX18" fmla="*/ 3649891 w 3666961"/>
              <a:gd name="connsiteY18" fmla="*/ 2032107 h 3327507"/>
              <a:gd name="connsiteX19" fmla="*/ 3666824 w 3666961"/>
              <a:gd name="connsiteY19" fmla="*/ 2133707 h 3327507"/>
              <a:gd name="connsiteX20" fmla="*/ 3658357 w 3666961"/>
              <a:gd name="connsiteY20" fmla="*/ 2209907 h 3327507"/>
              <a:gd name="connsiteX21" fmla="*/ 3649891 w 3666961"/>
              <a:gd name="connsiteY21" fmla="*/ 2303040 h 3327507"/>
              <a:gd name="connsiteX22" fmla="*/ 3616024 w 3666961"/>
              <a:gd name="connsiteY22" fmla="*/ 2413107 h 3327507"/>
              <a:gd name="connsiteX23" fmla="*/ 3599091 w 3666961"/>
              <a:gd name="connsiteY23" fmla="*/ 2506240 h 3327507"/>
              <a:gd name="connsiteX24" fmla="*/ 3573691 w 3666961"/>
              <a:gd name="connsiteY24" fmla="*/ 2743307 h 3327507"/>
              <a:gd name="connsiteX25" fmla="*/ 3480557 w 3666961"/>
              <a:gd name="connsiteY25" fmla="*/ 2921107 h 3327507"/>
              <a:gd name="connsiteX26" fmla="*/ 3311224 w 3666961"/>
              <a:gd name="connsiteY26" fmla="*/ 3090440 h 3327507"/>
              <a:gd name="connsiteX27" fmla="*/ 3226557 w 3666961"/>
              <a:gd name="connsiteY27" fmla="*/ 3132773 h 3327507"/>
              <a:gd name="connsiteX28" fmla="*/ 3082624 w 3666961"/>
              <a:gd name="connsiteY28" fmla="*/ 3183573 h 3327507"/>
              <a:gd name="connsiteX29" fmla="*/ 2845557 w 3666961"/>
              <a:gd name="connsiteY29" fmla="*/ 3217440 h 3327507"/>
              <a:gd name="connsiteX30" fmla="*/ 2532291 w 3666961"/>
              <a:gd name="connsiteY30" fmla="*/ 3234373 h 3327507"/>
              <a:gd name="connsiteX31" fmla="*/ 1888824 w 3666961"/>
              <a:gd name="connsiteY31" fmla="*/ 3251307 h 3327507"/>
              <a:gd name="connsiteX32" fmla="*/ 1363891 w 3666961"/>
              <a:gd name="connsiteY32" fmla="*/ 3327507 h 3327507"/>
              <a:gd name="connsiteX33" fmla="*/ 1135291 w 3666961"/>
              <a:gd name="connsiteY33" fmla="*/ 3319040 h 3327507"/>
              <a:gd name="connsiteX34" fmla="*/ 982891 w 3666961"/>
              <a:gd name="connsiteY34" fmla="*/ 3259773 h 3327507"/>
              <a:gd name="connsiteX35" fmla="*/ 610357 w 3666961"/>
              <a:gd name="connsiteY35" fmla="*/ 2971907 h 3327507"/>
              <a:gd name="connsiteX36" fmla="*/ 525691 w 3666961"/>
              <a:gd name="connsiteY36" fmla="*/ 2861840 h 3327507"/>
              <a:gd name="connsiteX37" fmla="*/ 432557 w 3666961"/>
              <a:gd name="connsiteY37" fmla="*/ 2692507 h 3327507"/>
              <a:gd name="connsiteX38" fmla="*/ 297091 w 3666961"/>
              <a:gd name="connsiteY38" fmla="*/ 2336907 h 3327507"/>
              <a:gd name="connsiteX39" fmla="*/ 237824 w 3666961"/>
              <a:gd name="connsiteY39" fmla="*/ 2218373 h 3327507"/>
              <a:gd name="connsiteX40" fmla="*/ 153157 w 3666961"/>
              <a:gd name="connsiteY40" fmla="*/ 1938973 h 3327507"/>
              <a:gd name="connsiteX41" fmla="*/ 110824 w 3666961"/>
              <a:gd name="connsiteY41" fmla="*/ 1684973 h 3327507"/>
              <a:gd name="connsiteX42" fmla="*/ 43091 w 3666961"/>
              <a:gd name="connsiteY42" fmla="*/ 1414040 h 3327507"/>
              <a:gd name="connsiteX43" fmla="*/ 757 w 3666961"/>
              <a:gd name="connsiteY43" fmla="*/ 1210840 h 3327507"/>
              <a:gd name="connsiteX44" fmla="*/ 9224 w 3666961"/>
              <a:gd name="connsiteY44" fmla="*/ 1033040 h 3327507"/>
              <a:gd name="connsiteX45" fmla="*/ 76957 w 3666961"/>
              <a:gd name="connsiteY45" fmla="*/ 939907 h 3327507"/>
              <a:gd name="connsiteX46" fmla="*/ 153157 w 3666961"/>
              <a:gd name="connsiteY46" fmla="*/ 855240 h 3327507"/>
              <a:gd name="connsiteX47" fmla="*/ 220891 w 3666961"/>
              <a:gd name="connsiteY47" fmla="*/ 795973 h 3327507"/>
              <a:gd name="connsiteX48" fmla="*/ 415624 w 3666961"/>
              <a:gd name="connsiteY48" fmla="*/ 685907 h 3327507"/>
              <a:gd name="connsiteX49" fmla="*/ 517224 w 3666961"/>
              <a:gd name="connsiteY49" fmla="*/ 652040 h 3327507"/>
              <a:gd name="connsiteX50" fmla="*/ 627291 w 3666961"/>
              <a:gd name="connsiteY50" fmla="*/ 609707 h 3327507"/>
              <a:gd name="connsiteX51" fmla="*/ 762757 w 3666961"/>
              <a:gd name="connsiteY51" fmla="*/ 567373 h 3327507"/>
              <a:gd name="connsiteX52" fmla="*/ 881291 w 3666961"/>
              <a:gd name="connsiteY52" fmla="*/ 508107 h 3327507"/>
              <a:gd name="connsiteX53" fmla="*/ 932091 w 3666961"/>
              <a:gd name="connsiteY53" fmla="*/ 448840 h 3327507"/>
              <a:gd name="connsiteX54" fmla="*/ 1025224 w 3666961"/>
              <a:gd name="connsiteY54" fmla="*/ 287973 h 3327507"/>
              <a:gd name="connsiteX55" fmla="*/ 1126824 w 3666961"/>
              <a:gd name="connsiteY55" fmla="*/ 160973 h 3327507"/>
              <a:gd name="connsiteX56" fmla="*/ 1253824 w 3666961"/>
              <a:gd name="connsiteY56" fmla="*/ 101707 h 3327507"/>
              <a:gd name="connsiteX57" fmla="*/ 1304624 w 3666961"/>
              <a:gd name="connsiteY57" fmla="*/ 76307 h 3327507"/>
              <a:gd name="connsiteX58" fmla="*/ 1346957 w 3666961"/>
              <a:gd name="connsiteY58" fmla="*/ 67840 h 3327507"/>
              <a:gd name="connsiteX59" fmla="*/ 1448557 w 3666961"/>
              <a:gd name="connsiteY59" fmla="*/ 42440 h 3327507"/>
              <a:gd name="connsiteX60" fmla="*/ 1524757 w 3666961"/>
              <a:gd name="connsiteY60" fmla="*/ 8573 h 332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666961" h="3327507">
                <a:moveTo>
                  <a:pt x="1524757" y="8573"/>
                </a:moveTo>
                <a:cubicBezTo>
                  <a:pt x="1601587" y="-6792"/>
                  <a:pt x="1536030" y="1869"/>
                  <a:pt x="1643291" y="8573"/>
                </a:cubicBezTo>
                <a:cubicBezTo>
                  <a:pt x="1753288" y="15448"/>
                  <a:pt x="1973491" y="25507"/>
                  <a:pt x="1973491" y="25507"/>
                </a:cubicBezTo>
                <a:cubicBezTo>
                  <a:pt x="2061282" y="46163"/>
                  <a:pt x="2146714" y="59395"/>
                  <a:pt x="2227491" y="101707"/>
                </a:cubicBezTo>
                <a:cubicBezTo>
                  <a:pt x="2252491" y="114802"/>
                  <a:pt x="2271932" y="136570"/>
                  <a:pt x="2295224" y="152507"/>
                </a:cubicBezTo>
                <a:cubicBezTo>
                  <a:pt x="2325593" y="173286"/>
                  <a:pt x="2357928" y="191082"/>
                  <a:pt x="2388357" y="211773"/>
                </a:cubicBezTo>
                <a:cubicBezTo>
                  <a:pt x="2511719" y="295659"/>
                  <a:pt x="2503993" y="283112"/>
                  <a:pt x="2591557" y="398040"/>
                </a:cubicBezTo>
                <a:cubicBezTo>
                  <a:pt x="2610058" y="422322"/>
                  <a:pt x="2629959" y="446344"/>
                  <a:pt x="2642357" y="474240"/>
                </a:cubicBezTo>
                <a:cubicBezTo>
                  <a:pt x="2675359" y="548495"/>
                  <a:pt x="2702787" y="625280"/>
                  <a:pt x="2727024" y="702840"/>
                </a:cubicBezTo>
                <a:cubicBezTo>
                  <a:pt x="2759732" y="807507"/>
                  <a:pt x="2760896" y="836622"/>
                  <a:pt x="2811691" y="922973"/>
                </a:cubicBezTo>
                <a:cubicBezTo>
                  <a:pt x="2824000" y="943899"/>
                  <a:pt x="2837420" y="964528"/>
                  <a:pt x="2854024" y="982240"/>
                </a:cubicBezTo>
                <a:cubicBezTo>
                  <a:pt x="2958318" y="1093488"/>
                  <a:pt x="3045943" y="1119530"/>
                  <a:pt x="3192691" y="1210840"/>
                </a:cubicBezTo>
                <a:cubicBezTo>
                  <a:pt x="3235890" y="1237719"/>
                  <a:pt x="3276838" y="1268081"/>
                  <a:pt x="3319691" y="1295507"/>
                </a:cubicBezTo>
                <a:cubicBezTo>
                  <a:pt x="3399596" y="1346647"/>
                  <a:pt x="3405462" y="1334948"/>
                  <a:pt x="3463624" y="1405573"/>
                </a:cubicBezTo>
                <a:cubicBezTo>
                  <a:pt x="3534802" y="1492002"/>
                  <a:pt x="3528938" y="1505358"/>
                  <a:pt x="3573691" y="1617240"/>
                </a:cubicBezTo>
                <a:cubicBezTo>
                  <a:pt x="3582158" y="1662396"/>
                  <a:pt x="3588369" y="1708033"/>
                  <a:pt x="3599091" y="1752707"/>
                </a:cubicBezTo>
                <a:cubicBezTo>
                  <a:pt x="3605339" y="1778742"/>
                  <a:pt x="3617325" y="1803110"/>
                  <a:pt x="3624491" y="1828907"/>
                </a:cubicBezTo>
                <a:cubicBezTo>
                  <a:pt x="3631455" y="1853977"/>
                  <a:pt x="3635780" y="1879707"/>
                  <a:pt x="3641424" y="1905107"/>
                </a:cubicBezTo>
                <a:cubicBezTo>
                  <a:pt x="3644246" y="1947440"/>
                  <a:pt x="3645206" y="1989939"/>
                  <a:pt x="3649891" y="2032107"/>
                </a:cubicBezTo>
                <a:cubicBezTo>
                  <a:pt x="3653683" y="2066231"/>
                  <a:pt x="3665191" y="2099412"/>
                  <a:pt x="3666824" y="2133707"/>
                </a:cubicBezTo>
                <a:cubicBezTo>
                  <a:pt x="3668039" y="2159234"/>
                  <a:pt x="3660900" y="2184478"/>
                  <a:pt x="3658357" y="2209907"/>
                </a:cubicBezTo>
                <a:cubicBezTo>
                  <a:pt x="3655255" y="2240925"/>
                  <a:pt x="3656249" y="2272523"/>
                  <a:pt x="3649891" y="2303040"/>
                </a:cubicBezTo>
                <a:cubicBezTo>
                  <a:pt x="3642062" y="2340620"/>
                  <a:pt x="3625334" y="2375867"/>
                  <a:pt x="3616024" y="2413107"/>
                </a:cubicBezTo>
                <a:cubicBezTo>
                  <a:pt x="3608371" y="2443718"/>
                  <a:pt x="3604735" y="2475196"/>
                  <a:pt x="3599091" y="2506240"/>
                </a:cubicBezTo>
                <a:cubicBezTo>
                  <a:pt x="3594230" y="2579157"/>
                  <a:pt x="3591760" y="2671030"/>
                  <a:pt x="3573691" y="2743307"/>
                </a:cubicBezTo>
                <a:cubicBezTo>
                  <a:pt x="3563004" y="2786056"/>
                  <a:pt x="3489848" y="2907443"/>
                  <a:pt x="3480557" y="2921107"/>
                </a:cubicBezTo>
                <a:cubicBezTo>
                  <a:pt x="3433750" y="2989940"/>
                  <a:pt x="3380608" y="3044184"/>
                  <a:pt x="3311224" y="3090440"/>
                </a:cubicBezTo>
                <a:cubicBezTo>
                  <a:pt x="3284970" y="3107943"/>
                  <a:pt x="3255778" y="3120868"/>
                  <a:pt x="3226557" y="3132773"/>
                </a:cubicBezTo>
                <a:cubicBezTo>
                  <a:pt x="3179439" y="3151969"/>
                  <a:pt x="3131709" y="3170186"/>
                  <a:pt x="3082624" y="3183573"/>
                </a:cubicBezTo>
                <a:cubicBezTo>
                  <a:pt x="3002634" y="3205389"/>
                  <a:pt x="2927197" y="3212442"/>
                  <a:pt x="2845557" y="3217440"/>
                </a:cubicBezTo>
                <a:lnTo>
                  <a:pt x="2532291" y="3234373"/>
                </a:lnTo>
                <a:lnTo>
                  <a:pt x="1888824" y="3251307"/>
                </a:lnTo>
                <a:cubicBezTo>
                  <a:pt x="1449065" y="3326159"/>
                  <a:pt x="1625145" y="3310089"/>
                  <a:pt x="1363891" y="3327507"/>
                </a:cubicBezTo>
                <a:lnTo>
                  <a:pt x="1135291" y="3319040"/>
                </a:lnTo>
                <a:cubicBezTo>
                  <a:pt x="1081626" y="3309500"/>
                  <a:pt x="1030216" y="3286816"/>
                  <a:pt x="982891" y="3259773"/>
                </a:cubicBezTo>
                <a:cubicBezTo>
                  <a:pt x="823198" y="3168520"/>
                  <a:pt x="723592" y="3099912"/>
                  <a:pt x="610357" y="2971907"/>
                </a:cubicBezTo>
                <a:cubicBezTo>
                  <a:pt x="579688" y="2937238"/>
                  <a:pt x="550542" y="2900891"/>
                  <a:pt x="525691" y="2861840"/>
                </a:cubicBezTo>
                <a:cubicBezTo>
                  <a:pt x="491106" y="2807493"/>
                  <a:pt x="460253" y="2750668"/>
                  <a:pt x="432557" y="2692507"/>
                </a:cubicBezTo>
                <a:cubicBezTo>
                  <a:pt x="318190" y="2452338"/>
                  <a:pt x="392357" y="2568268"/>
                  <a:pt x="297091" y="2336907"/>
                </a:cubicBezTo>
                <a:cubicBezTo>
                  <a:pt x="280271" y="2296059"/>
                  <a:pt x="254714" y="2259191"/>
                  <a:pt x="237824" y="2218373"/>
                </a:cubicBezTo>
                <a:cubicBezTo>
                  <a:pt x="212165" y="2156363"/>
                  <a:pt x="168035" y="1998483"/>
                  <a:pt x="153157" y="1938973"/>
                </a:cubicBezTo>
                <a:cubicBezTo>
                  <a:pt x="101271" y="1731431"/>
                  <a:pt x="151859" y="1910665"/>
                  <a:pt x="110824" y="1684973"/>
                </a:cubicBezTo>
                <a:cubicBezTo>
                  <a:pt x="87773" y="1558191"/>
                  <a:pt x="71122" y="1535508"/>
                  <a:pt x="43091" y="1414040"/>
                </a:cubicBezTo>
                <a:cubicBezTo>
                  <a:pt x="27533" y="1346624"/>
                  <a:pt x="757" y="1210840"/>
                  <a:pt x="757" y="1210840"/>
                </a:cubicBezTo>
                <a:cubicBezTo>
                  <a:pt x="3579" y="1151573"/>
                  <a:pt x="-6840" y="1090158"/>
                  <a:pt x="9224" y="1033040"/>
                </a:cubicBezTo>
                <a:cubicBezTo>
                  <a:pt x="19617" y="996087"/>
                  <a:pt x="53639" y="970399"/>
                  <a:pt x="76957" y="939907"/>
                </a:cubicBezTo>
                <a:cubicBezTo>
                  <a:pt x="100480" y="909146"/>
                  <a:pt x="124732" y="881297"/>
                  <a:pt x="153157" y="855240"/>
                </a:cubicBezTo>
                <a:cubicBezTo>
                  <a:pt x="175272" y="834968"/>
                  <a:pt x="195681" y="812237"/>
                  <a:pt x="220891" y="795973"/>
                </a:cubicBezTo>
                <a:cubicBezTo>
                  <a:pt x="283545" y="755551"/>
                  <a:pt x="344888" y="709486"/>
                  <a:pt x="415624" y="685907"/>
                </a:cubicBezTo>
                <a:cubicBezTo>
                  <a:pt x="449491" y="674618"/>
                  <a:pt x="483636" y="664132"/>
                  <a:pt x="517224" y="652040"/>
                </a:cubicBezTo>
                <a:cubicBezTo>
                  <a:pt x="554209" y="638725"/>
                  <a:pt x="590129" y="622521"/>
                  <a:pt x="627291" y="609707"/>
                </a:cubicBezTo>
                <a:cubicBezTo>
                  <a:pt x="672016" y="594285"/>
                  <a:pt x="718832" y="584943"/>
                  <a:pt x="762757" y="567373"/>
                </a:cubicBezTo>
                <a:cubicBezTo>
                  <a:pt x="803772" y="550967"/>
                  <a:pt x="841780" y="527862"/>
                  <a:pt x="881291" y="508107"/>
                </a:cubicBezTo>
                <a:cubicBezTo>
                  <a:pt x="900988" y="488408"/>
                  <a:pt x="915906" y="474737"/>
                  <a:pt x="932091" y="448840"/>
                </a:cubicBezTo>
                <a:cubicBezTo>
                  <a:pt x="964930" y="396298"/>
                  <a:pt x="986518" y="336356"/>
                  <a:pt x="1025224" y="287973"/>
                </a:cubicBezTo>
                <a:cubicBezTo>
                  <a:pt x="1059091" y="245640"/>
                  <a:pt x="1078334" y="185218"/>
                  <a:pt x="1126824" y="160973"/>
                </a:cubicBezTo>
                <a:cubicBezTo>
                  <a:pt x="1244942" y="101914"/>
                  <a:pt x="1097990" y="174429"/>
                  <a:pt x="1253824" y="101707"/>
                </a:cubicBezTo>
                <a:cubicBezTo>
                  <a:pt x="1270980" y="93701"/>
                  <a:pt x="1286832" y="82777"/>
                  <a:pt x="1304624" y="76307"/>
                </a:cubicBezTo>
                <a:cubicBezTo>
                  <a:pt x="1318148" y="71389"/>
                  <a:pt x="1332949" y="71136"/>
                  <a:pt x="1346957" y="67840"/>
                </a:cubicBezTo>
                <a:cubicBezTo>
                  <a:pt x="1380938" y="59844"/>
                  <a:pt x="1414690" y="50907"/>
                  <a:pt x="1448557" y="42440"/>
                </a:cubicBezTo>
                <a:lnTo>
                  <a:pt x="1524757" y="8573"/>
                </a:lnTo>
                <a:close/>
              </a:path>
            </a:pathLst>
          </a:custGeom>
          <a:solidFill>
            <a:srgbClr val="D7F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адпись 17"/>
          <p:cNvSpPr txBox="1"/>
          <p:nvPr/>
        </p:nvSpPr>
        <p:spPr>
          <a:xfrm>
            <a:off x="4308275" y="732511"/>
            <a:ext cx="6137194" cy="1438151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pPr>
              <a:lnSpc>
                <a:spcPct val="80000"/>
              </a:lnSpc>
            </a:pPr>
            <a:r>
              <a:rPr lang="ru-RU" sz="7200" dirty="0">
                <a:solidFill>
                  <a:schemeClr val="accent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СОСЛОВИЕ</a:t>
            </a:r>
            <a:endParaRPr lang="ru-RU" sz="7200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rtl="0">
              <a:lnSpc>
                <a:spcPct val="80000"/>
              </a:lnSpc>
            </a:pPr>
            <a:endParaRPr lang="ru-RU" sz="7200" dirty="0">
              <a:solidFill>
                <a:schemeClr val="accent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78225" y="1608343"/>
            <a:ext cx="9935941" cy="30162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ru-RU" sz="4000" dirty="0">
                <a:solidFill>
                  <a:srgbClr val="F7F7F7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— общественная группа, участники которой отличаются по  статусу и имущественному положению.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15B9F6-4822-4758-91B6-928AAE57EBDC}"/>
              </a:ext>
            </a:extLst>
          </p:cNvPr>
          <p:cNvSpPr txBox="1"/>
          <p:nvPr/>
        </p:nvSpPr>
        <p:spPr>
          <a:xfrm>
            <a:off x="279399" y="3926564"/>
            <a:ext cx="41994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ОТЛИЧИЕ ОТ ЗАПАДНОЙ ЕВРОПЫ</a:t>
            </a:r>
          </a:p>
          <a:p>
            <a:pPr algn="ctr"/>
            <a:r>
              <a:rPr lang="ru-RU" sz="32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права сословий не закреплены ни в одном законе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5C17CAE-A7CD-46DB-8147-AD3DA3294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3890" y="3693484"/>
            <a:ext cx="2948917" cy="294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5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адпись 10"/>
          <p:cNvSpPr txBox="1"/>
          <p:nvPr/>
        </p:nvSpPr>
        <p:spPr>
          <a:xfrm>
            <a:off x="974519" y="484853"/>
            <a:ext cx="10455481" cy="849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lnSpc>
                <a:spcPct val="80000"/>
              </a:lnSpc>
            </a:pPr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ДОМАШНЕЕ ЗАДАНИЕ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80778" y="1653176"/>
            <a:ext cx="10242962" cy="80021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 rtl="0">
              <a:lnSpc>
                <a:spcPct val="120000"/>
              </a:lnSpc>
            </a:pPr>
            <a:r>
              <a:rPr lang="ru-RU" sz="4000" b="1" dirty="0">
                <a:solidFill>
                  <a:srgbClr val="FFFF00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Параграф 9 (стр. 70-75) учить</a:t>
            </a:r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94485F9-90F6-432D-BFF9-D47B53BB4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15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DA498D-C4D3-4EDE-9ECC-022D46991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7" y="3362447"/>
            <a:ext cx="3144365" cy="3119035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DC84336-790B-4E56-A921-34A554CFAAAE}"/>
              </a:ext>
            </a:extLst>
          </p:cNvPr>
          <p:cNvSpPr/>
          <p:nvPr/>
        </p:nvSpPr>
        <p:spPr>
          <a:xfrm>
            <a:off x="496756" y="2453395"/>
            <a:ext cx="9247878" cy="405341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36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В тетрадях:</a:t>
            </a:r>
          </a:p>
          <a:p>
            <a:pPr algn="ctr">
              <a:lnSpc>
                <a:spcPct val="120000"/>
              </a:lnSpc>
            </a:pPr>
            <a:r>
              <a:rPr lang="ru-RU" sz="36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Составьте </a:t>
            </a:r>
            <a:r>
              <a:rPr lang="ru-RU" sz="3600" b="1" u="sng" dirty="0">
                <a:solidFill>
                  <a:srgbClr val="FFFF00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схему</a:t>
            </a:r>
            <a:r>
              <a:rPr lang="ru-RU" sz="36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 сословной системы российского общества в XVI в. В ней должно быть минимум </a:t>
            </a:r>
            <a:r>
              <a:rPr lang="ru-RU" sz="3600" b="1" dirty="0">
                <a:solidFill>
                  <a:srgbClr val="FFFF00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три пункта, детализированных </a:t>
            </a:r>
            <a:r>
              <a:rPr lang="ru-RU" sz="36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в подпунктах.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576A24-E042-42EE-B70A-325C38150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81482"/>
            <a:ext cx="1158340" cy="37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34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5CAC16D-23C5-4C50-86B4-6C2934997F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98" r="10054"/>
          <a:stretch/>
        </p:blipFill>
        <p:spPr>
          <a:xfrm>
            <a:off x="-107576" y="0"/>
            <a:ext cx="4796118" cy="6858000"/>
          </a:xfrm>
          <a:prstGeom prst="rect">
            <a:avLst/>
          </a:prstGeom>
        </p:spPr>
      </p:pic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4" name="Заголовок 3" hidden="1">
            <a:extLst>
              <a:ext uri="{FF2B5EF4-FFF2-40B4-BE49-F238E27FC236}">
                <a16:creationId xmlns:a16="http://schemas.microsoft.com/office/drawing/2014/main" id="{6BE13EF6-C310-4B5C-82B9-B423DA069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 3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2BB95C07-0C43-46E1-8423-04E8E9B13A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975526"/>
              </p:ext>
            </p:extLst>
          </p:nvPr>
        </p:nvGraphicFramePr>
        <p:xfrm>
          <a:off x="1613647" y="0"/>
          <a:ext cx="10465298" cy="675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B5BBA3A-EE94-4FC6-A796-F1DDDBA7C17F}"/>
              </a:ext>
            </a:extLst>
          </p:cNvPr>
          <p:cNvSpPr/>
          <p:nvPr/>
        </p:nvSpPr>
        <p:spPr>
          <a:xfrm>
            <a:off x="0" y="6460067"/>
            <a:ext cx="1159933" cy="397933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8619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Надпись 1133"/>
          <p:cNvSpPr txBox="1"/>
          <p:nvPr/>
        </p:nvSpPr>
        <p:spPr>
          <a:xfrm>
            <a:off x="1075713" y="279652"/>
            <a:ext cx="10356477" cy="69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ru-RU" sz="48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Знатные – </a:t>
            </a:r>
            <a:r>
              <a:rPr lang="ru-RU" sz="4800" u="sng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«служилые люди»</a:t>
            </a:r>
          </a:p>
        </p:txBody>
      </p:sp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Заголовок 6" hidden="1">
            <a:extLst>
              <a:ext uri="{FF2B5EF4-FFF2-40B4-BE49-F238E27FC236}">
                <a16:creationId xmlns:a16="http://schemas.microsoft.com/office/drawing/2014/main" id="{D602B064-C2D4-46FC-86C8-40ABA1F36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7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E2FACF8-1651-479D-A88E-B07C87A3C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" y="6461726"/>
            <a:ext cx="1158340" cy="39627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B53A0E7-6581-471A-B42A-787EBC9FE4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8047"/>
          <a:stretch/>
        </p:blipFill>
        <p:spPr>
          <a:xfrm>
            <a:off x="528865" y="1259207"/>
            <a:ext cx="5920815" cy="19203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BE0175-023A-43ED-9947-0567C1D4ECAD}"/>
              </a:ext>
            </a:extLst>
          </p:cNvPr>
          <p:cNvSpPr txBox="1"/>
          <p:nvPr/>
        </p:nvSpPr>
        <p:spPr>
          <a:xfrm>
            <a:off x="782598" y="1590111"/>
            <a:ext cx="54133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Segoe Print" panose="02000600000000000000" pitchFamily="2" charset="0"/>
                <a:cs typeface="Amatic SC" panose="00000500000000000000" pitchFamily="2" charset="-79"/>
              </a:rPr>
              <a:t>Верхушка знати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88B0F03-7C20-4B87-8459-56A5EAE025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047" b="46962"/>
          <a:stretch/>
        </p:blipFill>
        <p:spPr>
          <a:xfrm>
            <a:off x="7095130" y="966726"/>
            <a:ext cx="4627494" cy="507742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C6E5B7F9-5222-45B7-A90E-5FDC8281D8DE}"/>
              </a:ext>
            </a:extLst>
          </p:cNvPr>
          <p:cNvSpPr txBox="1"/>
          <p:nvPr/>
        </p:nvSpPr>
        <p:spPr>
          <a:xfrm>
            <a:off x="0" y="3735823"/>
            <a:ext cx="41416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latin typeface="Book Antiqua" panose="02040602050305030304" pitchFamily="18" charset="0"/>
                <a:cs typeface="Amatic SC" panose="00000500000000000000" pitchFamily="2" charset="-79"/>
              </a:rPr>
              <a:t>Служилые князья </a:t>
            </a:r>
            <a:r>
              <a:rPr lang="ru-RU" sz="3600" dirty="0">
                <a:latin typeface="Book Antiqua" panose="02040602050305030304" pitchFamily="18" charset="0"/>
                <a:cs typeface="Amatic SC" panose="00000500000000000000" pitchFamily="2" charset="-79"/>
              </a:rPr>
              <a:t>– князья пограничных земель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DDBC609-7A07-4FF0-A456-18E683BA8437}"/>
              </a:ext>
            </a:extLst>
          </p:cNvPr>
          <p:cNvSpPr txBox="1"/>
          <p:nvPr/>
        </p:nvSpPr>
        <p:spPr>
          <a:xfrm>
            <a:off x="3642696" y="4523019"/>
            <a:ext cx="39514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latin typeface="Book Antiqua" panose="02040602050305030304" pitchFamily="18" charset="0"/>
                <a:cs typeface="Amatic SC" panose="00000500000000000000" pitchFamily="2" charset="-79"/>
              </a:rPr>
              <a:t>Удельные князья </a:t>
            </a:r>
            <a:r>
              <a:rPr lang="ru-RU" sz="3600" dirty="0">
                <a:latin typeface="Book Antiqua" panose="02040602050305030304" pitchFamily="18" charset="0"/>
                <a:cs typeface="Amatic SC" panose="00000500000000000000" pitchFamily="2" charset="-79"/>
              </a:rPr>
              <a:t>- родственники государя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B26024F6-3966-4737-9A46-737E00E76B03}"/>
              </a:ext>
            </a:extLst>
          </p:cNvPr>
          <p:cNvCxnSpPr>
            <a:cxnSpLocks/>
            <a:endCxn id="38" idx="0"/>
          </p:cNvCxnSpPr>
          <p:nvPr/>
        </p:nvCxnSpPr>
        <p:spPr>
          <a:xfrm flipH="1">
            <a:off x="2070847" y="3179555"/>
            <a:ext cx="1613648" cy="5562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17165C69-7736-469D-8BDA-1F1106B845EA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3684495" y="3179555"/>
            <a:ext cx="1933918" cy="13434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3F0799-37D8-4BF5-901B-D3B720D983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9594" y="1650709"/>
            <a:ext cx="3677163" cy="351055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3D39028F-097C-4E2D-8497-240D043B77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105"/>
          <a:stretch/>
        </p:blipFill>
        <p:spPr>
          <a:xfrm>
            <a:off x="9408877" y="3867141"/>
            <a:ext cx="3151777" cy="2990859"/>
          </a:xfrm>
          <a:prstGeom prst="rect">
            <a:avLst/>
          </a:prstGeom>
        </p:spPr>
      </p:pic>
      <p:pic>
        <p:nvPicPr>
          <p:cNvPr id="45" name="Рисунок 44" descr="Вопросительный знак со сплошной заливкой">
            <a:extLst>
              <a:ext uri="{FF2B5EF4-FFF2-40B4-BE49-F238E27FC236}">
                <a16:creationId xmlns:a16="http://schemas.microsoft.com/office/drawing/2014/main" id="{A2C64C8E-D43C-4C4A-900E-5C20A07E30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33974" y="3049209"/>
            <a:ext cx="1656442" cy="165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28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7E422F0E-B33B-4B9D-8F20-2225B2CF3B55}"/>
              </a:ext>
            </a:extLst>
          </p:cNvPr>
          <p:cNvSpPr/>
          <p:nvPr/>
        </p:nvSpPr>
        <p:spPr>
          <a:xfrm rot="10048582">
            <a:off x="6506198" y="3092196"/>
            <a:ext cx="4992408" cy="3515422"/>
          </a:xfrm>
          <a:custGeom>
            <a:avLst/>
            <a:gdLst>
              <a:gd name="connsiteX0" fmla="*/ 819940 w 4638904"/>
              <a:gd name="connsiteY0" fmla="*/ 1855694 h 2979585"/>
              <a:gd name="connsiteX1" fmla="*/ 703399 w 4638904"/>
              <a:gd name="connsiteY1" fmla="*/ 1694329 h 2979585"/>
              <a:gd name="connsiteX2" fmla="*/ 282057 w 4638904"/>
              <a:gd name="connsiteY2" fmla="*/ 1550894 h 2979585"/>
              <a:gd name="connsiteX3" fmla="*/ 201375 w 4638904"/>
              <a:gd name="connsiteY3" fmla="*/ 1461247 h 2979585"/>
              <a:gd name="connsiteX4" fmla="*/ 57940 w 4638904"/>
              <a:gd name="connsiteY4" fmla="*/ 1093694 h 2979585"/>
              <a:gd name="connsiteX5" fmla="*/ 22081 w 4638904"/>
              <a:gd name="connsiteY5" fmla="*/ 995082 h 2979585"/>
              <a:gd name="connsiteX6" fmla="*/ 13116 w 4638904"/>
              <a:gd name="connsiteY6" fmla="*/ 744070 h 2979585"/>
              <a:gd name="connsiteX7" fmla="*/ 102763 w 4638904"/>
              <a:gd name="connsiteY7" fmla="*/ 618564 h 2979585"/>
              <a:gd name="connsiteX8" fmla="*/ 237234 w 4638904"/>
              <a:gd name="connsiteY8" fmla="*/ 466164 h 2979585"/>
              <a:gd name="connsiteX9" fmla="*/ 344810 w 4638904"/>
              <a:gd name="connsiteY9" fmla="*/ 385482 h 2979585"/>
              <a:gd name="connsiteX10" fmla="*/ 667540 w 4638904"/>
              <a:gd name="connsiteY10" fmla="*/ 215153 h 2979585"/>
              <a:gd name="connsiteX11" fmla="*/ 972340 w 4638904"/>
              <a:gd name="connsiteY11" fmla="*/ 125506 h 2979585"/>
              <a:gd name="connsiteX12" fmla="*/ 1106810 w 4638904"/>
              <a:gd name="connsiteY12" fmla="*/ 98611 h 2979585"/>
              <a:gd name="connsiteX13" fmla="*/ 1393681 w 4638904"/>
              <a:gd name="connsiteY13" fmla="*/ 89647 h 2979585"/>
              <a:gd name="connsiteX14" fmla="*/ 2083963 w 4638904"/>
              <a:gd name="connsiteY14" fmla="*/ 0 h 2979585"/>
              <a:gd name="connsiteX15" fmla="*/ 2666669 w 4638904"/>
              <a:gd name="connsiteY15" fmla="*/ 170329 h 2979585"/>
              <a:gd name="connsiteX16" fmla="*/ 2953540 w 4638904"/>
              <a:gd name="connsiteY16" fmla="*/ 528917 h 2979585"/>
              <a:gd name="connsiteX17" fmla="*/ 3016293 w 4638904"/>
              <a:gd name="connsiteY17" fmla="*/ 591670 h 2979585"/>
              <a:gd name="connsiteX18" fmla="*/ 3222481 w 4638904"/>
              <a:gd name="connsiteY18" fmla="*/ 717176 h 2979585"/>
              <a:gd name="connsiteX19" fmla="*/ 4343069 w 4638904"/>
              <a:gd name="connsiteY19" fmla="*/ 851647 h 2979585"/>
              <a:gd name="connsiteX20" fmla="*/ 4432716 w 4638904"/>
              <a:gd name="connsiteY20" fmla="*/ 941294 h 2979585"/>
              <a:gd name="connsiteX21" fmla="*/ 4585116 w 4638904"/>
              <a:gd name="connsiteY21" fmla="*/ 1488141 h 2979585"/>
              <a:gd name="connsiteX22" fmla="*/ 4638904 w 4638904"/>
              <a:gd name="connsiteY22" fmla="*/ 1846729 h 2979585"/>
              <a:gd name="connsiteX23" fmla="*/ 4603046 w 4638904"/>
              <a:gd name="connsiteY23" fmla="*/ 1981200 h 2979585"/>
              <a:gd name="connsiteX24" fmla="*/ 4459610 w 4638904"/>
              <a:gd name="connsiteY24" fmla="*/ 2133600 h 2979585"/>
              <a:gd name="connsiteX25" fmla="*/ 3894834 w 4638904"/>
              <a:gd name="connsiteY25" fmla="*/ 2375647 h 2979585"/>
              <a:gd name="connsiteX26" fmla="*/ 3222481 w 4638904"/>
              <a:gd name="connsiteY26" fmla="*/ 2590800 h 2979585"/>
              <a:gd name="connsiteX27" fmla="*/ 3052151 w 4638904"/>
              <a:gd name="connsiteY27" fmla="*/ 2850776 h 2979585"/>
              <a:gd name="connsiteX28" fmla="*/ 2872857 w 4638904"/>
              <a:gd name="connsiteY28" fmla="*/ 2967317 h 2979585"/>
              <a:gd name="connsiteX29" fmla="*/ 2630810 w 4638904"/>
              <a:gd name="connsiteY29" fmla="*/ 2976282 h 2979585"/>
              <a:gd name="connsiteX30" fmla="*/ 1823987 w 4638904"/>
              <a:gd name="connsiteY30" fmla="*/ 2877670 h 2979585"/>
              <a:gd name="connsiteX31" fmla="*/ 1357822 w 4638904"/>
              <a:gd name="connsiteY31" fmla="*/ 2537011 h 2979585"/>
              <a:gd name="connsiteX32" fmla="*/ 972340 w 4638904"/>
              <a:gd name="connsiteY32" fmla="*/ 2286000 h 2979585"/>
              <a:gd name="connsiteX33" fmla="*/ 927516 w 4638904"/>
              <a:gd name="connsiteY33" fmla="*/ 2205317 h 2979585"/>
              <a:gd name="connsiteX34" fmla="*/ 864763 w 4638904"/>
              <a:gd name="connsiteY34" fmla="*/ 2026023 h 2979585"/>
              <a:gd name="connsiteX35" fmla="*/ 855799 w 4638904"/>
              <a:gd name="connsiteY35" fmla="*/ 1963270 h 2979585"/>
              <a:gd name="connsiteX36" fmla="*/ 828904 w 4638904"/>
              <a:gd name="connsiteY36" fmla="*/ 1810870 h 2979585"/>
              <a:gd name="connsiteX37" fmla="*/ 855799 w 4638904"/>
              <a:gd name="connsiteY37" fmla="*/ 1819835 h 2979585"/>
              <a:gd name="connsiteX38" fmla="*/ 864763 w 4638904"/>
              <a:gd name="connsiteY38" fmla="*/ 1819835 h 297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38904" h="2979585">
                <a:moveTo>
                  <a:pt x="819940" y="1855694"/>
                </a:moveTo>
                <a:cubicBezTo>
                  <a:pt x="781093" y="1801906"/>
                  <a:pt x="756144" y="1734582"/>
                  <a:pt x="703399" y="1694329"/>
                </a:cubicBezTo>
                <a:cubicBezTo>
                  <a:pt x="589935" y="1607738"/>
                  <a:pt x="416495" y="1581448"/>
                  <a:pt x="282057" y="1550894"/>
                </a:cubicBezTo>
                <a:cubicBezTo>
                  <a:pt x="255163" y="1521012"/>
                  <a:pt x="223115" y="1495065"/>
                  <a:pt x="201375" y="1461247"/>
                </a:cubicBezTo>
                <a:cubicBezTo>
                  <a:pt x="112696" y="1323301"/>
                  <a:pt x="109374" y="1252672"/>
                  <a:pt x="57940" y="1093694"/>
                </a:cubicBezTo>
                <a:cubicBezTo>
                  <a:pt x="47174" y="1060416"/>
                  <a:pt x="34034" y="1027953"/>
                  <a:pt x="22081" y="995082"/>
                </a:cubicBezTo>
                <a:cubicBezTo>
                  <a:pt x="9239" y="918031"/>
                  <a:pt x="-15200" y="821295"/>
                  <a:pt x="13116" y="744070"/>
                </a:cubicBezTo>
                <a:cubicBezTo>
                  <a:pt x="30815" y="695801"/>
                  <a:pt x="70489" y="658583"/>
                  <a:pt x="102763" y="618564"/>
                </a:cubicBezTo>
                <a:cubicBezTo>
                  <a:pt x="145292" y="565828"/>
                  <a:pt x="188434" y="513157"/>
                  <a:pt x="237234" y="466164"/>
                </a:cubicBezTo>
                <a:cubicBezTo>
                  <a:pt x="269521" y="435073"/>
                  <a:pt x="307744" y="410687"/>
                  <a:pt x="344810" y="385482"/>
                </a:cubicBezTo>
                <a:cubicBezTo>
                  <a:pt x="436411" y="323193"/>
                  <a:pt x="570229" y="251004"/>
                  <a:pt x="667540" y="215153"/>
                </a:cubicBezTo>
                <a:cubicBezTo>
                  <a:pt x="766914" y="178542"/>
                  <a:pt x="869978" y="152664"/>
                  <a:pt x="972340" y="125506"/>
                </a:cubicBezTo>
                <a:cubicBezTo>
                  <a:pt x="1016523" y="113784"/>
                  <a:pt x="1061264" y="102487"/>
                  <a:pt x="1106810" y="98611"/>
                </a:cubicBezTo>
                <a:cubicBezTo>
                  <a:pt x="1202136" y="90498"/>
                  <a:pt x="1298057" y="92635"/>
                  <a:pt x="1393681" y="89647"/>
                </a:cubicBezTo>
                <a:cubicBezTo>
                  <a:pt x="1971347" y="29889"/>
                  <a:pt x="1743129" y="71755"/>
                  <a:pt x="2083963" y="0"/>
                </a:cubicBezTo>
                <a:cubicBezTo>
                  <a:pt x="2340426" y="33452"/>
                  <a:pt x="2493162" y="-9982"/>
                  <a:pt x="2666669" y="170329"/>
                </a:cubicBezTo>
                <a:cubicBezTo>
                  <a:pt x="2772806" y="280629"/>
                  <a:pt x="2845301" y="420678"/>
                  <a:pt x="2953540" y="528917"/>
                </a:cubicBezTo>
                <a:cubicBezTo>
                  <a:pt x="2974458" y="549835"/>
                  <a:pt x="2992058" y="574706"/>
                  <a:pt x="3016293" y="591670"/>
                </a:cubicBezTo>
                <a:cubicBezTo>
                  <a:pt x="3082209" y="637811"/>
                  <a:pt x="3146337" y="691176"/>
                  <a:pt x="3222481" y="717176"/>
                </a:cubicBezTo>
                <a:cubicBezTo>
                  <a:pt x="3713188" y="884735"/>
                  <a:pt x="3820722" y="843732"/>
                  <a:pt x="4343069" y="851647"/>
                </a:cubicBezTo>
                <a:cubicBezTo>
                  <a:pt x="4372951" y="881529"/>
                  <a:pt x="4410973" y="905056"/>
                  <a:pt x="4432716" y="941294"/>
                </a:cubicBezTo>
                <a:cubicBezTo>
                  <a:pt x="4552176" y="1140393"/>
                  <a:pt x="4548744" y="1251723"/>
                  <a:pt x="4585116" y="1488141"/>
                </a:cubicBezTo>
                <a:cubicBezTo>
                  <a:pt x="4655860" y="1947977"/>
                  <a:pt x="4593747" y="1598359"/>
                  <a:pt x="4638904" y="1846729"/>
                </a:cubicBezTo>
                <a:cubicBezTo>
                  <a:pt x="4626951" y="1891553"/>
                  <a:pt x="4627633" y="1941861"/>
                  <a:pt x="4603046" y="1981200"/>
                </a:cubicBezTo>
                <a:cubicBezTo>
                  <a:pt x="4566073" y="2040357"/>
                  <a:pt x="4514221" y="2090192"/>
                  <a:pt x="4459610" y="2133600"/>
                </a:cubicBezTo>
                <a:cubicBezTo>
                  <a:pt x="4275780" y="2279721"/>
                  <a:pt x="4127319" y="2304113"/>
                  <a:pt x="3894834" y="2375647"/>
                </a:cubicBezTo>
                <a:cubicBezTo>
                  <a:pt x="3241668" y="2576621"/>
                  <a:pt x="3510818" y="2459737"/>
                  <a:pt x="3222481" y="2590800"/>
                </a:cubicBezTo>
                <a:cubicBezTo>
                  <a:pt x="3176558" y="2697955"/>
                  <a:pt x="3162567" y="2743427"/>
                  <a:pt x="3052151" y="2850776"/>
                </a:cubicBezTo>
                <a:cubicBezTo>
                  <a:pt x="3001043" y="2900464"/>
                  <a:pt x="2941171" y="2946968"/>
                  <a:pt x="2872857" y="2967317"/>
                </a:cubicBezTo>
                <a:cubicBezTo>
                  <a:pt x="2795479" y="2990366"/>
                  <a:pt x="2711492" y="2973294"/>
                  <a:pt x="2630810" y="2976282"/>
                </a:cubicBezTo>
                <a:cubicBezTo>
                  <a:pt x="2430168" y="2967365"/>
                  <a:pt x="2013233" y="2969367"/>
                  <a:pt x="1823987" y="2877670"/>
                </a:cubicBezTo>
                <a:cubicBezTo>
                  <a:pt x="1650790" y="2793750"/>
                  <a:pt x="1525743" y="2631046"/>
                  <a:pt x="1357822" y="2537011"/>
                </a:cubicBezTo>
                <a:cubicBezTo>
                  <a:pt x="1074249" y="2378212"/>
                  <a:pt x="1201290" y="2464073"/>
                  <a:pt x="972340" y="2286000"/>
                </a:cubicBezTo>
                <a:cubicBezTo>
                  <a:pt x="957399" y="2259106"/>
                  <a:pt x="939279" y="2233745"/>
                  <a:pt x="927516" y="2205317"/>
                </a:cubicBezTo>
                <a:cubicBezTo>
                  <a:pt x="903306" y="2146809"/>
                  <a:pt x="864763" y="2026023"/>
                  <a:pt x="864763" y="2026023"/>
                </a:cubicBezTo>
                <a:cubicBezTo>
                  <a:pt x="861775" y="2005105"/>
                  <a:pt x="859273" y="1984113"/>
                  <a:pt x="855799" y="1963270"/>
                </a:cubicBezTo>
                <a:cubicBezTo>
                  <a:pt x="847318" y="1912387"/>
                  <a:pt x="828904" y="1862455"/>
                  <a:pt x="828904" y="1810870"/>
                </a:cubicBezTo>
                <a:cubicBezTo>
                  <a:pt x="828904" y="1801420"/>
                  <a:pt x="846631" y="1817543"/>
                  <a:pt x="855799" y="1819835"/>
                </a:cubicBezTo>
                <a:cubicBezTo>
                  <a:pt x="858698" y="1820560"/>
                  <a:pt x="861775" y="1819835"/>
                  <a:pt x="864763" y="1819835"/>
                </a:cubicBezTo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01D811DB-3D2B-4C7A-AA2B-E33B19E9DC47}"/>
              </a:ext>
            </a:extLst>
          </p:cNvPr>
          <p:cNvSpPr/>
          <p:nvPr/>
        </p:nvSpPr>
        <p:spPr>
          <a:xfrm>
            <a:off x="644820" y="3099031"/>
            <a:ext cx="5182878" cy="3642428"/>
          </a:xfrm>
          <a:custGeom>
            <a:avLst/>
            <a:gdLst>
              <a:gd name="connsiteX0" fmla="*/ 819940 w 4638904"/>
              <a:gd name="connsiteY0" fmla="*/ 1855694 h 2979585"/>
              <a:gd name="connsiteX1" fmla="*/ 703399 w 4638904"/>
              <a:gd name="connsiteY1" fmla="*/ 1694329 h 2979585"/>
              <a:gd name="connsiteX2" fmla="*/ 282057 w 4638904"/>
              <a:gd name="connsiteY2" fmla="*/ 1550894 h 2979585"/>
              <a:gd name="connsiteX3" fmla="*/ 201375 w 4638904"/>
              <a:gd name="connsiteY3" fmla="*/ 1461247 h 2979585"/>
              <a:gd name="connsiteX4" fmla="*/ 57940 w 4638904"/>
              <a:gd name="connsiteY4" fmla="*/ 1093694 h 2979585"/>
              <a:gd name="connsiteX5" fmla="*/ 22081 w 4638904"/>
              <a:gd name="connsiteY5" fmla="*/ 995082 h 2979585"/>
              <a:gd name="connsiteX6" fmla="*/ 13116 w 4638904"/>
              <a:gd name="connsiteY6" fmla="*/ 744070 h 2979585"/>
              <a:gd name="connsiteX7" fmla="*/ 102763 w 4638904"/>
              <a:gd name="connsiteY7" fmla="*/ 618564 h 2979585"/>
              <a:gd name="connsiteX8" fmla="*/ 237234 w 4638904"/>
              <a:gd name="connsiteY8" fmla="*/ 466164 h 2979585"/>
              <a:gd name="connsiteX9" fmla="*/ 344810 w 4638904"/>
              <a:gd name="connsiteY9" fmla="*/ 385482 h 2979585"/>
              <a:gd name="connsiteX10" fmla="*/ 667540 w 4638904"/>
              <a:gd name="connsiteY10" fmla="*/ 215153 h 2979585"/>
              <a:gd name="connsiteX11" fmla="*/ 972340 w 4638904"/>
              <a:gd name="connsiteY11" fmla="*/ 125506 h 2979585"/>
              <a:gd name="connsiteX12" fmla="*/ 1106810 w 4638904"/>
              <a:gd name="connsiteY12" fmla="*/ 98611 h 2979585"/>
              <a:gd name="connsiteX13" fmla="*/ 1393681 w 4638904"/>
              <a:gd name="connsiteY13" fmla="*/ 89647 h 2979585"/>
              <a:gd name="connsiteX14" fmla="*/ 2083963 w 4638904"/>
              <a:gd name="connsiteY14" fmla="*/ 0 h 2979585"/>
              <a:gd name="connsiteX15" fmla="*/ 2666669 w 4638904"/>
              <a:gd name="connsiteY15" fmla="*/ 170329 h 2979585"/>
              <a:gd name="connsiteX16" fmla="*/ 2953540 w 4638904"/>
              <a:gd name="connsiteY16" fmla="*/ 528917 h 2979585"/>
              <a:gd name="connsiteX17" fmla="*/ 3016293 w 4638904"/>
              <a:gd name="connsiteY17" fmla="*/ 591670 h 2979585"/>
              <a:gd name="connsiteX18" fmla="*/ 3222481 w 4638904"/>
              <a:gd name="connsiteY18" fmla="*/ 717176 h 2979585"/>
              <a:gd name="connsiteX19" fmla="*/ 4343069 w 4638904"/>
              <a:gd name="connsiteY19" fmla="*/ 851647 h 2979585"/>
              <a:gd name="connsiteX20" fmla="*/ 4432716 w 4638904"/>
              <a:gd name="connsiteY20" fmla="*/ 941294 h 2979585"/>
              <a:gd name="connsiteX21" fmla="*/ 4585116 w 4638904"/>
              <a:gd name="connsiteY21" fmla="*/ 1488141 h 2979585"/>
              <a:gd name="connsiteX22" fmla="*/ 4638904 w 4638904"/>
              <a:gd name="connsiteY22" fmla="*/ 1846729 h 2979585"/>
              <a:gd name="connsiteX23" fmla="*/ 4603046 w 4638904"/>
              <a:gd name="connsiteY23" fmla="*/ 1981200 h 2979585"/>
              <a:gd name="connsiteX24" fmla="*/ 4459610 w 4638904"/>
              <a:gd name="connsiteY24" fmla="*/ 2133600 h 2979585"/>
              <a:gd name="connsiteX25" fmla="*/ 3894834 w 4638904"/>
              <a:gd name="connsiteY25" fmla="*/ 2375647 h 2979585"/>
              <a:gd name="connsiteX26" fmla="*/ 3222481 w 4638904"/>
              <a:gd name="connsiteY26" fmla="*/ 2590800 h 2979585"/>
              <a:gd name="connsiteX27" fmla="*/ 3052151 w 4638904"/>
              <a:gd name="connsiteY27" fmla="*/ 2850776 h 2979585"/>
              <a:gd name="connsiteX28" fmla="*/ 2872857 w 4638904"/>
              <a:gd name="connsiteY28" fmla="*/ 2967317 h 2979585"/>
              <a:gd name="connsiteX29" fmla="*/ 2630810 w 4638904"/>
              <a:gd name="connsiteY29" fmla="*/ 2976282 h 2979585"/>
              <a:gd name="connsiteX30" fmla="*/ 1823987 w 4638904"/>
              <a:gd name="connsiteY30" fmla="*/ 2877670 h 2979585"/>
              <a:gd name="connsiteX31" fmla="*/ 1357822 w 4638904"/>
              <a:gd name="connsiteY31" fmla="*/ 2537011 h 2979585"/>
              <a:gd name="connsiteX32" fmla="*/ 972340 w 4638904"/>
              <a:gd name="connsiteY32" fmla="*/ 2286000 h 2979585"/>
              <a:gd name="connsiteX33" fmla="*/ 927516 w 4638904"/>
              <a:gd name="connsiteY33" fmla="*/ 2205317 h 2979585"/>
              <a:gd name="connsiteX34" fmla="*/ 864763 w 4638904"/>
              <a:gd name="connsiteY34" fmla="*/ 2026023 h 2979585"/>
              <a:gd name="connsiteX35" fmla="*/ 855799 w 4638904"/>
              <a:gd name="connsiteY35" fmla="*/ 1963270 h 2979585"/>
              <a:gd name="connsiteX36" fmla="*/ 828904 w 4638904"/>
              <a:gd name="connsiteY36" fmla="*/ 1810870 h 2979585"/>
              <a:gd name="connsiteX37" fmla="*/ 855799 w 4638904"/>
              <a:gd name="connsiteY37" fmla="*/ 1819835 h 2979585"/>
              <a:gd name="connsiteX38" fmla="*/ 864763 w 4638904"/>
              <a:gd name="connsiteY38" fmla="*/ 1819835 h 297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38904" h="2979585">
                <a:moveTo>
                  <a:pt x="819940" y="1855694"/>
                </a:moveTo>
                <a:cubicBezTo>
                  <a:pt x="781093" y="1801906"/>
                  <a:pt x="756144" y="1734582"/>
                  <a:pt x="703399" y="1694329"/>
                </a:cubicBezTo>
                <a:cubicBezTo>
                  <a:pt x="589935" y="1607738"/>
                  <a:pt x="416495" y="1581448"/>
                  <a:pt x="282057" y="1550894"/>
                </a:cubicBezTo>
                <a:cubicBezTo>
                  <a:pt x="255163" y="1521012"/>
                  <a:pt x="223115" y="1495065"/>
                  <a:pt x="201375" y="1461247"/>
                </a:cubicBezTo>
                <a:cubicBezTo>
                  <a:pt x="112696" y="1323301"/>
                  <a:pt x="109374" y="1252672"/>
                  <a:pt x="57940" y="1093694"/>
                </a:cubicBezTo>
                <a:cubicBezTo>
                  <a:pt x="47174" y="1060416"/>
                  <a:pt x="34034" y="1027953"/>
                  <a:pt x="22081" y="995082"/>
                </a:cubicBezTo>
                <a:cubicBezTo>
                  <a:pt x="9239" y="918031"/>
                  <a:pt x="-15200" y="821295"/>
                  <a:pt x="13116" y="744070"/>
                </a:cubicBezTo>
                <a:cubicBezTo>
                  <a:pt x="30815" y="695801"/>
                  <a:pt x="70489" y="658583"/>
                  <a:pt x="102763" y="618564"/>
                </a:cubicBezTo>
                <a:cubicBezTo>
                  <a:pt x="145292" y="565828"/>
                  <a:pt x="188434" y="513157"/>
                  <a:pt x="237234" y="466164"/>
                </a:cubicBezTo>
                <a:cubicBezTo>
                  <a:pt x="269521" y="435073"/>
                  <a:pt x="307744" y="410687"/>
                  <a:pt x="344810" y="385482"/>
                </a:cubicBezTo>
                <a:cubicBezTo>
                  <a:pt x="436411" y="323193"/>
                  <a:pt x="570229" y="251004"/>
                  <a:pt x="667540" y="215153"/>
                </a:cubicBezTo>
                <a:cubicBezTo>
                  <a:pt x="766914" y="178542"/>
                  <a:pt x="869978" y="152664"/>
                  <a:pt x="972340" y="125506"/>
                </a:cubicBezTo>
                <a:cubicBezTo>
                  <a:pt x="1016523" y="113784"/>
                  <a:pt x="1061264" y="102487"/>
                  <a:pt x="1106810" y="98611"/>
                </a:cubicBezTo>
                <a:cubicBezTo>
                  <a:pt x="1202136" y="90498"/>
                  <a:pt x="1298057" y="92635"/>
                  <a:pt x="1393681" y="89647"/>
                </a:cubicBezTo>
                <a:cubicBezTo>
                  <a:pt x="1971347" y="29889"/>
                  <a:pt x="1743129" y="71755"/>
                  <a:pt x="2083963" y="0"/>
                </a:cubicBezTo>
                <a:cubicBezTo>
                  <a:pt x="2340426" y="33452"/>
                  <a:pt x="2493162" y="-9982"/>
                  <a:pt x="2666669" y="170329"/>
                </a:cubicBezTo>
                <a:cubicBezTo>
                  <a:pt x="2772806" y="280629"/>
                  <a:pt x="2845301" y="420678"/>
                  <a:pt x="2953540" y="528917"/>
                </a:cubicBezTo>
                <a:cubicBezTo>
                  <a:pt x="2974458" y="549835"/>
                  <a:pt x="2992058" y="574706"/>
                  <a:pt x="3016293" y="591670"/>
                </a:cubicBezTo>
                <a:cubicBezTo>
                  <a:pt x="3082209" y="637811"/>
                  <a:pt x="3146337" y="691176"/>
                  <a:pt x="3222481" y="717176"/>
                </a:cubicBezTo>
                <a:cubicBezTo>
                  <a:pt x="3713188" y="884735"/>
                  <a:pt x="3820722" y="843732"/>
                  <a:pt x="4343069" y="851647"/>
                </a:cubicBezTo>
                <a:cubicBezTo>
                  <a:pt x="4372951" y="881529"/>
                  <a:pt x="4410973" y="905056"/>
                  <a:pt x="4432716" y="941294"/>
                </a:cubicBezTo>
                <a:cubicBezTo>
                  <a:pt x="4552176" y="1140393"/>
                  <a:pt x="4548744" y="1251723"/>
                  <a:pt x="4585116" y="1488141"/>
                </a:cubicBezTo>
                <a:cubicBezTo>
                  <a:pt x="4655860" y="1947977"/>
                  <a:pt x="4593747" y="1598359"/>
                  <a:pt x="4638904" y="1846729"/>
                </a:cubicBezTo>
                <a:cubicBezTo>
                  <a:pt x="4626951" y="1891553"/>
                  <a:pt x="4627633" y="1941861"/>
                  <a:pt x="4603046" y="1981200"/>
                </a:cubicBezTo>
                <a:cubicBezTo>
                  <a:pt x="4566073" y="2040357"/>
                  <a:pt x="4514221" y="2090192"/>
                  <a:pt x="4459610" y="2133600"/>
                </a:cubicBezTo>
                <a:cubicBezTo>
                  <a:pt x="4275780" y="2279721"/>
                  <a:pt x="4127319" y="2304113"/>
                  <a:pt x="3894834" y="2375647"/>
                </a:cubicBezTo>
                <a:cubicBezTo>
                  <a:pt x="3241668" y="2576621"/>
                  <a:pt x="3510818" y="2459737"/>
                  <a:pt x="3222481" y="2590800"/>
                </a:cubicBezTo>
                <a:cubicBezTo>
                  <a:pt x="3176558" y="2697955"/>
                  <a:pt x="3162567" y="2743427"/>
                  <a:pt x="3052151" y="2850776"/>
                </a:cubicBezTo>
                <a:cubicBezTo>
                  <a:pt x="3001043" y="2900464"/>
                  <a:pt x="2941171" y="2946968"/>
                  <a:pt x="2872857" y="2967317"/>
                </a:cubicBezTo>
                <a:cubicBezTo>
                  <a:pt x="2795479" y="2990366"/>
                  <a:pt x="2711492" y="2973294"/>
                  <a:pt x="2630810" y="2976282"/>
                </a:cubicBezTo>
                <a:cubicBezTo>
                  <a:pt x="2430168" y="2967365"/>
                  <a:pt x="2013233" y="2969367"/>
                  <a:pt x="1823987" y="2877670"/>
                </a:cubicBezTo>
                <a:cubicBezTo>
                  <a:pt x="1650790" y="2793750"/>
                  <a:pt x="1525743" y="2631046"/>
                  <a:pt x="1357822" y="2537011"/>
                </a:cubicBezTo>
                <a:cubicBezTo>
                  <a:pt x="1074249" y="2378212"/>
                  <a:pt x="1201290" y="2464073"/>
                  <a:pt x="972340" y="2286000"/>
                </a:cubicBezTo>
                <a:cubicBezTo>
                  <a:pt x="957399" y="2259106"/>
                  <a:pt x="939279" y="2233745"/>
                  <a:pt x="927516" y="2205317"/>
                </a:cubicBezTo>
                <a:cubicBezTo>
                  <a:pt x="903306" y="2146809"/>
                  <a:pt x="864763" y="2026023"/>
                  <a:pt x="864763" y="2026023"/>
                </a:cubicBezTo>
                <a:cubicBezTo>
                  <a:pt x="861775" y="2005105"/>
                  <a:pt x="859273" y="1984113"/>
                  <a:pt x="855799" y="1963270"/>
                </a:cubicBezTo>
                <a:cubicBezTo>
                  <a:pt x="847318" y="1912387"/>
                  <a:pt x="828904" y="1862455"/>
                  <a:pt x="828904" y="1810870"/>
                </a:cubicBezTo>
                <a:cubicBezTo>
                  <a:pt x="828904" y="1801420"/>
                  <a:pt x="846631" y="1817543"/>
                  <a:pt x="855799" y="1819835"/>
                </a:cubicBezTo>
                <a:cubicBezTo>
                  <a:pt x="858698" y="1820560"/>
                  <a:pt x="861775" y="1819835"/>
                  <a:pt x="864763" y="1819835"/>
                </a:cubicBezTo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4" name="Надпись 1133"/>
          <p:cNvSpPr txBox="1"/>
          <p:nvPr/>
        </p:nvSpPr>
        <p:spPr>
          <a:xfrm>
            <a:off x="917761" y="373194"/>
            <a:ext cx="10356477" cy="849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lnSpc>
                <a:spcPct val="80000"/>
              </a:lnSpc>
            </a:pPr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ДВОРЯНСТВО</a:t>
            </a:r>
            <a:endParaRPr lang="ru-RU" sz="6000" u="sng" dirty="0">
              <a:solidFill>
                <a:schemeClr val="accent1"/>
              </a:solidFill>
              <a:latin typeface="Arial Black" panose="020B0A04020102020204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Заголовок 6" hidden="1">
            <a:extLst>
              <a:ext uri="{FF2B5EF4-FFF2-40B4-BE49-F238E27FC236}">
                <a16:creationId xmlns:a16="http://schemas.microsoft.com/office/drawing/2014/main" id="{D602B064-C2D4-46FC-86C8-40ABA1F36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7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E2FACF8-1651-479D-A88E-B07C87A3C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" y="6461726"/>
            <a:ext cx="1158340" cy="3962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252CD1-1C4B-4056-B3D1-17D028CE0502}"/>
              </a:ext>
            </a:extLst>
          </p:cNvPr>
          <p:cNvSpPr txBox="1"/>
          <p:nvPr/>
        </p:nvSpPr>
        <p:spPr>
          <a:xfrm>
            <a:off x="2268071" y="1308846"/>
            <a:ext cx="95474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>
                <a:latin typeface="Segoe Print" panose="02000600000000000000" pitchFamily="2" charset="0"/>
              </a:rPr>
              <a:t>– выходцы из княжеской дружины. Выполняли военные, хоз. обязанности. За это получали поместье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A2F394BE-CA5E-44B1-951C-14FE0F30B41D}"/>
              </a:ext>
            </a:extLst>
          </p:cNvPr>
          <p:cNvSpPr/>
          <p:nvPr/>
        </p:nvSpPr>
        <p:spPr>
          <a:xfrm>
            <a:off x="1118628" y="3594847"/>
            <a:ext cx="4592009" cy="2510118"/>
          </a:xfrm>
          <a:custGeom>
            <a:avLst/>
            <a:gdLst>
              <a:gd name="connsiteX0" fmla="*/ 584666 w 4592009"/>
              <a:gd name="connsiteY0" fmla="*/ 1685365 h 2510118"/>
              <a:gd name="connsiteX1" fmla="*/ 378478 w 4592009"/>
              <a:gd name="connsiteY1" fmla="*/ 1658471 h 2510118"/>
              <a:gd name="connsiteX2" fmla="*/ 324690 w 4592009"/>
              <a:gd name="connsiteY2" fmla="*/ 1640541 h 2510118"/>
              <a:gd name="connsiteX3" fmla="*/ 217113 w 4592009"/>
              <a:gd name="connsiteY3" fmla="*/ 1524000 h 2510118"/>
              <a:gd name="connsiteX4" fmla="*/ 91607 w 4592009"/>
              <a:gd name="connsiteY4" fmla="*/ 1255059 h 2510118"/>
              <a:gd name="connsiteX5" fmla="*/ 37819 w 4592009"/>
              <a:gd name="connsiteY5" fmla="*/ 950259 h 2510118"/>
              <a:gd name="connsiteX6" fmla="*/ 10925 w 4592009"/>
              <a:gd name="connsiteY6" fmla="*/ 851647 h 2510118"/>
              <a:gd name="connsiteX7" fmla="*/ 19890 w 4592009"/>
              <a:gd name="connsiteY7" fmla="*/ 573741 h 2510118"/>
              <a:gd name="connsiteX8" fmla="*/ 64713 w 4592009"/>
              <a:gd name="connsiteY8" fmla="*/ 510988 h 2510118"/>
              <a:gd name="connsiteX9" fmla="*/ 279866 w 4592009"/>
              <a:gd name="connsiteY9" fmla="*/ 295835 h 2510118"/>
              <a:gd name="connsiteX10" fmla="*/ 324690 w 4592009"/>
              <a:gd name="connsiteY10" fmla="*/ 251012 h 2510118"/>
              <a:gd name="connsiteX11" fmla="*/ 530878 w 4592009"/>
              <a:gd name="connsiteY11" fmla="*/ 125506 h 2510118"/>
              <a:gd name="connsiteX12" fmla="*/ 620525 w 4592009"/>
              <a:gd name="connsiteY12" fmla="*/ 89647 h 2510118"/>
              <a:gd name="connsiteX13" fmla="*/ 701207 w 4592009"/>
              <a:gd name="connsiteY13" fmla="*/ 53788 h 2510118"/>
              <a:gd name="connsiteX14" fmla="*/ 781890 w 4592009"/>
              <a:gd name="connsiteY14" fmla="*/ 35859 h 2510118"/>
              <a:gd name="connsiteX15" fmla="*/ 1077725 w 4592009"/>
              <a:gd name="connsiteY15" fmla="*/ 0 h 2510118"/>
              <a:gd name="connsiteX16" fmla="*/ 1472172 w 4592009"/>
              <a:gd name="connsiteY16" fmla="*/ 8965 h 2510118"/>
              <a:gd name="connsiteX17" fmla="*/ 1552854 w 4592009"/>
              <a:gd name="connsiteY17" fmla="*/ 35859 h 2510118"/>
              <a:gd name="connsiteX18" fmla="*/ 1866619 w 4592009"/>
              <a:gd name="connsiteY18" fmla="*/ 224118 h 2510118"/>
              <a:gd name="connsiteX19" fmla="*/ 2332784 w 4592009"/>
              <a:gd name="connsiteY19" fmla="*/ 457200 h 2510118"/>
              <a:gd name="connsiteX20" fmla="*/ 2736196 w 4592009"/>
              <a:gd name="connsiteY20" fmla="*/ 609600 h 2510118"/>
              <a:gd name="connsiteX21" fmla="*/ 3076854 w 4592009"/>
              <a:gd name="connsiteY21" fmla="*/ 573741 h 2510118"/>
              <a:gd name="connsiteX22" fmla="*/ 3327866 w 4592009"/>
              <a:gd name="connsiteY22" fmla="*/ 493059 h 2510118"/>
              <a:gd name="connsiteX23" fmla="*/ 3659560 w 4592009"/>
              <a:gd name="connsiteY23" fmla="*/ 430306 h 2510118"/>
              <a:gd name="connsiteX24" fmla="*/ 4000219 w 4592009"/>
              <a:gd name="connsiteY24" fmla="*/ 564777 h 2510118"/>
              <a:gd name="connsiteX25" fmla="*/ 4269160 w 4592009"/>
              <a:gd name="connsiteY25" fmla="*/ 753035 h 2510118"/>
              <a:gd name="connsiteX26" fmla="*/ 4520172 w 4592009"/>
              <a:gd name="connsiteY26" fmla="*/ 1013012 h 2510118"/>
              <a:gd name="connsiteX27" fmla="*/ 4582925 w 4592009"/>
              <a:gd name="connsiteY27" fmla="*/ 1219200 h 2510118"/>
              <a:gd name="connsiteX28" fmla="*/ 4591890 w 4592009"/>
              <a:gd name="connsiteY28" fmla="*/ 1326777 h 2510118"/>
              <a:gd name="connsiteX29" fmla="*/ 4573960 w 4592009"/>
              <a:gd name="connsiteY29" fmla="*/ 1506071 h 2510118"/>
              <a:gd name="connsiteX30" fmla="*/ 4457419 w 4592009"/>
              <a:gd name="connsiteY30" fmla="*/ 1810871 h 2510118"/>
              <a:gd name="connsiteX31" fmla="*/ 4206407 w 4592009"/>
              <a:gd name="connsiteY31" fmla="*/ 2061882 h 2510118"/>
              <a:gd name="connsiteX32" fmla="*/ 4054007 w 4592009"/>
              <a:gd name="connsiteY32" fmla="*/ 2079812 h 2510118"/>
              <a:gd name="connsiteX33" fmla="*/ 3462337 w 4592009"/>
              <a:gd name="connsiteY33" fmla="*/ 2043953 h 2510118"/>
              <a:gd name="connsiteX34" fmla="*/ 3139607 w 4592009"/>
              <a:gd name="connsiteY34" fmla="*/ 2017059 h 2510118"/>
              <a:gd name="connsiteX35" fmla="*/ 2718266 w 4592009"/>
              <a:gd name="connsiteY35" fmla="*/ 2052918 h 2510118"/>
              <a:gd name="connsiteX36" fmla="*/ 2592760 w 4592009"/>
              <a:gd name="connsiteY36" fmla="*/ 2106706 h 2510118"/>
              <a:gd name="connsiteX37" fmla="*/ 2225207 w 4592009"/>
              <a:gd name="connsiteY37" fmla="*/ 2286000 h 2510118"/>
              <a:gd name="connsiteX38" fmla="*/ 1570784 w 4592009"/>
              <a:gd name="connsiteY38" fmla="*/ 2492188 h 2510118"/>
              <a:gd name="connsiteX39" fmla="*/ 1310807 w 4592009"/>
              <a:gd name="connsiteY39" fmla="*/ 2510118 h 2510118"/>
              <a:gd name="connsiteX40" fmla="*/ 1194266 w 4592009"/>
              <a:gd name="connsiteY40" fmla="*/ 2501153 h 2510118"/>
              <a:gd name="connsiteX41" fmla="*/ 862572 w 4592009"/>
              <a:gd name="connsiteY41" fmla="*/ 2357718 h 2510118"/>
              <a:gd name="connsiteX42" fmla="*/ 754996 w 4592009"/>
              <a:gd name="connsiteY42" fmla="*/ 2196353 h 2510118"/>
              <a:gd name="connsiteX43" fmla="*/ 710172 w 4592009"/>
              <a:gd name="connsiteY43" fmla="*/ 1999129 h 2510118"/>
              <a:gd name="connsiteX44" fmla="*/ 701207 w 4592009"/>
              <a:gd name="connsiteY44" fmla="*/ 1936377 h 2510118"/>
              <a:gd name="connsiteX45" fmla="*/ 665348 w 4592009"/>
              <a:gd name="connsiteY45" fmla="*/ 1855694 h 2510118"/>
              <a:gd name="connsiteX46" fmla="*/ 566737 w 4592009"/>
              <a:gd name="connsiteY46" fmla="*/ 1748118 h 2510118"/>
              <a:gd name="connsiteX47" fmla="*/ 521913 w 4592009"/>
              <a:gd name="connsiteY47" fmla="*/ 1721224 h 2510118"/>
              <a:gd name="connsiteX48" fmla="*/ 486054 w 4592009"/>
              <a:gd name="connsiteY48" fmla="*/ 1712259 h 2510118"/>
              <a:gd name="connsiteX49" fmla="*/ 459160 w 4592009"/>
              <a:gd name="connsiteY49" fmla="*/ 1694329 h 2510118"/>
              <a:gd name="connsiteX50" fmla="*/ 432266 w 4592009"/>
              <a:gd name="connsiteY50" fmla="*/ 1685365 h 2510118"/>
              <a:gd name="connsiteX51" fmla="*/ 405372 w 4592009"/>
              <a:gd name="connsiteY51" fmla="*/ 1658471 h 2510118"/>
              <a:gd name="connsiteX52" fmla="*/ 360548 w 4592009"/>
              <a:gd name="connsiteY52" fmla="*/ 1649506 h 251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592009" h="2510118">
                <a:moveTo>
                  <a:pt x="584666" y="1685365"/>
                </a:moveTo>
                <a:cubicBezTo>
                  <a:pt x="515937" y="1676400"/>
                  <a:pt x="446782" y="1670248"/>
                  <a:pt x="378478" y="1658471"/>
                </a:cubicBezTo>
                <a:cubicBezTo>
                  <a:pt x="359854" y="1655260"/>
                  <a:pt x="340415" y="1651024"/>
                  <a:pt x="324690" y="1640541"/>
                </a:cubicBezTo>
                <a:cubicBezTo>
                  <a:pt x="306603" y="1628483"/>
                  <a:pt x="227445" y="1539498"/>
                  <a:pt x="217113" y="1524000"/>
                </a:cubicBezTo>
                <a:cubicBezTo>
                  <a:pt x="159995" y="1438322"/>
                  <a:pt x="119995" y="1354417"/>
                  <a:pt x="91607" y="1255059"/>
                </a:cubicBezTo>
                <a:cubicBezTo>
                  <a:pt x="35213" y="1057683"/>
                  <a:pt x="72160" y="1128833"/>
                  <a:pt x="37819" y="950259"/>
                </a:cubicBezTo>
                <a:cubicBezTo>
                  <a:pt x="31385" y="916801"/>
                  <a:pt x="19890" y="884518"/>
                  <a:pt x="10925" y="851647"/>
                </a:cubicBezTo>
                <a:cubicBezTo>
                  <a:pt x="283" y="745230"/>
                  <a:pt x="-10534" y="695436"/>
                  <a:pt x="19890" y="573741"/>
                </a:cubicBezTo>
                <a:cubicBezTo>
                  <a:pt x="26125" y="548803"/>
                  <a:pt x="48931" y="531279"/>
                  <a:pt x="64713" y="510988"/>
                </a:cubicBezTo>
                <a:cubicBezTo>
                  <a:pt x="212317" y="321213"/>
                  <a:pt x="72297" y="503399"/>
                  <a:pt x="279866" y="295835"/>
                </a:cubicBezTo>
                <a:cubicBezTo>
                  <a:pt x="294807" y="280894"/>
                  <a:pt x="308190" y="264212"/>
                  <a:pt x="324690" y="251012"/>
                </a:cubicBezTo>
                <a:cubicBezTo>
                  <a:pt x="388390" y="200052"/>
                  <a:pt x="457326" y="160683"/>
                  <a:pt x="530878" y="125506"/>
                </a:cubicBezTo>
                <a:cubicBezTo>
                  <a:pt x="559913" y="111620"/>
                  <a:pt x="590863" y="102136"/>
                  <a:pt x="620525" y="89647"/>
                </a:cubicBezTo>
                <a:cubicBezTo>
                  <a:pt x="647649" y="78226"/>
                  <a:pt x="673287" y="63095"/>
                  <a:pt x="701207" y="53788"/>
                </a:cubicBezTo>
                <a:cubicBezTo>
                  <a:pt x="727344" y="45076"/>
                  <a:pt x="754747" y="40580"/>
                  <a:pt x="781890" y="35859"/>
                </a:cubicBezTo>
                <a:cubicBezTo>
                  <a:pt x="881583" y="18521"/>
                  <a:pt x="976588" y="10646"/>
                  <a:pt x="1077725" y="0"/>
                </a:cubicBezTo>
                <a:cubicBezTo>
                  <a:pt x="1209207" y="2988"/>
                  <a:pt x="1341029" y="-933"/>
                  <a:pt x="1472172" y="8965"/>
                </a:cubicBezTo>
                <a:cubicBezTo>
                  <a:pt x="1500440" y="11098"/>
                  <a:pt x="1527967" y="22284"/>
                  <a:pt x="1552854" y="35859"/>
                </a:cubicBezTo>
                <a:cubicBezTo>
                  <a:pt x="1659931" y="94265"/>
                  <a:pt x="1757526" y="169571"/>
                  <a:pt x="1866619" y="224118"/>
                </a:cubicBezTo>
                <a:cubicBezTo>
                  <a:pt x="2022007" y="301812"/>
                  <a:pt x="2171895" y="391652"/>
                  <a:pt x="2332784" y="457200"/>
                </a:cubicBezTo>
                <a:cubicBezTo>
                  <a:pt x="2627338" y="577204"/>
                  <a:pt x="2492180" y="528262"/>
                  <a:pt x="2736196" y="609600"/>
                </a:cubicBezTo>
                <a:cubicBezTo>
                  <a:pt x="2849749" y="597647"/>
                  <a:pt x="2964826" y="595807"/>
                  <a:pt x="3076854" y="573741"/>
                </a:cubicBezTo>
                <a:cubicBezTo>
                  <a:pt x="3163084" y="556756"/>
                  <a:pt x="3243361" y="517203"/>
                  <a:pt x="3327866" y="493059"/>
                </a:cubicBezTo>
                <a:cubicBezTo>
                  <a:pt x="3493334" y="445782"/>
                  <a:pt x="3504152" y="449732"/>
                  <a:pt x="3659560" y="430306"/>
                </a:cubicBezTo>
                <a:cubicBezTo>
                  <a:pt x="3851172" y="455854"/>
                  <a:pt x="3791527" y="430899"/>
                  <a:pt x="4000219" y="564777"/>
                </a:cubicBezTo>
                <a:cubicBezTo>
                  <a:pt x="4092324" y="623863"/>
                  <a:pt x="4182038" y="686822"/>
                  <a:pt x="4269160" y="753035"/>
                </a:cubicBezTo>
                <a:cubicBezTo>
                  <a:pt x="4398375" y="851238"/>
                  <a:pt x="4450503" y="885285"/>
                  <a:pt x="4520172" y="1013012"/>
                </a:cubicBezTo>
                <a:cubicBezTo>
                  <a:pt x="4557327" y="1081130"/>
                  <a:pt x="4565530" y="1143822"/>
                  <a:pt x="4582925" y="1219200"/>
                </a:cubicBezTo>
                <a:cubicBezTo>
                  <a:pt x="4585913" y="1255059"/>
                  <a:pt x="4593014" y="1290811"/>
                  <a:pt x="4591890" y="1326777"/>
                </a:cubicBezTo>
                <a:cubicBezTo>
                  <a:pt x="4590014" y="1386810"/>
                  <a:pt x="4586029" y="1447233"/>
                  <a:pt x="4573960" y="1506071"/>
                </a:cubicBezTo>
                <a:cubicBezTo>
                  <a:pt x="4556614" y="1590632"/>
                  <a:pt x="4502701" y="1732885"/>
                  <a:pt x="4457419" y="1810871"/>
                </a:cubicBezTo>
                <a:cubicBezTo>
                  <a:pt x="4392761" y="1922226"/>
                  <a:pt x="4332067" y="2010140"/>
                  <a:pt x="4206407" y="2061882"/>
                </a:cubicBezTo>
                <a:cubicBezTo>
                  <a:pt x="4159109" y="2081358"/>
                  <a:pt x="4104807" y="2073835"/>
                  <a:pt x="4054007" y="2079812"/>
                </a:cubicBezTo>
                <a:lnTo>
                  <a:pt x="3462337" y="2043953"/>
                </a:lnTo>
                <a:cubicBezTo>
                  <a:pt x="3354641" y="2036562"/>
                  <a:pt x="3247549" y="2015758"/>
                  <a:pt x="3139607" y="2017059"/>
                </a:cubicBezTo>
                <a:cubicBezTo>
                  <a:pt x="2998663" y="2018757"/>
                  <a:pt x="2858713" y="2040965"/>
                  <a:pt x="2718266" y="2052918"/>
                </a:cubicBezTo>
                <a:cubicBezTo>
                  <a:pt x="2676431" y="2070847"/>
                  <a:pt x="2633731" y="2086881"/>
                  <a:pt x="2592760" y="2106706"/>
                </a:cubicBezTo>
                <a:cubicBezTo>
                  <a:pt x="2377675" y="2210779"/>
                  <a:pt x="2482952" y="2181997"/>
                  <a:pt x="2225207" y="2286000"/>
                </a:cubicBezTo>
                <a:cubicBezTo>
                  <a:pt x="2045959" y="2358329"/>
                  <a:pt x="1755166" y="2457449"/>
                  <a:pt x="1570784" y="2492188"/>
                </a:cubicBezTo>
                <a:cubicBezTo>
                  <a:pt x="1485421" y="2508271"/>
                  <a:pt x="1397466" y="2504141"/>
                  <a:pt x="1310807" y="2510118"/>
                </a:cubicBezTo>
                <a:cubicBezTo>
                  <a:pt x="1271960" y="2507130"/>
                  <a:pt x="1231931" y="2511123"/>
                  <a:pt x="1194266" y="2501153"/>
                </a:cubicBezTo>
                <a:cubicBezTo>
                  <a:pt x="1073744" y="2469250"/>
                  <a:pt x="972385" y="2412624"/>
                  <a:pt x="862572" y="2357718"/>
                </a:cubicBezTo>
                <a:cubicBezTo>
                  <a:pt x="820109" y="2303122"/>
                  <a:pt x="780988" y="2261334"/>
                  <a:pt x="754996" y="2196353"/>
                </a:cubicBezTo>
                <a:cubicBezTo>
                  <a:pt x="734703" y="2145622"/>
                  <a:pt x="719101" y="2052706"/>
                  <a:pt x="710172" y="1999129"/>
                </a:cubicBezTo>
                <a:cubicBezTo>
                  <a:pt x="706698" y="1978287"/>
                  <a:pt x="705958" y="1956966"/>
                  <a:pt x="701207" y="1936377"/>
                </a:cubicBezTo>
                <a:cubicBezTo>
                  <a:pt x="692121" y="1897004"/>
                  <a:pt x="686778" y="1884268"/>
                  <a:pt x="665348" y="1855694"/>
                </a:cubicBezTo>
                <a:cubicBezTo>
                  <a:pt x="616550" y="1790630"/>
                  <a:pt x="619711" y="1783434"/>
                  <a:pt x="566737" y="1748118"/>
                </a:cubicBezTo>
                <a:cubicBezTo>
                  <a:pt x="552239" y="1738453"/>
                  <a:pt x="537836" y="1728301"/>
                  <a:pt x="521913" y="1721224"/>
                </a:cubicBezTo>
                <a:cubicBezTo>
                  <a:pt x="510654" y="1716220"/>
                  <a:pt x="498007" y="1715247"/>
                  <a:pt x="486054" y="1712259"/>
                </a:cubicBezTo>
                <a:cubicBezTo>
                  <a:pt x="477089" y="1706282"/>
                  <a:pt x="468797" y="1699147"/>
                  <a:pt x="459160" y="1694329"/>
                </a:cubicBezTo>
                <a:cubicBezTo>
                  <a:pt x="450708" y="1690103"/>
                  <a:pt x="440129" y="1690607"/>
                  <a:pt x="432266" y="1685365"/>
                </a:cubicBezTo>
                <a:cubicBezTo>
                  <a:pt x="421717" y="1678333"/>
                  <a:pt x="415921" y="1665504"/>
                  <a:pt x="405372" y="1658471"/>
                </a:cubicBezTo>
                <a:cubicBezTo>
                  <a:pt x="389090" y="1647616"/>
                  <a:pt x="377630" y="1649506"/>
                  <a:pt x="360548" y="1649506"/>
                </a:cubicBezTo>
              </a:path>
            </a:pathLst>
          </a:custGeom>
          <a:solidFill>
            <a:srgbClr val="F7F7F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Kelly Slab" panose="02000000000000000000" pitchFamily="2" charset="0"/>
                <a:cs typeface="Amatic SC" panose="00000500000000000000" pitchFamily="2" charset="-79"/>
              </a:rPr>
              <a:t>Московские дворяне</a:t>
            </a:r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A95FE513-F5E0-4AF7-98E0-9B94450488AD}"/>
              </a:ext>
            </a:extLst>
          </p:cNvPr>
          <p:cNvSpPr/>
          <p:nvPr/>
        </p:nvSpPr>
        <p:spPr>
          <a:xfrm>
            <a:off x="7075113" y="3747248"/>
            <a:ext cx="3998259" cy="2357717"/>
          </a:xfrm>
          <a:custGeom>
            <a:avLst/>
            <a:gdLst>
              <a:gd name="connsiteX0" fmla="*/ 286871 w 3998259"/>
              <a:gd name="connsiteY0" fmla="*/ 457200 h 2357717"/>
              <a:gd name="connsiteX1" fmla="*/ 484094 w 3998259"/>
              <a:gd name="connsiteY1" fmla="*/ 403411 h 2357717"/>
              <a:gd name="connsiteX2" fmla="*/ 779929 w 3998259"/>
              <a:gd name="connsiteY2" fmla="*/ 224117 h 2357717"/>
              <a:gd name="connsiteX3" fmla="*/ 995082 w 3998259"/>
              <a:gd name="connsiteY3" fmla="*/ 98611 h 2357717"/>
              <a:gd name="connsiteX4" fmla="*/ 1237129 w 3998259"/>
              <a:gd name="connsiteY4" fmla="*/ 17929 h 2357717"/>
              <a:gd name="connsiteX5" fmla="*/ 1425388 w 3998259"/>
              <a:gd name="connsiteY5" fmla="*/ 0 h 2357717"/>
              <a:gd name="connsiteX6" fmla="*/ 1819835 w 3998259"/>
              <a:gd name="connsiteY6" fmla="*/ 8964 h 2357717"/>
              <a:gd name="connsiteX7" fmla="*/ 1873624 w 3998259"/>
              <a:gd name="connsiteY7" fmla="*/ 17929 h 2357717"/>
              <a:gd name="connsiteX8" fmla="*/ 1918447 w 3998259"/>
              <a:gd name="connsiteY8" fmla="*/ 44823 h 2357717"/>
              <a:gd name="connsiteX9" fmla="*/ 2008094 w 3998259"/>
              <a:gd name="connsiteY9" fmla="*/ 89647 h 2357717"/>
              <a:gd name="connsiteX10" fmla="*/ 2268071 w 3998259"/>
              <a:gd name="connsiteY10" fmla="*/ 197223 h 2357717"/>
              <a:gd name="connsiteX11" fmla="*/ 2375647 w 3998259"/>
              <a:gd name="connsiteY11" fmla="*/ 251011 h 2357717"/>
              <a:gd name="connsiteX12" fmla="*/ 2572871 w 3998259"/>
              <a:gd name="connsiteY12" fmla="*/ 313764 h 2357717"/>
              <a:gd name="connsiteX13" fmla="*/ 2779059 w 3998259"/>
              <a:gd name="connsiteY13" fmla="*/ 340659 h 2357717"/>
              <a:gd name="connsiteX14" fmla="*/ 3164541 w 3998259"/>
              <a:gd name="connsiteY14" fmla="*/ 358588 h 2357717"/>
              <a:gd name="connsiteX15" fmla="*/ 3334871 w 3998259"/>
              <a:gd name="connsiteY15" fmla="*/ 385482 h 2357717"/>
              <a:gd name="connsiteX16" fmla="*/ 3720353 w 3998259"/>
              <a:gd name="connsiteY16" fmla="*/ 528917 h 2357717"/>
              <a:gd name="connsiteX17" fmla="*/ 3854824 w 3998259"/>
              <a:gd name="connsiteY17" fmla="*/ 609600 h 2357717"/>
              <a:gd name="connsiteX18" fmla="*/ 3944471 w 3998259"/>
              <a:gd name="connsiteY18" fmla="*/ 726141 h 2357717"/>
              <a:gd name="connsiteX19" fmla="*/ 3971365 w 3998259"/>
              <a:gd name="connsiteY19" fmla="*/ 806823 h 2357717"/>
              <a:gd name="connsiteX20" fmla="*/ 3953435 w 3998259"/>
              <a:gd name="connsiteY20" fmla="*/ 1039906 h 2357717"/>
              <a:gd name="connsiteX21" fmla="*/ 3926541 w 3998259"/>
              <a:gd name="connsiteY21" fmla="*/ 1147482 h 2357717"/>
              <a:gd name="connsiteX22" fmla="*/ 3908612 w 3998259"/>
              <a:gd name="connsiteY22" fmla="*/ 1237129 h 2357717"/>
              <a:gd name="connsiteX23" fmla="*/ 3944471 w 3998259"/>
              <a:gd name="connsiteY23" fmla="*/ 1443317 h 2357717"/>
              <a:gd name="connsiteX24" fmla="*/ 3971365 w 3998259"/>
              <a:gd name="connsiteY24" fmla="*/ 1479176 h 2357717"/>
              <a:gd name="connsiteX25" fmla="*/ 3998259 w 3998259"/>
              <a:gd name="connsiteY25" fmla="*/ 1586753 h 2357717"/>
              <a:gd name="connsiteX26" fmla="*/ 3944471 w 3998259"/>
              <a:gd name="connsiteY26" fmla="*/ 1810870 h 2357717"/>
              <a:gd name="connsiteX27" fmla="*/ 3881718 w 3998259"/>
              <a:gd name="connsiteY27" fmla="*/ 1855694 h 2357717"/>
              <a:gd name="connsiteX28" fmla="*/ 3783106 w 3998259"/>
              <a:gd name="connsiteY28" fmla="*/ 1918447 h 2357717"/>
              <a:gd name="connsiteX29" fmla="*/ 3657600 w 3998259"/>
              <a:gd name="connsiteY29" fmla="*/ 1981200 h 2357717"/>
              <a:gd name="connsiteX30" fmla="*/ 3469341 w 3998259"/>
              <a:gd name="connsiteY30" fmla="*/ 2017059 h 2357717"/>
              <a:gd name="connsiteX31" fmla="*/ 3290047 w 3998259"/>
              <a:gd name="connsiteY31" fmla="*/ 2043953 h 2357717"/>
              <a:gd name="connsiteX32" fmla="*/ 3227294 w 3998259"/>
              <a:gd name="connsiteY32" fmla="*/ 2124635 h 2357717"/>
              <a:gd name="connsiteX33" fmla="*/ 3137647 w 3998259"/>
              <a:gd name="connsiteY33" fmla="*/ 2241176 h 2357717"/>
              <a:gd name="connsiteX34" fmla="*/ 2985247 w 3998259"/>
              <a:gd name="connsiteY34" fmla="*/ 2321859 h 2357717"/>
              <a:gd name="connsiteX35" fmla="*/ 2725271 w 3998259"/>
              <a:gd name="connsiteY35" fmla="*/ 2357717 h 2357717"/>
              <a:gd name="connsiteX36" fmla="*/ 2510118 w 3998259"/>
              <a:gd name="connsiteY36" fmla="*/ 2321859 h 2357717"/>
              <a:gd name="connsiteX37" fmla="*/ 2205318 w 3998259"/>
              <a:gd name="connsiteY37" fmla="*/ 2268070 h 2357717"/>
              <a:gd name="connsiteX38" fmla="*/ 1972235 w 3998259"/>
              <a:gd name="connsiteY38" fmla="*/ 2187388 h 2357717"/>
              <a:gd name="connsiteX39" fmla="*/ 1792941 w 3998259"/>
              <a:gd name="connsiteY39" fmla="*/ 2106706 h 2357717"/>
              <a:gd name="connsiteX40" fmla="*/ 1676400 w 3998259"/>
              <a:gd name="connsiteY40" fmla="*/ 2017059 h 2357717"/>
              <a:gd name="connsiteX41" fmla="*/ 1604682 w 3998259"/>
              <a:gd name="connsiteY41" fmla="*/ 1990164 h 2357717"/>
              <a:gd name="connsiteX42" fmla="*/ 1380565 w 3998259"/>
              <a:gd name="connsiteY42" fmla="*/ 1909482 h 2357717"/>
              <a:gd name="connsiteX43" fmla="*/ 1093694 w 3998259"/>
              <a:gd name="connsiteY43" fmla="*/ 1891553 h 2357717"/>
              <a:gd name="connsiteX44" fmla="*/ 950259 w 3998259"/>
              <a:gd name="connsiteY44" fmla="*/ 1900517 h 2357717"/>
              <a:gd name="connsiteX45" fmla="*/ 860612 w 3998259"/>
              <a:gd name="connsiteY45" fmla="*/ 1909482 h 2357717"/>
              <a:gd name="connsiteX46" fmla="*/ 627529 w 3998259"/>
              <a:gd name="connsiteY46" fmla="*/ 1891553 h 2357717"/>
              <a:gd name="connsiteX47" fmla="*/ 475129 w 3998259"/>
              <a:gd name="connsiteY47" fmla="*/ 1837764 h 2357717"/>
              <a:gd name="connsiteX48" fmla="*/ 251012 w 3998259"/>
              <a:gd name="connsiteY48" fmla="*/ 1676400 h 2357717"/>
              <a:gd name="connsiteX49" fmla="*/ 107577 w 3998259"/>
              <a:gd name="connsiteY49" fmla="*/ 1541929 h 2357717"/>
              <a:gd name="connsiteX50" fmla="*/ 0 w 3998259"/>
              <a:gd name="connsiteY50" fmla="*/ 1344706 h 2357717"/>
              <a:gd name="connsiteX51" fmla="*/ 8965 w 3998259"/>
              <a:gd name="connsiteY51" fmla="*/ 1281953 h 2357717"/>
              <a:gd name="connsiteX52" fmla="*/ 71718 w 3998259"/>
              <a:gd name="connsiteY52" fmla="*/ 1129553 h 2357717"/>
              <a:gd name="connsiteX53" fmla="*/ 80682 w 3998259"/>
              <a:gd name="connsiteY53" fmla="*/ 1075764 h 2357717"/>
              <a:gd name="connsiteX54" fmla="*/ 62753 w 3998259"/>
              <a:gd name="connsiteY54" fmla="*/ 995082 h 2357717"/>
              <a:gd name="connsiteX55" fmla="*/ 26894 w 3998259"/>
              <a:gd name="connsiteY55" fmla="*/ 878541 h 2357717"/>
              <a:gd name="connsiteX56" fmla="*/ 17929 w 3998259"/>
              <a:gd name="connsiteY56" fmla="*/ 815788 h 2357717"/>
              <a:gd name="connsiteX57" fmla="*/ 8965 w 3998259"/>
              <a:gd name="connsiteY57" fmla="*/ 762000 h 2357717"/>
              <a:gd name="connsiteX58" fmla="*/ 26894 w 3998259"/>
              <a:gd name="connsiteY58" fmla="*/ 636494 h 2357717"/>
              <a:gd name="connsiteX59" fmla="*/ 107577 w 3998259"/>
              <a:gd name="connsiteY59" fmla="*/ 519953 h 2357717"/>
              <a:gd name="connsiteX60" fmla="*/ 134471 w 3998259"/>
              <a:gd name="connsiteY60" fmla="*/ 510988 h 2357717"/>
              <a:gd name="connsiteX61" fmla="*/ 286871 w 3998259"/>
              <a:gd name="connsiteY61" fmla="*/ 502023 h 2357717"/>
              <a:gd name="connsiteX62" fmla="*/ 286871 w 3998259"/>
              <a:gd name="connsiteY62" fmla="*/ 457200 h 235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98259" h="2357717">
                <a:moveTo>
                  <a:pt x="286871" y="457200"/>
                </a:moveTo>
                <a:cubicBezTo>
                  <a:pt x="352612" y="439270"/>
                  <a:pt x="422489" y="432534"/>
                  <a:pt x="484094" y="403411"/>
                </a:cubicBezTo>
                <a:cubicBezTo>
                  <a:pt x="588341" y="354130"/>
                  <a:pt x="680900" y="283187"/>
                  <a:pt x="779929" y="224117"/>
                </a:cubicBezTo>
                <a:cubicBezTo>
                  <a:pt x="851235" y="181584"/>
                  <a:pt x="916891" y="126536"/>
                  <a:pt x="995082" y="98611"/>
                </a:cubicBezTo>
                <a:cubicBezTo>
                  <a:pt x="1032641" y="85197"/>
                  <a:pt x="1193615" y="25608"/>
                  <a:pt x="1237129" y="17929"/>
                </a:cubicBezTo>
                <a:cubicBezTo>
                  <a:pt x="1299207" y="6974"/>
                  <a:pt x="1362635" y="5976"/>
                  <a:pt x="1425388" y="0"/>
                </a:cubicBezTo>
                <a:lnTo>
                  <a:pt x="1819835" y="8964"/>
                </a:lnTo>
                <a:cubicBezTo>
                  <a:pt x="1837997" y="9690"/>
                  <a:pt x="1856541" y="11717"/>
                  <a:pt x="1873624" y="17929"/>
                </a:cubicBezTo>
                <a:cubicBezTo>
                  <a:pt x="1889999" y="23884"/>
                  <a:pt x="1903073" y="36623"/>
                  <a:pt x="1918447" y="44823"/>
                </a:cubicBezTo>
                <a:cubicBezTo>
                  <a:pt x="1947926" y="60545"/>
                  <a:pt x="1977760" y="75646"/>
                  <a:pt x="2008094" y="89647"/>
                </a:cubicBezTo>
                <a:cubicBezTo>
                  <a:pt x="2519727" y="325787"/>
                  <a:pt x="1839578" y="8688"/>
                  <a:pt x="2268071" y="197223"/>
                </a:cubicBezTo>
                <a:cubicBezTo>
                  <a:pt x="2304767" y="213369"/>
                  <a:pt x="2338640" y="235591"/>
                  <a:pt x="2375647" y="251011"/>
                </a:cubicBezTo>
                <a:cubicBezTo>
                  <a:pt x="2393914" y="258622"/>
                  <a:pt x="2545162" y="307466"/>
                  <a:pt x="2572871" y="313764"/>
                </a:cubicBezTo>
                <a:cubicBezTo>
                  <a:pt x="2639948" y="329009"/>
                  <a:pt x="2710573" y="335767"/>
                  <a:pt x="2779059" y="340659"/>
                </a:cubicBezTo>
                <a:cubicBezTo>
                  <a:pt x="2921100" y="350805"/>
                  <a:pt x="3015028" y="352837"/>
                  <a:pt x="3164541" y="358588"/>
                </a:cubicBezTo>
                <a:cubicBezTo>
                  <a:pt x="3221318" y="367553"/>
                  <a:pt x="3278689" y="373335"/>
                  <a:pt x="3334871" y="385482"/>
                </a:cubicBezTo>
                <a:cubicBezTo>
                  <a:pt x="3483006" y="417511"/>
                  <a:pt x="3579454" y="458468"/>
                  <a:pt x="3720353" y="528917"/>
                </a:cubicBezTo>
                <a:cubicBezTo>
                  <a:pt x="3767107" y="552294"/>
                  <a:pt x="3813244" y="577920"/>
                  <a:pt x="3854824" y="609600"/>
                </a:cubicBezTo>
                <a:cubicBezTo>
                  <a:pt x="3885447" y="632932"/>
                  <a:pt x="3922417" y="693060"/>
                  <a:pt x="3944471" y="726141"/>
                </a:cubicBezTo>
                <a:cubicBezTo>
                  <a:pt x="3953436" y="753035"/>
                  <a:pt x="3970555" y="778486"/>
                  <a:pt x="3971365" y="806823"/>
                </a:cubicBezTo>
                <a:cubicBezTo>
                  <a:pt x="3973590" y="884715"/>
                  <a:pt x="3963601" y="962648"/>
                  <a:pt x="3953435" y="1039906"/>
                </a:cubicBezTo>
                <a:cubicBezTo>
                  <a:pt x="3948613" y="1076552"/>
                  <a:pt x="3934733" y="1111439"/>
                  <a:pt x="3926541" y="1147482"/>
                </a:cubicBezTo>
                <a:cubicBezTo>
                  <a:pt x="3919787" y="1177198"/>
                  <a:pt x="3914588" y="1207247"/>
                  <a:pt x="3908612" y="1237129"/>
                </a:cubicBezTo>
                <a:cubicBezTo>
                  <a:pt x="3920565" y="1305858"/>
                  <a:pt x="3926964" y="1375789"/>
                  <a:pt x="3944471" y="1443317"/>
                </a:cubicBezTo>
                <a:cubicBezTo>
                  <a:pt x="3948221" y="1457780"/>
                  <a:pt x="3966119" y="1465186"/>
                  <a:pt x="3971365" y="1479176"/>
                </a:cubicBezTo>
                <a:cubicBezTo>
                  <a:pt x="3984343" y="1513785"/>
                  <a:pt x="3989294" y="1550894"/>
                  <a:pt x="3998259" y="1586753"/>
                </a:cubicBezTo>
                <a:cubicBezTo>
                  <a:pt x="3980330" y="1661459"/>
                  <a:pt x="3975018" y="1740377"/>
                  <a:pt x="3944471" y="1810870"/>
                </a:cubicBezTo>
                <a:cubicBezTo>
                  <a:pt x="3934250" y="1834457"/>
                  <a:pt x="3903107" y="1841435"/>
                  <a:pt x="3881718" y="1855694"/>
                </a:cubicBezTo>
                <a:cubicBezTo>
                  <a:pt x="3849300" y="1877306"/>
                  <a:pt x="3817100" y="1899410"/>
                  <a:pt x="3783106" y="1918447"/>
                </a:cubicBezTo>
                <a:cubicBezTo>
                  <a:pt x="3742296" y="1941301"/>
                  <a:pt x="3701462" y="1964955"/>
                  <a:pt x="3657600" y="1981200"/>
                </a:cubicBezTo>
                <a:cubicBezTo>
                  <a:pt x="3589047" y="2006590"/>
                  <a:pt x="3537434" y="2007331"/>
                  <a:pt x="3469341" y="2017059"/>
                </a:cubicBezTo>
                <a:lnTo>
                  <a:pt x="3290047" y="2043953"/>
                </a:lnTo>
                <a:lnTo>
                  <a:pt x="3227294" y="2124635"/>
                </a:lnTo>
                <a:cubicBezTo>
                  <a:pt x="3197327" y="2163416"/>
                  <a:pt x="3180962" y="2218244"/>
                  <a:pt x="3137647" y="2241176"/>
                </a:cubicBezTo>
                <a:cubicBezTo>
                  <a:pt x="3086847" y="2268070"/>
                  <a:pt x="3039067" y="2301676"/>
                  <a:pt x="2985247" y="2321859"/>
                </a:cubicBezTo>
                <a:cubicBezTo>
                  <a:pt x="2910875" y="2349749"/>
                  <a:pt x="2803493" y="2352130"/>
                  <a:pt x="2725271" y="2357717"/>
                </a:cubicBezTo>
                <a:lnTo>
                  <a:pt x="2510118" y="2321859"/>
                </a:lnTo>
                <a:cubicBezTo>
                  <a:pt x="2406738" y="2305778"/>
                  <a:pt x="2305421" y="2298871"/>
                  <a:pt x="2205318" y="2268070"/>
                </a:cubicBezTo>
                <a:cubicBezTo>
                  <a:pt x="2126736" y="2243891"/>
                  <a:pt x="2048799" y="2217348"/>
                  <a:pt x="1972235" y="2187388"/>
                </a:cubicBezTo>
                <a:cubicBezTo>
                  <a:pt x="1911204" y="2163506"/>
                  <a:pt x="1849737" y="2139407"/>
                  <a:pt x="1792941" y="2106706"/>
                </a:cubicBezTo>
                <a:cubicBezTo>
                  <a:pt x="1750467" y="2082251"/>
                  <a:pt x="1718072" y="2042856"/>
                  <a:pt x="1676400" y="2017059"/>
                </a:cubicBezTo>
                <a:cubicBezTo>
                  <a:pt x="1654691" y="2003620"/>
                  <a:pt x="1627864" y="2000863"/>
                  <a:pt x="1604682" y="1990164"/>
                </a:cubicBezTo>
                <a:cubicBezTo>
                  <a:pt x="1488105" y="1936358"/>
                  <a:pt x="1641901" y="1949687"/>
                  <a:pt x="1380565" y="1909482"/>
                </a:cubicBezTo>
                <a:cubicBezTo>
                  <a:pt x="1285869" y="1894914"/>
                  <a:pt x="1189318" y="1897529"/>
                  <a:pt x="1093694" y="1891553"/>
                </a:cubicBezTo>
                <a:lnTo>
                  <a:pt x="950259" y="1900517"/>
                </a:lnTo>
                <a:cubicBezTo>
                  <a:pt x="920316" y="1902820"/>
                  <a:pt x="890632" y="1910316"/>
                  <a:pt x="860612" y="1909482"/>
                </a:cubicBezTo>
                <a:cubicBezTo>
                  <a:pt x="782718" y="1907318"/>
                  <a:pt x="705223" y="1897529"/>
                  <a:pt x="627529" y="1891553"/>
                </a:cubicBezTo>
                <a:cubicBezTo>
                  <a:pt x="576729" y="1873623"/>
                  <a:pt x="524357" y="1859643"/>
                  <a:pt x="475129" y="1837764"/>
                </a:cubicBezTo>
                <a:cubicBezTo>
                  <a:pt x="403238" y="1805812"/>
                  <a:pt x="302370" y="1721131"/>
                  <a:pt x="251012" y="1676400"/>
                </a:cubicBezTo>
                <a:cubicBezTo>
                  <a:pt x="201592" y="1633356"/>
                  <a:pt x="149533" y="1592276"/>
                  <a:pt x="107577" y="1541929"/>
                </a:cubicBezTo>
                <a:cubicBezTo>
                  <a:pt x="53227" y="1476709"/>
                  <a:pt x="30923" y="1416860"/>
                  <a:pt x="0" y="1344706"/>
                </a:cubicBezTo>
                <a:cubicBezTo>
                  <a:pt x="2988" y="1323788"/>
                  <a:pt x="3840" y="1302452"/>
                  <a:pt x="8965" y="1281953"/>
                </a:cubicBezTo>
                <a:cubicBezTo>
                  <a:pt x="26639" y="1211258"/>
                  <a:pt x="39842" y="1193304"/>
                  <a:pt x="71718" y="1129553"/>
                </a:cubicBezTo>
                <a:cubicBezTo>
                  <a:pt x="74706" y="1111623"/>
                  <a:pt x="81891" y="1093901"/>
                  <a:pt x="80682" y="1075764"/>
                </a:cubicBezTo>
                <a:cubicBezTo>
                  <a:pt x="78849" y="1048275"/>
                  <a:pt x="69851" y="1021702"/>
                  <a:pt x="62753" y="995082"/>
                </a:cubicBezTo>
                <a:cubicBezTo>
                  <a:pt x="43212" y="921803"/>
                  <a:pt x="43953" y="958145"/>
                  <a:pt x="26894" y="878541"/>
                </a:cubicBezTo>
                <a:cubicBezTo>
                  <a:pt x="22467" y="857880"/>
                  <a:pt x="21142" y="836672"/>
                  <a:pt x="17929" y="815788"/>
                </a:cubicBezTo>
                <a:cubicBezTo>
                  <a:pt x="15165" y="797823"/>
                  <a:pt x="11953" y="779929"/>
                  <a:pt x="8965" y="762000"/>
                </a:cubicBezTo>
                <a:cubicBezTo>
                  <a:pt x="14941" y="720165"/>
                  <a:pt x="15775" y="677265"/>
                  <a:pt x="26894" y="636494"/>
                </a:cubicBezTo>
                <a:cubicBezTo>
                  <a:pt x="39403" y="590626"/>
                  <a:pt x="69783" y="548298"/>
                  <a:pt x="107577" y="519953"/>
                </a:cubicBezTo>
                <a:cubicBezTo>
                  <a:pt x="115137" y="514283"/>
                  <a:pt x="125068" y="511928"/>
                  <a:pt x="134471" y="510988"/>
                </a:cubicBezTo>
                <a:cubicBezTo>
                  <a:pt x="185106" y="505924"/>
                  <a:pt x="236071" y="505011"/>
                  <a:pt x="286871" y="502023"/>
                </a:cubicBezTo>
                <a:lnTo>
                  <a:pt x="286871" y="45720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atin typeface="Kelly Slab" panose="02000000000000000000" pitchFamily="2" charset="0"/>
                <a:cs typeface="Amatic SC" panose="00000500000000000000" pitchFamily="2" charset="-79"/>
              </a:rPr>
              <a:t>Городовые дворяне</a:t>
            </a:r>
          </a:p>
        </p:txBody>
      </p:sp>
    </p:spTree>
    <p:extLst>
      <p:ext uri="{BB962C8B-B14F-4D97-AF65-F5344CB8AC3E}">
        <p14:creationId xmlns:p14="http://schemas.microsoft.com/office/powerpoint/2010/main" val="3034189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6EA0494-DE96-46FB-A349-B1698F3BBD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68" t="76604"/>
          <a:stretch/>
        </p:blipFill>
        <p:spPr>
          <a:xfrm rot="11265135" flipH="1">
            <a:off x="10406961" y="3208767"/>
            <a:ext cx="1732709" cy="160451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00E93B0-5F85-4696-A951-2C81AB18FF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68" t="76604"/>
          <a:stretch/>
        </p:blipFill>
        <p:spPr>
          <a:xfrm rot="10554040">
            <a:off x="748158" y="3527363"/>
            <a:ext cx="1641347" cy="160451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E2FACF8-1651-479D-A88E-B07C87A3C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" y="6461726"/>
            <a:ext cx="1158340" cy="396274"/>
          </a:xfrm>
          <a:prstGeom prst="rect">
            <a:avLst/>
          </a:prstGeom>
        </p:spPr>
      </p:pic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01D811DB-3D2B-4C7A-AA2B-E33B19E9DC47}"/>
              </a:ext>
            </a:extLst>
          </p:cNvPr>
          <p:cNvSpPr/>
          <p:nvPr/>
        </p:nvSpPr>
        <p:spPr>
          <a:xfrm>
            <a:off x="443953" y="1524937"/>
            <a:ext cx="5182878" cy="3360828"/>
          </a:xfrm>
          <a:custGeom>
            <a:avLst/>
            <a:gdLst>
              <a:gd name="connsiteX0" fmla="*/ 819940 w 4638904"/>
              <a:gd name="connsiteY0" fmla="*/ 1855694 h 2979585"/>
              <a:gd name="connsiteX1" fmla="*/ 703399 w 4638904"/>
              <a:gd name="connsiteY1" fmla="*/ 1694329 h 2979585"/>
              <a:gd name="connsiteX2" fmla="*/ 282057 w 4638904"/>
              <a:gd name="connsiteY2" fmla="*/ 1550894 h 2979585"/>
              <a:gd name="connsiteX3" fmla="*/ 201375 w 4638904"/>
              <a:gd name="connsiteY3" fmla="*/ 1461247 h 2979585"/>
              <a:gd name="connsiteX4" fmla="*/ 57940 w 4638904"/>
              <a:gd name="connsiteY4" fmla="*/ 1093694 h 2979585"/>
              <a:gd name="connsiteX5" fmla="*/ 22081 w 4638904"/>
              <a:gd name="connsiteY5" fmla="*/ 995082 h 2979585"/>
              <a:gd name="connsiteX6" fmla="*/ 13116 w 4638904"/>
              <a:gd name="connsiteY6" fmla="*/ 744070 h 2979585"/>
              <a:gd name="connsiteX7" fmla="*/ 102763 w 4638904"/>
              <a:gd name="connsiteY7" fmla="*/ 618564 h 2979585"/>
              <a:gd name="connsiteX8" fmla="*/ 237234 w 4638904"/>
              <a:gd name="connsiteY8" fmla="*/ 466164 h 2979585"/>
              <a:gd name="connsiteX9" fmla="*/ 344810 w 4638904"/>
              <a:gd name="connsiteY9" fmla="*/ 385482 h 2979585"/>
              <a:gd name="connsiteX10" fmla="*/ 667540 w 4638904"/>
              <a:gd name="connsiteY10" fmla="*/ 215153 h 2979585"/>
              <a:gd name="connsiteX11" fmla="*/ 972340 w 4638904"/>
              <a:gd name="connsiteY11" fmla="*/ 125506 h 2979585"/>
              <a:gd name="connsiteX12" fmla="*/ 1106810 w 4638904"/>
              <a:gd name="connsiteY12" fmla="*/ 98611 h 2979585"/>
              <a:gd name="connsiteX13" fmla="*/ 1393681 w 4638904"/>
              <a:gd name="connsiteY13" fmla="*/ 89647 h 2979585"/>
              <a:gd name="connsiteX14" fmla="*/ 2083963 w 4638904"/>
              <a:gd name="connsiteY14" fmla="*/ 0 h 2979585"/>
              <a:gd name="connsiteX15" fmla="*/ 2666669 w 4638904"/>
              <a:gd name="connsiteY15" fmla="*/ 170329 h 2979585"/>
              <a:gd name="connsiteX16" fmla="*/ 2953540 w 4638904"/>
              <a:gd name="connsiteY16" fmla="*/ 528917 h 2979585"/>
              <a:gd name="connsiteX17" fmla="*/ 3016293 w 4638904"/>
              <a:gd name="connsiteY17" fmla="*/ 591670 h 2979585"/>
              <a:gd name="connsiteX18" fmla="*/ 3222481 w 4638904"/>
              <a:gd name="connsiteY18" fmla="*/ 717176 h 2979585"/>
              <a:gd name="connsiteX19" fmla="*/ 4343069 w 4638904"/>
              <a:gd name="connsiteY19" fmla="*/ 851647 h 2979585"/>
              <a:gd name="connsiteX20" fmla="*/ 4432716 w 4638904"/>
              <a:gd name="connsiteY20" fmla="*/ 941294 h 2979585"/>
              <a:gd name="connsiteX21" fmla="*/ 4585116 w 4638904"/>
              <a:gd name="connsiteY21" fmla="*/ 1488141 h 2979585"/>
              <a:gd name="connsiteX22" fmla="*/ 4638904 w 4638904"/>
              <a:gd name="connsiteY22" fmla="*/ 1846729 h 2979585"/>
              <a:gd name="connsiteX23" fmla="*/ 4603046 w 4638904"/>
              <a:gd name="connsiteY23" fmla="*/ 1981200 h 2979585"/>
              <a:gd name="connsiteX24" fmla="*/ 4459610 w 4638904"/>
              <a:gd name="connsiteY24" fmla="*/ 2133600 h 2979585"/>
              <a:gd name="connsiteX25" fmla="*/ 3894834 w 4638904"/>
              <a:gd name="connsiteY25" fmla="*/ 2375647 h 2979585"/>
              <a:gd name="connsiteX26" fmla="*/ 3222481 w 4638904"/>
              <a:gd name="connsiteY26" fmla="*/ 2590800 h 2979585"/>
              <a:gd name="connsiteX27" fmla="*/ 3052151 w 4638904"/>
              <a:gd name="connsiteY27" fmla="*/ 2850776 h 2979585"/>
              <a:gd name="connsiteX28" fmla="*/ 2872857 w 4638904"/>
              <a:gd name="connsiteY28" fmla="*/ 2967317 h 2979585"/>
              <a:gd name="connsiteX29" fmla="*/ 2630810 w 4638904"/>
              <a:gd name="connsiteY29" fmla="*/ 2976282 h 2979585"/>
              <a:gd name="connsiteX30" fmla="*/ 1823987 w 4638904"/>
              <a:gd name="connsiteY30" fmla="*/ 2877670 h 2979585"/>
              <a:gd name="connsiteX31" fmla="*/ 1357822 w 4638904"/>
              <a:gd name="connsiteY31" fmla="*/ 2537011 h 2979585"/>
              <a:gd name="connsiteX32" fmla="*/ 972340 w 4638904"/>
              <a:gd name="connsiteY32" fmla="*/ 2286000 h 2979585"/>
              <a:gd name="connsiteX33" fmla="*/ 927516 w 4638904"/>
              <a:gd name="connsiteY33" fmla="*/ 2205317 h 2979585"/>
              <a:gd name="connsiteX34" fmla="*/ 864763 w 4638904"/>
              <a:gd name="connsiteY34" fmla="*/ 2026023 h 2979585"/>
              <a:gd name="connsiteX35" fmla="*/ 855799 w 4638904"/>
              <a:gd name="connsiteY35" fmla="*/ 1963270 h 2979585"/>
              <a:gd name="connsiteX36" fmla="*/ 828904 w 4638904"/>
              <a:gd name="connsiteY36" fmla="*/ 1810870 h 2979585"/>
              <a:gd name="connsiteX37" fmla="*/ 855799 w 4638904"/>
              <a:gd name="connsiteY37" fmla="*/ 1819835 h 2979585"/>
              <a:gd name="connsiteX38" fmla="*/ 864763 w 4638904"/>
              <a:gd name="connsiteY38" fmla="*/ 1819835 h 297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38904" h="2979585">
                <a:moveTo>
                  <a:pt x="819940" y="1855694"/>
                </a:moveTo>
                <a:cubicBezTo>
                  <a:pt x="781093" y="1801906"/>
                  <a:pt x="756144" y="1734582"/>
                  <a:pt x="703399" y="1694329"/>
                </a:cubicBezTo>
                <a:cubicBezTo>
                  <a:pt x="589935" y="1607738"/>
                  <a:pt x="416495" y="1581448"/>
                  <a:pt x="282057" y="1550894"/>
                </a:cubicBezTo>
                <a:cubicBezTo>
                  <a:pt x="255163" y="1521012"/>
                  <a:pt x="223115" y="1495065"/>
                  <a:pt x="201375" y="1461247"/>
                </a:cubicBezTo>
                <a:cubicBezTo>
                  <a:pt x="112696" y="1323301"/>
                  <a:pt x="109374" y="1252672"/>
                  <a:pt x="57940" y="1093694"/>
                </a:cubicBezTo>
                <a:cubicBezTo>
                  <a:pt x="47174" y="1060416"/>
                  <a:pt x="34034" y="1027953"/>
                  <a:pt x="22081" y="995082"/>
                </a:cubicBezTo>
                <a:cubicBezTo>
                  <a:pt x="9239" y="918031"/>
                  <a:pt x="-15200" y="821295"/>
                  <a:pt x="13116" y="744070"/>
                </a:cubicBezTo>
                <a:cubicBezTo>
                  <a:pt x="30815" y="695801"/>
                  <a:pt x="70489" y="658583"/>
                  <a:pt x="102763" y="618564"/>
                </a:cubicBezTo>
                <a:cubicBezTo>
                  <a:pt x="145292" y="565828"/>
                  <a:pt x="188434" y="513157"/>
                  <a:pt x="237234" y="466164"/>
                </a:cubicBezTo>
                <a:cubicBezTo>
                  <a:pt x="269521" y="435073"/>
                  <a:pt x="307744" y="410687"/>
                  <a:pt x="344810" y="385482"/>
                </a:cubicBezTo>
                <a:cubicBezTo>
                  <a:pt x="436411" y="323193"/>
                  <a:pt x="570229" y="251004"/>
                  <a:pt x="667540" y="215153"/>
                </a:cubicBezTo>
                <a:cubicBezTo>
                  <a:pt x="766914" y="178542"/>
                  <a:pt x="869978" y="152664"/>
                  <a:pt x="972340" y="125506"/>
                </a:cubicBezTo>
                <a:cubicBezTo>
                  <a:pt x="1016523" y="113784"/>
                  <a:pt x="1061264" y="102487"/>
                  <a:pt x="1106810" y="98611"/>
                </a:cubicBezTo>
                <a:cubicBezTo>
                  <a:pt x="1202136" y="90498"/>
                  <a:pt x="1298057" y="92635"/>
                  <a:pt x="1393681" y="89647"/>
                </a:cubicBezTo>
                <a:cubicBezTo>
                  <a:pt x="1971347" y="29889"/>
                  <a:pt x="1743129" y="71755"/>
                  <a:pt x="2083963" y="0"/>
                </a:cubicBezTo>
                <a:cubicBezTo>
                  <a:pt x="2340426" y="33452"/>
                  <a:pt x="2493162" y="-9982"/>
                  <a:pt x="2666669" y="170329"/>
                </a:cubicBezTo>
                <a:cubicBezTo>
                  <a:pt x="2772806" y="280629"/>
                  <a:pt x="2845301" y="420678"/>
                  <a:pt x="2953540" y="528917"/>
                </a:cubicBezTo>
                <a:cubicBezTo>
                  <a:pt x="2974458" y="549835"/>
                  <a:pt x="2992058" y="574706"/>
                  <a:pt x="3016293" y="591670"/>
                </a:cubicBezTo>
                <a:cubicBezTo>
                  <a:pt x="3082209" y="637811"/>
                  <a:pt x="3146337" y="691176"/>
                  <a:pt x="3222481" y="717176"/>
                </a:cubicBezTo>
                <a:cubicBezTo>
                  <a:pt x="3713188" y="884735"/>
                  <a:pt x="3820722" y="843732"/>
                  <a:pt x="4343069" y="851647"/>
                </a:cubicBezTo>
                <a:cubicBezTo>
                  <a:pt x="4372951" y="881529"/>
                  <a:pt x="4410973" y="905056"/>
                  <a:pt x="4432716" y="941294"/>
                </a:cubicBezTo>
                <a:cubicBezTo>
                  <a:pt x="4552176" y="1140393"/>
                  <a:pt x="4548744" y="1251723"/>
                  <a:pt x="4585116" y="1488141"/>
                </a:cubicBezTo>
                <a:cubicBezTo>
                  <a:pt x="4655860" y="1947977"/>
                  <a:pt x="4593747" y="1598359"/>
                  <a:pt x="4638904" y="1846729"/>
                </a:cubicBezTo>
                <a:cubicBezTo>
                  <a:pt x="4626951" y="1891553"/>
                  <a:pt x="4627633" y="1941861"/>
                  <a:pt x="4603046" y="1981200"/>
                </a:cubicBezTo>
                <a:cubicBezTo>
                  <a:pt x="4566073" y="2040357"/>
                  <a:pt x="4514221" y="2090192"/>
                  <a:pt x="4459610" y="2133600"/>
                </a:cubicBezTo>
                <a:cubicBezTo>
                  <a:pt x="4275780" y="2279721"/>
                  <a:pt x="4127319" y="2304113"/>
                  <a:pt x="3894834" y="2375647"/>
                </a:cubicBezTo>
                <a:cubicBezTo>
                  <a:pt x="3241668" y="2576621"/>
                  <a:pt x="3510818" y="2459737"/>
                  <a:pt x="3222481" y="2590800"/>
                </a:cubicBezTo>
                <a:cubicBezTo>
                  <a:pt x="3176558" y="2697955"/>
                  <a:pt x="3162567" y="2743427"/>
                  <a:pt x="3052151" y="2850776"/>
                </a:cubicBezTo>
                <a:cubicBezTo>
                  <a:pt x="3001043" y="2900464"/>
                  <a:pt x="2941171" y="2946968"/>
                  <a:pt x="2872857" y="2967317"/>
                </a:cubicBezTo>
                <a:cubicBezTo>
                  <a:pt x="2795479" y="2990366"/>
                  <a:pt x="2711492" y="2973294"/>
                  <a:pt x="2630810" y="2976282"/>
                </a:cubicBezTo>
                <a:cubicBezTo>
                  <a:pt x="2430168" y="2967365"/>
                  <a:pt x="2013233" y="2969367"/>
                  <a:pt x="1823987" y="2877670"/>
                </a:cubicBezTo>
                <a:cubicBezTo>
                  <a:pt x="1650790" y="2793750"/>
                  <a:pt x="1525743" y="2631046"/>
                  <a:pt x="1357822" y="2537011"/>
                </a:cubicBezTo>
                <a:cubicBezTo>
                  <a:pt x="1074249" y="2378212"/>
                  <a:pt x="1201290" y="2464073"/>
                  <a:pt x="972340" y="2286000"/>
                </a:cubicBezTo>
                <a:cubicBezTo>
                  <a:pt x="957399" y="2259106"/>
                  <a:pt x="939279" y="2233745"/>
                  <a:pt x="927516" y="2205317"/>
                </a:cubicBezTo>
                <a:cubicBezTo>
                  <a:pt x="903306" y="2146809"/>
                  <a:pt x="864763" y="2026023"/>
                  <a:pt x="864763" y="2026023"/>
                </a:cubicBezTo>
                <a:cubicBezTo>
                  <a:pt x="861775" y="2005105"/>
                  <a:pt x="859273" y="1984113"/>
                  <a:pt x="855799" y="1963270"/>
                </a:cubicBezTo>
                <a:cubicBezTo>
                  <a:pt x="847318" y="1912387"/>
                  <a:pt x="828904" y="1862455"/>
                  <a:pt x="828904" y="1810870"/>
                </a:cubicBezTo>
                <a:cubicBezTo>
                  <a:pt x="828904" y="1801420"/>
                  <a:pt x="846631" y="1817543"/>
                  <a:pt x="855799" y="1819835"/>
                </a:cubicBezTo>
                <a:cubicBezTo>
                  <a:pt x="858698" y="1820560"/>
                  <a:pt x="861775" y="1819835"/>
                  <a:pt x="864763" y="1819835"/>
                </a:cubicBezTo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7E422F0E-B33B-4B9D-8F20-2225B2CF3B55}"/>
              </a:ext>
            </a:extLst>
          </p:cNvPr>
          <p:cNvSpPr/>
          <p:nvPr/>
        </p:nvSpPr>
        <p:spPr>
          <a:xfrm rot="10048582">
            <a:off x="6514214" y="1238601"/>
            <a:ext cx="4992408" cy="3515422"/>
          </a:xfrm>
          <a:custGeom>
            <a:avLst/>
            <a:gdLst>
              <a:gd name="connsiteX0" fmla="*/ 819940 w 4638904"/>
              <a:gd name="connsiteY0" fmla="*/ 1855694 h 2979585"/>
              <a:gd name="connsiteX1" fmla="*/ 703399 w 4638904"/>
              <a:gd name="connsiteY1" fmla="*/ 1694329 h 2979585"/>
              <a:gd name="connsiteX2" fmla="*/ 282057 w 4638904"/>
              <a:gd name="connsiteY2" fmla="*/ 1550894 h 2979585"/>
              <a:gd name="connsiteX3" fmla="*/ 201375 w 4638904"/>
              <a:gd name="connsiteY3" fmla="*/ 1461247 h 2979585"/>
              <a:gd name="connsiteX4" fmla="*/ 57940 w 4638904"/>
              <a:gd name="connsiteY4" fmla="*/ 1093694 h 2979585"/>
              <a:gd name="connsiteX5" fmla="*/ 22081 w 4638904"/>
              <a:gd name="connsiteY5" fmla="*/ 995082 h 2979585"/>
              <a:gd name="connsiteX6" fmla="*/ 13116 w 4638904"/>
              <a:gd name="connsiteY6" fmla="*/ 744070 h 2979585"/>
              <a:gd name="connsiteX7" fmla="*/ 102763 w 4638904"/>
              <a:gd name="connsiteY7" fmla="*/ 618564 h 2979585"/>
              <a:gd name="connsiteX8" fmla="*/ 237234 w 4638904"/>
              <a:gd name="connsiteY8" fmla="*/ 466164 h 2979585"/>
              <a:gd name="connsiteX9" fmla="*/ 344810 w 4638904"/>
              <a:gd name="connsiteY9" fmla="*/ 385482 h 2979585"/>
              <a:gd name="connsiteX10" fmla="*/ 667540 w 4638904"/>
              <a:gd name="connsiteY10" fmla="*/ 215153 h 2979585"/>
              <a:gd name="connsiteX11" fmla="*/ 972340 w 4638904"/>
              <a:gd name="connsiteY11" fmla="*/ 125506 h 2979585"/>
              <a:gd name="connsiteX12" fmla="*/ 1106810 w 4638904"/>
              <a:gd name="connsiteY12" fmla="*/ 98611 h 2979585"/>
              <a:gd name="connsiteX13" fmla="*/ 1393681 w 4638904"/>
              <a:gd name="connsiteY13" fmla="*/ 89647 h 2979585"/>
              <a:gd name="connsiteX14" fmla="*/ 2083963 w 4638904"/>
              <a:gd name="connsiteY14" fmla="*/ 0 h 2979585"/>
              <a:gd name="connsiteX15" fmla="*/ 2666669 w 4638904"/>
              <a:gd name="connsiteY15" fmla="*/ 170329 h 2979585"/>
              <a:gd name="connsiteX16" fmla="*/ 2953540 w 4638904"/>
              <a:gd name="connsiteY16" fmla="*/ 528917 h 2979585"/>
              <a:gd name="connsiteX17" fmla="*/ 3016293 w 4638904"/>
              <a:gd name="connsiteY17" fmla="*/ 591670 h 2979585"/>
              <a:gd name="connsiteX18" fmla="*/ 3222481 w 4638904"/>
              <a:gd name="connsiteY18" fmla="*/ 717176 h 2979585"/>
              <a:gd name="connsiteX19" fmla="*/ 4343069 w 4638904"/>
              <a:gd name="connsiteY19" fmla="*/ 851647 h 2979585"/>
              <a:gd name="connsiteX20" fmla="*/ 4432716 w 4638904"/>
              <a:gd name="connsiteY20" fmla="*/ 941294 h 2979585"/>
              <a:gd name="connsiteX21" fmla="*/ 4585116 w 4638904"/>
              <a:gd name="connsiteY21" fmla="*/ 1488141 h 2979585"/>
              <a:gd name="connsiteX22" fmla="*/ 4638904 w 4638904"/>
              <a:gd name="connsiteY22" fmla="*/ 1846729 h 2979585"/>
              <a:gd name="connsiteX23" fmla="*/ 4603046 w 4638904"/>
              <a:gd name="connsiteY23" fmla="*/ 1981200 h 2979585"/>
              <a:gd name="connsiteX24" fmla="*/ 4459610 w 4638904"/>
              <a:gd name="connsiteY24" fmla="*/ 2133600 h 2979585"/>
              <a:gd name="connsiteX25" fmla="*/ 3894834 w 4638904"/>
              <a:gd name="connsiteY25" fmla="*/ 2375647 h 2979585"/>
              <a:gd name="connsiteX26" fmla="*/ 3222481 w 4638904"/>
              <a:gd name="connsiteY26" fmla="*/ 2590800 h 2979585"/>
              <a:gd name="connsiteX27" fmla="*/ 3052151 w 4638904"/>
              <a:gd name="connsiteY27" fmla="*/ 2850776 h 2979585"/>
              <a:gd name="connsiteX28" fmla="*/ 2872857 w 4638904"/>
              <a:gd name="connsiteY28" fmla="*/ 2967317 h 2979585"/>
              <a:gd name="connsiteX29" fmla="*/ 2630810 w 4638904"/>
              <a:gd name="connsiteY29" fmla="*/ 2976282 h 2979585"/>
              <a:gd name="connsiteX30" fmla="*/ 1823987 w 4638904"/>
              <a:gd name="connsiteY30" fmla="*/ 2877670 h 2979585"/>
              <a:gd name="connsiteX31" fmla="*/ 1357822 w 4638904"/>
              <a:gd name="connsiteY31" fmla="*/ 2537011 h 2979585"/>
              <a:gd name="connsiteX32" fmla="*/ 972340 w 4638904"/>
              <a:gd name="connsiteY32" fmla="*/ 2286000 h 2979585"/>
              <a:gd name="connsiteX33" fmla="*/ 927516 w 4638904"/>
              <a:gd name="connsiteY33" fmla="*/ 2205317 h 2979585"/>
              <a:gd name="connsiteX34" fmla="*/ 864763 w 4638904"/>
              <a:gd name="connsiteY34" fmla="*/ 2026023 h 2979585"/>
              <a:gd name="connsiteX35" fmla="*/ 855799 w 4638904"/>
              <a:gd name="connsiteY35" fmla="*/ 1963270 h 2979585"/>
              <a:gd name="connsiteX36" fmla="*/ 828904 w 4638904"/>
              <a:gd name="connsiteY36" fmla="*/ 1810870 h 2979585"/>
              <a:gd name="connsiteX37" fmla="*/ 855799 w 4638904"/>
              <a:gd name="connsiteY37" fmla="*/ 1819835 h 2979585"/>
              <a:gd name="connsiteX38" fmla="*/ 864763 w 4638904"/>
              <a:gd name="connsiteY38" fmla="*/ 1819835 h 297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38904" h="2979585">
                <a:moveTo>
                  <a:pt x="819940" y="1855694"/>
                </a:moveTo>
                <a:cubicBezTo>
                  <a:pt x="781093" y="1801906"/>
                  <a:pt x="756144" y="1734582"/>
                  <a:pt x="703399" y="1694329"/>
                </a:cubicBezTo>
                <a:cubicBezTo>
                  <a:pt x="589935" y="1607738"/>
                  <a:pt x="416495" y="1581448"/>
                  <a:pt x="282057" y="1550894"/>
                </a:cubicBezTo>
                <a:cubicBezTo>
                  <a:pt x="255163" y="1521012"/>
                  <a:pt x="223115" y="1495065"/>
                  <a:pt x="201375" y="1461247"/>
                </a:cubicBezTo>
                <a:cubicBezTo>
                  <a:pt x="112696" y="1323301"/>
                  <a:pt x="109374" y="1252672"/>
                  <a:pt x="57940" y="1093694"/>
                </a:cubicBezTo>
                <a:cubicBezTo>
                  <a:pt x="47174" y="1060416"/>
                  <a:pt x="34034" y="1027953"/>
                  <a:pt x="22081" y="995082"/>
                </a:cubicBezTo>
                <a:cubicBezTo>
                  <a:pt x="9239" y="918031"/>
                  <a:pt x="-15200" y="821295"/>
                  <a:pt x="13116" y="744070"/>
                </a:cubicBezTo>
                <a:cubicBezTo>
                  <a:pt x="30815" y="695801"/>
                  <a:pt x="70489" y="658583"/>
                  <a:pt x="102763" y="618564"/>
                </a:cubicBezTo>
                <a:cubicBezTo>
                  <a:pt x="145292" y="565828"/>
                  <a:pt x="188434" y="513157"/>
                  <a:pt x="237234" y="466164"/>
                </a:cubicBezTo>
                <a:cubicBezTo>
                  <a:pt x="269521" y="435073"/>
                  <a:pt x="307744" y="410687"/>
                  <a:pt x="344810" y="385482"/>
                </a:cubicBezTo>
                <a:cubicBezTo>
                  <a:pt x="436411" y="323193"/>
                  <a:pt x="570229" y="251004"/>
                  <a:pt x="667540" y="215153"/>
                </a:cubicBezTo>
                <a:cubicBezTo>
                  <a:pt x="766914" y="178542"/>
                  <a:pt x="869978" y="152664"/>
                  <a:pt x="972340" y="125506"/>
                </a:cubicBezTo>
                <a:cubicBezTo>
                  <a:pt x="1016523" y="113784"/>
                  <a:pt x="1061264" y="102487"/>
                  <a:pt x="1106810" y="98611"/>
                </a:cubicBezTo>
                <a:cubicBezTo>
                  <a:pt x="1202136" y="90498"/>
                  <a:pt x="1298057" y="92635"/>
                  <a:pt x="1393681" y="89647"/>
                </a:cubicBezTo>
                <a:cubicBezTo>
                  <a:pt x="1971347" y="29889"/>
                  <a:pt x="1743129" y="71755"/>
                  <a:pt x="2083963" y="0"/>
                </a:cubicBezTo>
                <a:cubicBezTo>
                  <a:pt x="2340426" y="33452"/>
                  <a:pt x="2493162" y="-9982"/>
                  <a:pt x="2666669" y="170329"/>
                </a:cubicBezTo>
                <a:cubicBezTo>
                  <a:pt x="2772806" y="280629"/>
                  <a:pt x="2845301" y="420678"/>
                  <a:pt x="2953540" y="528917"/>
                </a:cubicBezTo>
                <a:cubicBezTo>
                  <a:pt x="2974458" y="549835"/>
                  <a:pt x="2992058" y="574706"/>
                  <a:pt x="3016293" y="591670"/>
                </a:cubicBezTo>
                <a:cubicBezTo>
                  <a:pt x="3082209" y="637811"/>
                  <a:pt x="3146337" y="691176"/>
                  <a:pt x="3222481" y="717176"/>
                </a:cubicBezTo>
                <a:cubicBezTo>
                  <a:pt x="3713188" y="884735"/>
                  <a:pt x="3820722" y="843732"/>
                  <a:pt x="4343069" y="851647"/>
                </a:cubicBezTo>
                <a:cubicBezTo>
                  <a:pt x="4372951" y="881529"/>
                  <a:pt x="4410973" y="905056"/>
                  <a:pt x="4432716" y="941294"/>
                </a:cubicBezTo>
                <a:cubicBezTo>
                  <a:pt x="4552176" y="1140393"/>
                  <a:pt x="4548744" y="1251723"/>
                  <a:pt x="4585116" y="1488141"/>
                </a:cubicBezTo>
                <a:cubicBezTo>
                  <a:pt x="4655860" y="1947977"/>
                  <a:pt x="4593747" y="1598359"/>
                  <a:pt x="4638904" y="1846729"/>
                </a:cubicBezTo>
                <a:cubicBezTo>
                  <a:pt x="4626951" y="1891553"/>
                  <a:pt x="4627633" y="1941861"/>
                  <a:pt x="4603046" y="1981200"/>
                </a:cubicBezTo>
                <a:cubicBezTo>
                  <a:pt x="4566073" y="2040357"/>
                  <a:pt x="4514221" y="2090192"/>
                  <a:pt x="4459610" y="2133600"/>
                </a:cubicBezTo>
                <a:cubicBezTo>
                  <a:pt x="4275780" y="2279721"/>
                  <a:pt x="4127319" y="2304113"/>
                  <a:pt x="3894834" y="2375647"/>
                </a:cubicBezTo>
                <a:cubicBezTo>
                  <a:pt x="3241668" y="2576621"/>
                  <a:pt x="3510818" y="2459737"/>
                  <a:pt x="3222481" y="2590800"/>
                </a:cubicBezTo>
                <a:cubicBezTo>
                  <a:pt x="3176558" y="2697955"/>
                  <a:pt x="3162567" y="2743427"/>
                  <a:pt x="3052151" y="2850776"/>
                </a:cubicBezTo>
                <a:cubicBezTo>
                  <a:pt x="3001043" y="2900464"/>
                  <a:pt x="2941171" y="2946968"/>
                  <a:pt x="2872857" y="2967317"/>
                </a:cubicBezTo>
                <a:cubicBezTo>
                  <a:pt x="2795479" y="2990366"/>
                  <a:pt x="2711492" y="2973294"/>
                  <a:pt x="2630810" y="2976282"/>
                </a:cubicBezTo>
                <a:cubicBezTo>
                  <a:pt x="2430168" y="2967365"/>
                  <a:pt x="2013233" y="2969367"/>
                  <a:pt x="1823987" y="2877670"/>
                </a:cubicBezTo>
                <a:cubicBezTo>
                  <a:pt x="1650790" y="2793750"/>
                  <a:pt x="1525743" y="2631046"/>
                  <a:pt x="1357822" y="2537011"/>
                </a:cubicBezTo>
                <a:cubicBezTo>
                  <a:pt x="1074249" y="2378212"/>
                  <a:pt x="1201290" y="2464073"/>
                  <a:pt x="972340" y="2286000"/>
                </a:cubicBezTo>
                <a:cubicBezTo>
                  <a:pt x="957399" y="2259106"/>
                  <a:pt x="939279" y="2233745"/>
                  <a:pt x="927516" y="2205317"/>
                </a:cubicBezTo>
                <a:cubicBezTo>
                  <a:pt x="903306" y="2146809"/>
                  <a:pt x="864763" y="2026023"/>
                  <a:pt x="864763" y="2026023"/>
                </a:cubicBezTo>
                <a:cubicBezTo>
                  <a:pt x="861775" y="2005105"/>
                  <a:pt x="859273" y="1984113"/>
                  <a:pt x="855799" y="1963270"/>
                </a:cubicBezTo>
                <a:cubicBezTo>
                  <a:pt x="847318" y="1912387"/>
                  <a:pt x="828904" y="1862455"/>
                  <a:pt x="828904" y="1810870"/>
                </a:cubicBezTo>
                <a:cubicBezTo>
                  <a:pt x="828904" y="1801420"/>
                  <a:pt x="846631" y="1817543"/>
                  <a:pt x="855799" y="1819835"/>
                </a:cubicBezTo>
                <a:cubicBezTo>
                  <a:pt x="858698" y="1820560"/>
                  <a:pt x="861775" y="1819835"/>
                  <a:pt x="864763" y="1819835"/>
                </a:cubicBezTo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34" name="Надпись 1133"/>
          <p:cNvSpPr txBox="1"/>
          <p:nvPr/>
        </p:nvSpPr>
        <p:spPr>
          <a:xfrm>
            <a:off x="677417" y="120501"/>
            <a:ext cx="10356477" cy="849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lnSpc>
                <a:spcPct val="80000"/>
              </a:lnSpc>
            </a:pPr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ДВОРЯНСТВО</a:t>
            </a:r>
            <a:endParaRPr lang="ru-RU" sz="6000" u="sng" dirty="0">
              <a:solidFill>
                <a:schemeClr val="accent1"/>
              </a:solidFill>
              <a:latin typeface="Arial Black" panose="020B0A04020102020204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Заголовок 6" hidden="1">
            <a:extLst>
              <a:ext uri="{FF2B5EF4-FFF2-40B4-BE49-F238E27FC236}">
                <a16:creationId xmlns:a16="http://schemas.microsoft.com/office/drawing/2014/main" id="{D602B064-C2D4-46FC-86C8-40ABA1F36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7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A2F394BE-CA5E-44B1-951C-14FE0F30B41D}"/>
              </a:ext>
            </a:extLst>
          </p:cNvPr>
          <p:cNvSpPr/>
          <p:nvPr/>
        </p:nvSpPr>
        <p:spPr>
          <a:xfrm>
            <a:off x="917761" y="1817452"/>
            <a:ext cx="4592009" cy="2510118"/>
          </a:xfrm>
          <a:custGeom>
            <a:avLst/>
            <a:gdLst>
              <a:gd name="connsiteX0" fmla="*/ 584666 w 4592009"/>
              <a:gd name="connsiteY0" fmla="*/ 1685365 h 2510118"/>
              <a:gd name="connsiteX1" fmla="*/ 378478 w 4592009"/>
              <a:gd name="connsiteY1" fmla="*/ 1658471 h 2510118"/>
              <a:gd name="connsiteX2" fmla="*/ 324690 w 4592009"/>
              <a:gd name="connsiteY2" fmla="*/ 1640541 h 2510118"/>
              <a:gd name="connsiteX3" fmla="*/ 217113 w 4592009"/>
              <a:gd name="connsiteY3" fmla="*/ 1524000 h 2510118"/>
              <a:gd name="connsiteX4" fmla="*/ 91607 w 4592009"/>
              <a:gd name="connsiteY4" fmla="*/ 1255059 h 2510118"/>
              <a:gd name="connsiteX5" fmla="*/ 37819 w 4592009"/>
              <a:gd name="connsiteY5" fmla="*/ 950259 h 2510118"/>
              <a:gd name="connsiteX6" fmla="*/ 10925 w 4592009"/>
              <a:gd name="connsiteY6" fmla="*/ 851647 h 2510118"/>
              <a:gd name="connsiteX7" fmla="*/ 19890 w 4592009"/>
              <a:gd name="connsiteY7" fmla="*/ 573741 h 2510118"/>
              <a:gd name="connsiteX8" fmla="*/ 64713 w 4592009"/>
              <a:gd name="connsiteY8" fmla="*/ 510988 h 2510118"/>
              <a:gd name="connsiteX9" fmla="*/ 279866 w 4592009"/>
              <a:gd name="connsiteY9" fmla="*/ 295835 h 2510118"/>
              <a:gd name="connsiteX10" fmla="*/ 324690 w 4592009"/>
              <a:gd name="connsiteY10" fmla="*/ 251012 h 2510118"/>
              <a:gd name="connsiteX11" fmla="*/ 530878 w 4592009"/>
              <a:gd name="connsiteY11" fmla="*/ 125506 h 2510118"/>
              <a:gd name="connsiteX12" fmla="*/ 620525 w 4592009"/>
              <a:gd name="connsiteY12" fmla="*/ 89647 h 2510118"/>
              <a:gd name="connsiteX13" fmla="*/ 701207 w 4592009"/>
              <a:gd name="connsiteY13" fmla="*/ 53788 h 2510118"/>
              <a:gd name="connsiteX14" fmla="*/ 781890 w 4592009"/>
              <a:gd name="connsiteY14" fmla="*/ 35859 h 2510118"/>
              <a:gd name="connsiteX15" fmla="*/ 1077725 w 4592009"/>
              <a:gd name="connsiteY15" fmla="*/ 0 h 2510118"/>
              <a:gd name="connsiteX16" fmla="*/ 1472172 w 4592009"/>
              <a:gd name="connsiteY16" fmla="*/ 8965 h 2510118"/>
              <a:gd name="connsiteX17" fmla="*/ 1552854 w 4592009"/>
              <a:gd name="connsiteY17" fmla="*/ 35859 h 2510118"/>
              <a:gd name="connsiteX18" fmla="*/ 1866619 w 4592009"/>
              <a:gd name="connsiteY18" fmla="*/ 224118 h 2510118"/>
              <a:gd name="connsiteX19" fmla="*/ 2332784 w 4592009"/>
              <a:gd name="connsiteY19" fmla="*/ 457200 h 2510118"/>
              <a:gd name="connsiteX20" fmla="*/ 2736196 w 4592009"/>
              <a:gd name="connsiteY20" fmla="*/ 609600 h 2510118"/>
              <a:gd name="connsiteX21" fmla="*/ 3076854 w 4592009"/>
              <a:gd name="connsiteY21" fmla="*/ 573741 h 2510118"/>
              <a:gd name="connsiteX22" fmla="*/ 3327866 w 4592009"/>
              <a:gd name="connsiteY22" fmla="*/ 493059 h 2510118"/>
              <a:gd name="connsiteX23" fmla="*/ 3659560 w 4592009"/>
              <a:gd name="connsiteY23" fmla="*/ 430306 h 2510118"/>
              <a:gd name="connsiteX24" fmla="*/ 4000219 w 4592009"/>
              <a:gd name="connsiteY24" fmla="*/ 564777 h 2510118"/>
              <a:gd name="connsiteX25" fmla="*/ 4269160 w 4592009"/>
              <a:gd name="connsiteY25" fmla="*/ 753035 h 2510118"/>
              <a:gd name="connsiteX26" fmla="*/ 4520172 w 4592009"/>
              <a:gd name="connsiteY26" fmla="*/ 1013012 h 2510118"/>
              <a:gd name="connsiteX27" fmla="*/ 4582925 w 4592009"/>
              <a:gd name="connsiteY27" fmla="*/ 1219200 h 2510118"/>
              <a:gd name="connsiteX28" fmla="*/ 4591890 w 4592009"/>
              <a:gd name="connsiteY28" fmla="*/ 1326777 h 2510118"/>
              <a:gd name="connsiteX29" fmla="*/ 4573960 w 4592009"/>
              <a:gd name="connsiteY29" fmla="*/ 1506071 h 2510118"/>
              <a:gd name="connsiteX30" fmla="*/ 4457419 w 4592009"/>
              <a:gd name="connsiteY30" fmla="*/ 1810871 h 2510118"/>
              <a:gd name="connsiteX31" fmla="*/ 4206407 w 4592009"/>
              <a:gd name="connsiteY31" fmla="*/ 2061882 h 2510118"/>
              <a:gd name="connsiteX32" fmla="*/ 4054007 w 4592009"/>
              <a:gd name="connsiteY32" fmla="*/ 2079812 h 2510118"/>
              <a:gd name="connsiteX33" fmla="*/ 3462337 w 4592009"/>
              <a:gd name="connsiteY33" fmla="*/ 2043953 h 2510118"/>
              <a:gd name="connsiteX34" fmla="*/ 3139607 w 4592009"/>
              <a:gd name="connsiteY34" fmla="*/ 2017059 h 2510118"/>
              <a:gd name="connsiteX35" fmla="*/ 2718266 w 4592009"/>
              <a:gd name="connsiteY35" fmla="*/ 2052918 h 2510118"/>
              <a:gd name="connsiteX36" fmla="*/ 2592760 w 4592009"/>
              <a:gd name="connsiteY36" fmla="*/ 2106706 h 2510118"/>
              <a:gd name="connsiteX37" fmla="*/ 2225207 w 4592009"/>
              <a:gd name="connsiteY37" fmla="*/ 2286000 h 2510118"/>
              <a:gd name="connsiteX38" fmla="*/ 1570784 w 4592009"/>
              <a:gd name="connsiteY38" fmla="*/ 2492188 h 2510118"/>
              <a:gd name="connsiteX39" fmla="*/ 1310807 w 4592009"/>
              <a:gd name="connsiteY39" fmla="*/ 2510118 h 2510118"/>
              <a:gd name="connsiteX40" fmla="*/ 1194266 w 4592009"/>
              <a:gd name="connsiteY40" fmla="*/ 2501153 h 2510118"/>
              <a:gd name="connsiteX41" fmla="*/ 862572 w 4592009"/>
              <a:gd name="connsiteY41" fmla="*/ 2357718 h 2510118"/>
              <a:gd name="connsiteX42" fmla="*/ 754996 w 4592009"/>
              <a:gd name="connsiteY42" fmla="*/ 2196353 h 2510118"/>
              <a:gd name="connsiteX43" fmla="*/ 710172 w 4592009"/>
              <a:gd name="connsiteY43" fmla="*/ 1999129 h 2510118"/>
              <a:gd name="connsiteX44" fmla="*/ 701207 w 4592009"/>
              <a:gd name="connsiteY44" fmla="*/ 1936377 h 2510118"/>
              <a:gd name="connsiteX45" fmla="*/ 665348 w 4592009"/>
              <a:gd name="connsiteY45" fmla="*/ 1855694 h 2510118"/>
              <a:gd name="connsiteX46" fmla="*/ 566737 w 4592009"/>
              <a:gd name="connsiteY46" fmla="*/ 1748118 h 2510118"/>
              <a:gd name="connsiteX47" fmla="*/ 521913 w 4592009"/>
              <a:gd name="connsiteY47" fmla="*/ 1721224 h 2510118"/>
              <a:gd name="connsiteX48" fmla="*/ 486054 w 4592009"/>
              <a:gd name="connsiteY48" fmla="*/ 1712259 h 2510118"/>
              <a:gd name="connsiteX49" fmla="*/ 459160 w 4592009"/>
              <a:gd name="connsiteY49" fmla="*/ 1694329 h 2510118"/>
              <a:gd name="connsiteX50" fmla="*/ 432266 w 4592009"/>
              <a:gd name="connsiteY50" fmla="*/ 1685365 h 2510118"/>
              <a:gd name="connsiteX51" fmla="*/ 405372 w 4592009"/>
              <a:gd name="connsiteY51" fmla="*/ 1658471 h 2510118"/>
              <a:gd name="connsiteX52" fmla="*/ 360548 w 4592009"/>
              <a:gd name="connsiteY52" fmla="*/ 1649506 h 251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592009" h="2510118">
                <a:moveTo>
                  <a:pt x="584666" y="1685365"/>
                </a:moveTo>
                <a:cubicBezTo>
                  <a:pt x="515937" y="1676400"/>
                  <a:pt x="446782" y="1670248"/>
                  <a:pt x="378478" y="1658471"/>
                </a:cubicBezTo>
                <a:cubicBezTo>
                  <a:pt x="359854" y="1655260"/>
                  <a:pt x="340415" y="1651024"/>
                  <a:pt x="324690" y="1640541"/>
                </a:cubicBezTo>
                <a:cubicBezTo>
                  <a:pt x="306603" y="1628483"/>
                  <a:pt x="227445" y="1539498"/>
                  <a:pt x="217113" y="1524000"/>
                </a:cubicBezTo>
                <a:cubicBezTo>
                  <a:pt x="159995" y="1438322"/>
                  <a:pt x="119995" y="1354417"/>
                  <a:pt x="91607" y="1255059"/>
                </a:cubicBezTo>
                <a:cubicBezTo>
                  <a:pt x="35213" y="1057683"/>
                  <a:pt x="72160" y="1128833"/>
                  <a:pt x="37819" y="950259"/>
                </a:cubicBezTo>
                <a:cubicBezTo>
                  <a:pt x="31385" y="916801"/>
                  <a:pt x="19890" y="884518"/>
                  <a:pt x="10925" y="851647"/>
                </a:cubicBezTo>
                <a:cubicBezTo>
                  <a:pt x="283" y="745230"/>
                  <a:pt x="-10534" y="695436"/>
                  <a:pt x="19890" y="573741"/>
                </a:cubicBezTo>
                <a:cubicBezTo>
                  <a:pt x="26125" y="548803"/>
                  <a:pt x="48931" y="531279"/>
                  <a:pt x="64713" y="510988"/>
                </a:cubicBezTo>
                <a:cubicBezTo>
                  <a:pt x="212317" y="321213"/>
                  <a:pt x="72297" y="503399"/>
                  <a:pt x="279866" y="295835"/>
                </a:cubicBezTo>
                <a:cubicBezTo>
                  <a:pt x="294807" y="280894"/>
                  <a:pt x="308190" y="264212"/>
                  <a:pt x="324690" y="251012"/>
                </a:cubicBezTo>
                <a:cubicBezTo>
                  <a:pt x="388390" y="200052"/>
                  <a:pt x="457326" y="160683"/>
                  <a:pt x="530878" y="125506"/>
                </a:cubicBezTo>
                <a:cubicBezTo>
                  <a:pt x="559913" y="111620"/>
                  <a:pt x="590863" y="102136"/>
                  <a:pt x="620525" y="89647"/>
                </a:cubicBezTo>
                <a:cubicBezTo>
                  <a:pt x="647649" y="78226"/>
                  <a:pt x="673287" y="63095"/>
                  <a:pt x="701207" y="53788"/>
                </a:cubicBezTo>
                <a:cubicBezTo>
                  <a:pt x="727344" y="45076"/>
                  <a:pt x="754747" y="40580"/>
                  <a:pt x="781890" y="35859"/>
                </a:cubicBezTo>
                <a:cubicBezTo>
                  <a:pt x="881583" y="18521"/>
                  <a:pt x="976588" y="10646"/>
                  <a:pt x="1077725" y="0"/>
                </a:cubicBezTo>
                <a:cubicBezTo>
                  <a:pt x="1209207" y="2988"/>
                  <a:pt x="1341029" y="-933"/>
                  <a:pt x="1472172" y="8965"/>
                </a:cubicBezTo>
                <a:cubicBezTo>
                  <a:pt x="1500440" y="11098"/>
                  <a:pt x="1527967" y="22284"/>
                  <a:pt x="1552854" y="35859"/>
                </a:cubicBezTo>
                <a:cubicBezTo>
                  <a:pt x="1659931" y="94265"/>
                  <a:pt x="1757526" y="169571"/>
                  <a:pt x="1866619" y="224118"/>
                </a:cubicBezTo>
                <a:cubicBezTo>
                  <a:pt x="2022007" y="301812"/>
                  <a:pt x="2171895" y="391652"/>
                  <a:pt x="2332784" y="457200"/>
                </a:cubicBezTo>
                <a:cubicBezTo>
                  <a:pt x="2627338" y="577204"/>
                  <a:pt x="2492180" y="528262"/>
                  <a:pt x="2736196" y="609600"/>
                </a:cubicBezTo>
                <a:cubicBezTo>
                  <a:pt x="2849749" y="597647"/>
                  <a:pt x="2964826" y="595807"/>
                  <a:pt x="3076854" y="573741"/>
                </a:cubicBezTo>
                <a:cubicBezTo>
                  <a:pt x="3163084" y="556756"/>
                  <a:pt x="3243361" y="517203"/>
                  <a:pt x="3327866" y="493059"/>
                </a:cubicBezTo>
                <a:cubicBezTo>
                  <a:pt x="3493334" y="445782"/>
                  <a:pt x="3504152" y="449732"/>
                  <a:pt x="3659560" y="430306"/>
                </a:cubicBezTo>
                <a:cubicBezTo>
                  <a:pt x="3851172" y="455854"/>
                  <a:pt x="3791527" y="430899"/>
                  <a:pt x="4000219" y="564777"/>
                </a:cubicBezTo>
                <a:cubicBezTo>
                  <a:pt x="4092324" y="623863"/>
                  <a:pt x="4182038" y="686822"/>
                  <a:pt x="4269160" y="753035"/>
                </a:cubicBezTo>
                <a:cubicBezTo>
                  <a:pt x="4398375" y="851238"/>
                  <a:pt x="4450503" y="885285"/>
                  <a:pt x="4520172" y="1013012"/>
                </a:cubicBezTo>
                <a:cubicBezTo>
                  <a:pt x="4557327" y="1081130"/>
                  <a:pt x="4565530" y="1143822"/>
                  <a:pt x="4582925" y="1219200"/>
                </a:cubicBezTo>
                <a:cubicBezTo>
                  <a:pt x="4585913" y="1255059"/>
                  <a:pt x="4593014" y="1290811"/>
                  <a:pt x="4591890" y="1326777"/>
                </a:cubicBezTo>
                <a:cubicBezTo>
                  <a:pt x="4590014" y="1386810"/>
                  <a:pt x="4586029" y="1447233"/>
                  <a:pt x="4573960" y="1506071"/>
                </a:cubicBezTo>
                <a:cubicBezTo>
                  <a:pt x="4556614" y="1590632"/>
                  <a:pt x="4502701" y="1732885"/>
                  <a:pt x="4457419" y="1810871"/>
                </a:cubicBezTo>
                <a:cubicBezTo>
                  <a:pt x="4392761" y="1922226"/>
                  <a:pt x="4332067" y="2010140"/>
                  <a:pt x="4206407" y="2061882"/>
                </a:cubicBezTo>
                <a:cubicBezTo>
                  <a:pt x="4159109" y="2081358"/>
                  <a:pt x="4104807" y="2073835"/>
                  <a:pt x="4054007" y="2079812"/>
                </a:cubicBezTo>
                <a:lnTo>
                  <a:pt x="3462337" y="2043953"/>
                </a:lnTo>
                <a:cubicBezTo>
                  <a:pt x="3354641" y="2036562"/>
                  <a:pt x="3247549" y="2015758"/>
                  <a:pt x="3139607" y="2017059"/>
                </a:cubicBezTo>
                <a:cubicBezTo>
                  <a:pt x="2998663" y="2018757"/>
                  <a:pt x="2858713" y="2040965"/>
                  <a:pt x="2718266" y="2052918"/>
                </a:cubicBezTo>
                <a:cubicBezTo>
                  <a:pt x="2676431" y="2070847"/>
                  <a:pt x="2633731" y="2086881"/>
                  <a:pt x="2592760" y="2106706"/>
                </a:cubicBezTo>
                <a:cubicBezTo>
                  <a:pt x="2377675" y="2210779"/>
                  <a:pt x="2482952" y="2181997"/>
                  <a:pt x="2225207" y="2286000"/>
                </a:cubicBezTo>
                <a:cubicBezTo>
                  <a:pt x="2045959" y="2358329"/>
                  <a:pt x="1755166" y="2457449"/>
                  <a:pt x="1570784" y="2492188"/>
                </a:cubicBezTo>
                <a:cubicBezTo>
                  <a:pt x="1485421" y="2508271"/>
                  <a:pt x="1397466" y="2504141"/>
                  <a:pt x="1310807" y="2510118"/>
                </a:cubicBezTo>
                <a:cubicBezTo>
                  <a:pt x="1271960" y="2507130"/>
                  <a:pt x="1231931" y="2511123"/>
                  <a:pt x="1194266" y="2501153"/>
                </a:cubicBezTo>
                <a:cubicBezTo>
                  <a:pt x="1073744" y="2469250"/>
                  <a:pt x="972385" y="2412624"/>
                  <a:pt x="862572" y="2357718"/>
                </a:cubicBezTo>
                <a:cubicBezTo>
                  <a:pt x="820109" y="2303122"/>
                  <a:pt x="780988" y="2261334"/>
                  <a:pt x="754996" y="2196353"/>
                </a:cubicBezTo>
                <a:cubicBezTo>
                  <a:pt x="734703" y="2145622"/>
                  <a:pt x="719101" y="2052706"/>
                  <a:pt x="710172" y="1999129"/>
                </a:cubicBezTo>
                <a:cubicBezTo>
                  <a:pt x="706698" y="1978287"/>
                  <a:pt x="705958" y="1956966"/>
                  <a:pt x="701207" y="1936377"/>
                </a:cubicBezTo>
                <a:cubicBezTo>
                  <a:pt x="692121" y="1897004"/>
                  <a:pt x="686778" y="1884268"/>
                  <a:pt x="665348" y="1855694"/>
                </a:cubicBezTo>
                <a:cubicBezTo>
                  <a:pt x="616550" y="1790630"/>
                  <a:pt x="619711" y="1783434"/>
                  <a:pt x="566737" y="1748118"/>
                </a:cubicBezTo>
                <a:cubicBezTo>
                  <a:pt x="552239" y="1738453"/>
                  <a:pt x="537836" y="1728301"/>
                  <a:pt x="521913" y="1721224"/>
                </a:cubicBezTo>
                <a:cubicBezTo>
                  <a:pt x="510654" y="1716220"/>
                  <a:pt x="498007" y="1715247"/>
                  <a:pt x="486054" y="1712259"/>
                </a:cubicBezTo>
                <a:cubicBezTo>
                  <a:pt x="477089" y="1706282"/>
                  <a:pt x="468797" y="1699147"/>
                  <a:pt x="459160" y="1694329"/>
                </a:cubicBezTo>
                <a:cubicBezTo>
                  <a:pt x="450708" y="1690103"/>
                  <a:pt x="440129" y="1690607"/>
                  <a:pt x="432266" y="1685365"/>
                </a:cubicBezTo>
                <a:cubicBezTo>
                  <a:pt x="421717" y="1678333"/>
                  <a:pt x="415921" y="1665504"/>
                  <a:pt x="405372" y="1658471"/>
                </a:cubicBezTo>
                <a:cubicBezTo>
                  <a:pt x="389090" y="1647616"/>
                  <a:pt x="377630" y="1649506"/>
                  <a:pt x="360548" y="1649506"/>
                </a:cubicBezTo>
              </a:path>
            </a:pathLst>
          </a:custGeom>
          <a:solidFill>
            <a:srgbClr val="F7F7F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Kelly Slab" panose="02000000000000000000" pitchFamily="2" charset="0"/>
                <a:cs typeface="Amatic SC" panose="00000500000000000000" pitchFamily="2" charset="-79"/>
              </a:rPr>
              <a:t>Московские дворяне</a:t>
            </a:r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A95FE513-F5E0-4AF7-98E0-9B94450488AD}"/>
              </a:ext>
            </a:extLst>
          </p:cNvPr>
          <p:cNvSpPr/>
          <p:nvPr/>
        </p:nvSpPr>
        <p:spPr>
          <a:xfrm>
            <a:off x="7083129" y="1893653"/>
            <a:ext cx="3998259" cy="2357717"/>
          </a:xfrm>
          <a:custGeom>
            <a:avLst/>
            <a:gdLst>
              <a:gd name="connsiteX0" fmla="*/ 286871 w 3998259"/>
              <a:gd name="connsiteY0" fmla="*/ 457200 h 2357717"/>
              <a:gd name="connsiteX1" fmla="*/ 484094 w 3998259"/>
              <a:gd name="connsiteY1" fmla="*/ 403411 h 2357717"/>
              <a:gd name="connsiteX2" fmla="*/ 779929 w 3998259"/>
              <a:gd name="connsiteY2" fmla="*/ 224117 h 2357717"/>
              <a:gd name="connsiteX3" fmla="*/ 995082 w 3998259"/>
              <a:gd name="connsiteY3" fmla="*/ 98611 h 2357717"/>
              <a:gd name="connsiteX4" fmla="*/ 1237129 w 3998259"/>
              <a:gd name="connsiteY4" fmla="*/ 17929 h 2357717"/>
              <a:gd name="connsiteX5" fmla="*/ 1425388 w 3998259"/>
              <a:gd name="connsiteY5" fmla="*/ 0 h 2357717"/>
              <a:gd name="connsiteX6" fmla="*/ 1819835 w 3998259"/>
              <a:gd name="connsiteY6" fmla="*/ 8964 h 2357717"/>
              <a:gd name="connsiteX7" fmla="*/ 1873624 w 3998259"/>
              <a:gd name="connsiteY7" fmla="*/ 17929 h 2357717"/>
              <a:gd name="connsiteX8" fmla="*/ 1918447 w 3998259"/>
              <a:gd name="connsiteY8" fmla="*/ 44823 h 2357717"/>
              <a:gd name="connsiteX9" fmla="*/ 2008094 w 3998259"/>
              <a:gd name="connsiteY9" fmla="*/ 89647 h 2357717"/>
              <a:gd name="connsiteX10" fmla="*/ 2268071 w 3998259"/>
              <a:gd name="connsiteY10" fmla="*/ 197223 h 2357717"/>
              <a:gd name="connsiteX11" fmla="*/ 2375647 w 3998259"/>
              <a:gd name="connsiteY11" fmla="*/ 251011 h 2357717"/>
              <a:gd name="connsiteX12" fmla="*/ 2572871 w 3998259"/>
              <a:gd name="connsiteY12" fmla="*/ 313764 h 2357717"/>
              <a:gd name="connsiteX13" fmla="*/ 2779059 w 3998259"/>
              <a:gd name="connsiteY13" fmla="*/ 340659 h 2357717"/>
              <a:gd name="connsiteX14" fmla="*/ 3164541 w 3998259"/>
              <a:gd name="connsiteY14" fmla="*/ 358588 h 2357717"/>
              <a:gd name="connsiteX15" fmla="*/ 3334871 w 3998259"/>
              <a:gd name="connsiteY15" fmla="*/ 385482 h 2357717"/>
              <a:gd name="connsiteX16" fmla="*/ 3720353 w 3998259"/>
              <a:gd name="connsiteY16" fmla="*/ 528917 h 2357717"/>
              <a:gd name="connsiteX17" fmla="*/ 3854824 w 3998259"/>
              <a:gd name="connsiteY17" fmla="*/ 609600 h 2357717"/>
              <a:gd name="connsiteX18" fmla="*/ 3944471 w 3998259"/>
              <a:gd name="connsiteY18" fmla="*/ 726141 h 2357717"/>
              <a:gd name="connsiteX19" fmla="*/ 3971365 w 3998259"/>
              <a:gd name="connsiteY19" fmla="*/ 806823 h 2357717"/>
              <a:gd name="connsiteX20" fmla="*/ 3953435 w 3998259"/>
              <a:gd name="connsiteY20" fmla="*/ 1039906 h 2357717"/>
              <a:gd name="connsiteX21" fmla="*/ 3926541 w 3998259"/>
              <a:gd name="connsiteY21" fmla="*/ 1147482 h 2357717"/>
              <a:gd name="connsiteX22" fmla="*/ 3908612 w 3998259"/>
              <a:gd name="connsiteY22" fmla="*/ 1237129 h 2357717"/>
              <a:gd name="connsiteX23" fmla="*/ 3944471 w 3998259"/>
              <a:gd name="connsiteY23" fmla="*/ 1443317 h 2357717"/>
              <a:gd name="connsiteX24" fmla="*/ 3971365 w 3998259"/>
              <a:gd name="connsiteY24" fmla="*/ 1479176 h 2357717"/>
              <a:gd name="connsiteX25" fmla="*/ 3998259 w 3998259"/>
              <a:gd name="connsiteY25" fmla="*/ 1586753 h 2357717"/>
              <a:gd name="connsiteX26" fmla="*/ 3944471 w 3998259"/>
              <a:gd name="connsiteY26" fmla="*/ 1810870 h 2357717"/>
              <a:gd name="connsiteX27" fmla="*/ 3881718 w 3998259"/>
              <a:gd name="connsiteY27" fmla="*/ 1855694 h 2357717"/>
              <a:gd name="connsiteX28" fmla="*/ 3783106 w 3998259"/>
              <a:gd name="connsiteY28" fmla="*/ 1918447 h 2357717"/>
              <a:gd name="connsiteX29" fmla="*/ 3657600 w 3998259"/>
              <a:gd name="connsiteY29" fmla="*/ 1981200 h 2357717"/>
              <a:gd name="connsiteX30" fmla="*/ 3469341 w 3998259"/>
              <a:gd name="connsiteY30" fmla="*/ 2017059 h 2357717"/>
              <a:gd name="connsiteX31" fmla="*/ 3290047 w 3998259"/>
              <a:gd name="connsiteY31" fmla="*/ 2043953 h 2357717"/>
              <a:gd name="connsiteX32" fmla="*/ 3227294 w 3998259"/>
              <a:gd name="connsiteY32" fmla="*/ 2124635 h 2357717"/>
              <a:gd name="connsiteX33" fmla="*/ 3137647 w 3998259"/>
              <a:gd name="connsiteY33" fmla="*/ 2241176 h 2357717"/>
              <a:gd name="connsiteX34" fmla="*/ 2985247 w 3998259"/>
              <a:gd name="connsiteY34" fmla="*/ 2321859 h 2357717"/>
              <a:gd name="connsiteX35" fmla="*/ 2725271 w 3998259"/>
              <a:gd name="connsiteY35" fmla="*/ 2357717 h 2357717"/>
              <a:gd name="connsiteX36" fmla="*/ 2510118 w 3998259"/>
              <a:gd name="connsiteY36" fmla="*/ 2321859 h 2357717"/>
              <a:gd name="connsiteX37" fmla="*/ 2205318 w 3998259"/>
              <a:gd name="connsiteY37" fmla="*/ 2268070 h 2357717"/>
              <a:gd name="connsiteX38" fmla="*/ 1972235 w 3998259"/>
              <a:gd name="connsiteY38" fmla="*/ 2187388 h 2357717"/>
              <a:gd name="connsiteX39" fmla="*/ 1792941 w 3998259"/>
              <a:gd name="connsiteY39" fmla="*/ 2106706 h 2357717"/>
              <a:gd name="connsiteX40" fmla="*/ 1676400 w 3998259"/>
              <a:gd name="connsiteY40" fmla="*/ 2017059 h 2357717"/>
              <a:gd name="connsiteX41" fmla="*/ 1604682 w 3998259"/>
              <a:gd name="connsiteY41" fmla="*/ 1990164 h 2357717"/>
              <a:gd name="connsiteX42" fmla="*/ 1380565 w 3998259"/>
              <a:gd name="connsiteY42" fmla="*/ 1909482 h 2357717"/>
              <a:gd name="connsiteX43" fmla="*/ 1093694 w 3998259"/>
              <a:gd name="connsiteY43" fmla="*/ 1891553 h 2357717"/>
              <a:gd name="connsiteX44" fmla="*/ 950259 w 3998259"/>
              <a:gd name="connsiteY44" fmla="*/ 1900517 h 2357717"/>
              <a:gd name="connsiteX45" fmla="*/ 860612 w 3998259"/>
              <a:gd name="connsiteY45" fmla="*/ 1909482 h 2357717"/>
              <a:gd name="connsiteX46" fmla="*/ 627529 w 3998259"/>
              <a:gd name="connsiteY46" fmla="*/ 1891553 h 2357717"/>
              <a:gd name="connsiteX47" fmla="*/ 475129 w 3998259"/>
              <a:gd name="connsiteY47" fmla="*/ 1837764 h 2357717"/>
              <a:gd name="connsiteX48" fmla="*/ 251012 w 3998259"/>
              <a:gd name="connsiteY48" fmla="*/ 1676400 h 2357717"/>
              <a:gd name="connsiteX49" fmla="*/ 107577 w 3998259"/>
              <a:gd name="connsiteY49" fmla="*/ 1541929 h 2357717"/>
              <a:gd name="connsiteX50" fmla="*/ 0 w 3998259"/>
              <a:gd name="connsiteY50" fmla="*/ 1344706 h 2357717"/>
              <a:gd name="connsiteX51" fmla="*/ 8965 w 3998259"/>
              <a:gd name="connsiteY51" fmla="*/ 1281953 h 2357717"/>
              <a:gd name="connsiteX52" fmla="*/ 71718 w 3998259"/>
              <a:gd name="connsiteY52" fmla="*/ 1129553 h 2357717"/>
              <a:gd name="connsiteX53" fmla="*/ 80682 w 3998259"/>
              <a:gd name="connsiteY53" fmla="*/ 1075764 h 2357717"/>
              <a:gd name="connsiteX54" fmla="*/ 62753 w 3998259"/>
              <a:gd name="connsiteY54" fmla="*/ 995082 h 2357717"/>
              <a:gd name="connsiteX55" fmla="*/ 26894 w 3998259"/>
              <a:gd name="connsiteY55" fmla="*/ 878541 h 2357717"/>
              <a:gd name="connsiteX56" fmla="*/ 17929 w 3998259"/>
              <a:gd name="connsiteY56" fmla="*/ 815788 h 2357717"/>
              <a:gd name="connsiteX57" fmla="*/ 8965 w 3998259"/>
              <a:gd name="connsiteY57" fmla="*/ 762000 h 2357717"/>
              <a:gd name="connsiteX58" fmla="*/ 26894 w 3998259"/>
              <a:gd name="connsiteY58" fmla="*/ 636494 h 2357717"/>
              <a:gd name="connsiteX59" fmla="*/ 107577 w 3998259"/>
              <a:gd name="connsiteY59" fmla="*/ 519953 h 2357717"/>
              <a:gd name="connsiteX60" fmla="*/ 134471 w 3998259"/>
              <a:gd name="connsiteY60" fmla="*/ 510988 h 2357717"/>
              <a:gd name="connsiteX61" fmla="*/ 286871 w 3998259"/>
              <a:gd name="connsiteY61" fmla="*/ 502023 h 2357717"/>
              <a:gd name="connsiteX62" fmla="*/ 286871 w 3998259"/>
              <a:gd name="connsiteY62" fmla="*/ 457200 h 235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98259" h="2357717">
                <a:moveTo>
                  <a:pt x="286871" y="457200"/>
                </a:moveTo>
                <a:cubicBezTo>
                  <a:pt x="352612" y="439270"/>
                  <a:pt x="422489" y="432534"/>
                  <a:pt x="484094" y="403411"/>
                </a:cubicBezTo>
                <a:cubicBezTo>
                  <a:pt x="588341" y="354130"/>
                  <a:pt x="680900" y="283187"/>
                  <a:pt x="779929" y="224117"/>
                </a:cubicBezTo>
                <a:cubicBezTo>
                  <a:pt x="851235" y="181584"/>
                  <a:pt x="916891" y="126536"/>
                  <a:pt x="995082" y="98611"/>
                </a:cubicBezTo>
                <a:cubicBezTo>
                  <a:pt x="1032641" y="85197"/>
                  <a:pt x="1193615" y="25608"/>
                  <a:pt x="1237129" y="17929"/>
                </a:cubicBezTo>
                <a:cubicBezTo>
                  <a:pt x="1299207" y="6974"/>
                  <a:pt x="1362635" y="5976"/>
                  <a:pt x="1425388" y="0"/>
                </a:cubicBezTo>
                <a:lnTo>
                  <a:pt x="1819835" y="8964"/>
                </a:lnTo>
                <a:cubicBezTo>
                  <a:pt x="1837997" y="9690"/>
                  <a:pt x="1856541" y="11717"/>
                  <a:pt x="1873624" y="17929"/>
                </a:cubicBezTo>
                <a:cubicBezTo>
                  <a:pt x="1889999" y="23884"/>
                  <a:pt x="1903073" y="36623"/>
                  <a:pt x="1918447" y="44823"/>
                </a:cubicBezTo>
                <a:cubicBezTo>
                  <a:pt x="1947926" y="60545"/>
                  <a:pt x="1977760" y="75646"/>
                  <a:pt x="2008094" y="89647"/>
                </a:cubicBezTo>
                <a:cubicBezTo>
                  <a:pt x="2519727" y="325787"/>
                  <a:pt x="1839578" y="8688"/>
                  <a:pt x="2268071" y="197223"/>
                </a:cubicBezTo>
                <a:cubicBezTo>
                  <a:pt x="2304767" y="213369"/>
                  <a:pt x="2338640" y="235591"/>
                  <a:pt x="2375647" y="251011"/>
                </a:cubicBezTo>
                <a:cubicBezTo>
                  <a:pt x="2393914" y="258622"/>
                  <a:pt x="2545162" y="307466"/>
                  <a:pt x="2572871" y="313764"/>
                </a:cubicBezTo>
                <a:cubicBezTo>
                  <a:pt x="2639948" y="329009"/>
                  <a:pt x="2710573" y="335767"/>
                  <a:pt x="2779059" y="340659"/>
                </a:cubicBezTo>
                <a:cubicBezTo>
                  <a:pt x="2921100" y="350805"/>
                  <a:pt x="3015028" y="352837"/>
                  <a:pt x="3164541" y="358588"/>
                </a:cubicBezTo>
                <a:cubicBezTo>
                  <a:pt x="3221318" y="367553"/>
                  <a:pt x="3278689" y="373335"/>
                  <a:pt x="3334871" y="385482"/>
                </a:cubicBezTo>
                <a:cubicBezTo>
                  <a:pt x="3483006" y="417511"/>
                  <a:pt x="3579454" y="458468"/>
                  <a:pt x="3720353" y="528917"/>
                </a:cubicBezTo>
                <a:cubicBezTo>
                  <a:pt x="3767107" y="552294"/>
                  <a:pt x="3813244" y="577920"/>
                  <a:pt x="3854824" y="609600"/>
                </a:cubicBezTo>
                <a:cubicBezTo>
                  <a:pt x="3885447" y="632932"/>
                  <a:pt x="3922417" y="693060"/>
                  <a:pt x="3944471" y="726141"/>
                </a:cubicBezTo>
                <a:cubicBezTo>
                  <a:pt x="3953436" y="753035"/>
                  <a:pt x="3970555" y="778486"/>
                  <a:pt x="3971365" y="806823"/>
                </a:cubicBezTo>
                <a:cubicBezTo>
                  <a:pt x="3973590" y="884715"/>
                  <a:pt x="3963601" y="962648"/>
                  <a:pt x="3953435" y="1039906"/>
                </a:cubicBezTo>
                <a:cubicBezTo>
                  <a:pt x="3948613" y="1076552"/>
                  <a:pt x="3934733" y="1111439"/>
                  <a:pt x="3926541" y="1147482"/>
                </a:cubicBezTo>
                <a:cubicBezTo>
                  <a:pt x="3919787" y="1177198"/>
                  <a:pt x="3914588" y="1207247"/>
                  <a:pt x="3908612" y="1237129"/>
                </a:cubicBezTo>
                <a:cubicBezTo>
                  <a:pt x="3920565" y="1305858"/>
                  <a:pt x="3926964" y="1375789"/>
                  <a:pt x="3944471" y="1443317"/>
                </a:cubicBezTo>
                <a:cubicBezTo>
                  <a:pt x="3948221" y="1457780"/>
                  <a:pt x="3966119" y="1465186"/>
                  <a:pt x="3971365" y="1479176"/>
                </a:cubicBezTo>
                <a:cubicBezTo>
                  <a:pt x="3984343" y="1513785"/>
                  <a:pt x="3989294" y="1550894"/>
                  <a:pt x="3998259" y="1586753"/>
                </a:cubicBezTo>
                <a:cubicBezTo>
                  <a:pt x="3980330" y="1661459"/>
                  <a:pt x="3975018" y="1740377"/>
                  <a:pt x="3944471" y="1810870"/>
                </a:cubicBezTo>
                <a:cubicBezTo>
                  <a:pt x="3934250" y="1834457"/>
                  <a:pt x="3903107" y="1841435"/>
                  <a:pt x="3881718" y="1855694"/>
                </a:cubicBezTo>
                <a:cubicBezTo>
                  <a:pt x="3849300" y="1877306"/>
                  <a:pt x="3817100" y="1899410"/>
                  <a:pt x="3783106" y="1918447"/>
                </a:cubicBezTo>
                <a:cubicBezTo>
                  <a:pt x="3742296" y="1941301"/>
                  <a:pt x="3701462" y="1964955"/>
                  <a:pt x="3657600" y="1981200"/>
                </a:cubicBezTo>
                <a:cubicBezTo>
                  <a:pt x="3589047" y="2006590"/>
                  <a:pt x="3537434" y="2007331"/>
                  <a:pt x="3469341" y="2017059"/>
                </a:cubicBezTo>
                <a:lnTo>
                  <a:pt x="3290047" y="2043953"/>
                </a:lnTo>
                <a:lnTo>
                  <a:pt x="3227294" y="2124635"/>
                </a:lnTo>
                <a:cubicBezTo>
                  <a:pt x="3197327" y="2163416"/>
                  <a:pt x="3180962" y="2218244"/>
                  <a:pt x="3137647" y="2241176"/>
                </a:cubicBezTo>
                <a:cubicBezTo>
                  <a:pt x="3086847" y="2268070"/>
                  <a:pt x="3039067" y="2301676"/>
                  <a:pt x="2985247" y="2321859"/>
                </a:cubicBezTo>
                <a:cubicBezTo>
                  <a:pt x="2910875" y="2349749"/>
                  <a:pt x="2803493" y="2352130"/>
                  <a:pt x="2725271" y="2357717"/>
                </a:cubicBezTo>
                <a:lnTo>
                  <a:pt x="2510118" y="2321859"/>
                </a:lnTo>
                <a:cubicBezTo>
                  <a:pt x="2406738" y="2305778"/>
                  <a:pt x="2305421" y="2298871"/>
                  <a:pt x="2205318" y="2268070"/>
                </a:cubicBezTo>
                <a:cubicBezTo>
                  <a:pt x="2126736" y="2243891"/>
                  <a:pt x="2048799" y="2217348"/>
                  <a:pt x="1972235" y="2187388"/>
                </a:cubicBezTo>
                <a:cubicBezTo>
                  <a:pt x="1911204" y="2163506"/>
                  <a:pt x="1849737" y="2139407"/>
                  <a:pt x="1792941" y="2106706"/>
                </a:cubicBezTo>
                <a:cubicBezTo>
                  <a:pt x="1750467" y="2082251"/>
                  <a:pt x="1718072" y="2042856"/>
                  <a:pt x="1676400" y="2017059"/>
                </a:cubicBezTo>
                <a:cubicBezTo>
                  <a:pt x="1654691" y="2003620"/>
                  <a:pt x="1627864" y="2000863"/>
                  <a:pt x="1604682" y="1990164"/>
                </a:cubicBezTo>
                <a:cubicBezTo>
                  <a:pt x="1488105" y="1936358"/>
                  <a:pt x="1641901" y="1949687"/>
                  <a:pt x="1380565" y="1909482"/>
                </a:cubicBezTo>
                <a:cubicBezTo>
                  <a:pt x="1285869" y="1894914"/>
                  <a:pt x="1189318" y="1897529"/>
                  <a:pt x="1093694" y="1891553"/>
                </a:cubicBezTo>
                <a:lnTo>
                  <a:pt x="950259" y="1900517"/>
                </a:lnTo>
                <a:cubicBezTo>
                  <a:pt x="920316" y="1902820"/>
                  <a:pt x="890632" y="1910316"/>
                  <a:pt x="860612" y="1909482"/>
                </a:cubicBezTo>
                <a:cubicBezTo>
                  <a:pt x="782718" y="1907318"/>
                  <a:pt x="705223" y="1897529"/>
                  <a:pt x="627529" y="1891553"/>
                </a:cubicBezTo>
                <a:cubicBezTo>
                  <a:pt x="576729" y="1873623"/>
                  <a:pt x="524357" y="1859643"/>
                  <a:pt x="475129" y="1837764"/>
                </a:cubicBezTo>
                <a:cubicBezTo>
                  <a:pt x="403238" y="1805812"/>
                  <a:pt x="302370" y="1721131"/>
                  <a:pt x="251012" y="1676400"/>
                </a:cubicBezTo>
                <a:cubicBezTo>
                  <a:pt x="201592" y="1633356"/>
                  <a:pt x="149533" y="1592276"/>
                  <a:pt x="107577" y="1541929"/>
                </a:cubicBezTo>
                <a:cubicBezTo>
                  <a:pt x="53227" y="1476709"/>
                  <a:pt x="30923" y="1416860"/>
                  <a:pt x="0" y="1344706"/>
                </a:cubicBezTo>
                <a:cubicBezTo>
                  <a:pt x="2988" y="1323788"/>
                  <a:pt x="3840" y="1302452"/>
                  <a:pt x="8965" y="1281953"/>
                </a:cubicBezTo>
                <a:cubicBezTo>
                  <a:pt x="26639" y="1211258"/>
                  <a:pt x="39842" y="1193304"/>
                  <a:pt x="71718" y="1129553"/>
                </a:cubicBezTo>
                <a:cubicBezTo>
                  <a:pt x="74706" y="1111623"/>
                  <a:pt x="81891" y="1093901"/>
                  <a:pt x="80682" y="1075764"/>
                </a:cubicBezTo>
                <a:cubicBezTo>
                  <a:pt x="78849" y="1048275"/>
                  <a:pt x="69851" y="1021702"/>
                  <a:pt x="62753" y="995082"/>
                </a:cubicBezTo>
                <a:cubicBezTo>
                  <a:pt x="43212" y="921803"/>
                  <a:pt x="43953" y="958145"/>
                  <a:pt x="26894" y="878541"/>
                </a:cubicBezTo>
                <a:cubicBezTo>
                  <a:pt x="22467" y="857880"/>
                  <a:pt x="21142" y="836672"/>
                  <a:pt x="17929" y="815788"/>
                </a:cubicBezTo>
                <a:cubicBezTo>
                  <a:pt x="15165" y="797823"/>
                  <a:pt x="11953" y="779929"/>
                  <a:pt x="8965" y="762000"/>
                </a:cubicBezTo>
                <a:cubicBezTo>
                  <a:pt x="14941" y="720165"/>
                  <a:pt x="15775" y="677265"/>
                  <a:pt x="26894" y="636494"/>
                </a:cubicBezTo>
                <a:cubicBezTo>
                  <a:pt x="39403" y="590626"/>
                  <a:pt x="69783" y="548298"/>
                  <a:pt x="107577" y="519953"/>
                </a:cubicBezTo>
                <a:cubicBezTo>
                  <a:pt x="115137" y="514283"/>
                  <a:pt x="125068" y="511928"/>
                  <a:pt x="134471" y="510988"/>
                </a:cubicBezTo>
                <a:cubicBezTo>
                  <a:pt x="185106" y="505924"/>
                  <a:pt x="236071" y="505011"/>
                  <a:pt x="286871" y="502023"/>
                </a:cubicBezTo>
                <a:lnTo>
                  <a:pt x="286871" y="45720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atin typeface="Kelly Slab" panose="02000000000000000000" pitchFamily="2" charset="0"/>
                <a:cs typeface="Amatic SC" panose="00000500000000000000" pitchFamily="2" charset="-79"/>
              </a:rPr>
              <a:t>Городовые дворяне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4AA248-F035-4268-9E9A-BAF982741F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796" y="5090803"/>
            <a:ext cx="5515745" cy="13527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7E982E-D56F-41AC-9B15-8D4EA5E0B6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05"/>
          <a:stretch/>
        </p:blipFill>
        <p:spPr>
          <a:xfrm>
            <a:off x="5894910" y="4657013"/>
            <a:ext cx="6231016" cy="186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6460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6EFD22-35E4-4978-85D8-8B32A71C3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65692"/>
            <a:ext cx="7666990" cy="2763044"/>
          </a:xfrm>
          <a:prstGeom prst="rect">
            <a:avLst/>
          </a:prstGeom>
        </p:spPr>
      </p:pic>
      <p:grpSp>
        <p:nvGrpSpPr>
          <p:cNvPr id="3" name="Группа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48425"/>
            <a:ext cx="342900" cy="590715"/>
            <a:chOff x="0" y="148425"/>
            <a:chExt cx="342900" cy="5907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8425"/>
              <a:ext cx="213360" cy="5907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51460" y="148425"/>
              <a:ext cx="91440" cy="590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Заголовок 6" hidden="1">
            <a:extLst>
              <a:ext uri="{FF2B5EF4-FFF2-40B4-BE49-F238E27FC236}">
                <a16:creationId xmlns:a16="http://schemas.microsoft.com/office/drawing/2014/main" id="{D602B064-C2D4-46FC-86C8-40ABA1F36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7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B53A0E7-6581-471A-B42A-787EBC9FE4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8047"/>
          <a:stretch/>
        </p:blipFill>
        <p:spPr>
          <a:xfrm>
            <a:off x="561447" y="71718"/>
            <a:ext cx="7105543" cy="258030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BE0175-023A-43ED-9947-0567C1D4ECAD}"/>
              </a:ext>
            </a:extLst>
          </p:cNvPr>
          <p:cNvSpPr txBox="1"/>
          <p:nvPr/>
        </p:nvSpPr>
        <p:spPr>
          <a:xfrm>
            <a:off x="917761" y="716304"/>
            <a:ext cx="63861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Segoe Print" panose="02000600000000000000" pitchFamily="2" charset="0"/>
                <a:ea typeface="Lato Black" panose="020F0502020204030203" pitchFamily="34" charset="0"/>
                <a:cs typeface="Amatic SC" panose="00000500000000000000" pitchFamily="2" charset="-79"/>
              </a:rPr>
              <a:t>«СЛУЖИЛЫЕ ЛЮДИ»</a:t>
            </a:r>
          </a:p>
          <a:p>
            <a:pPr algn="ctr"/>
            <a:endParaRPr lang="ru-RU" sz="5400" b="1" dirty="0">
              <a:latin typeface="Segoe Print" panose="02000600000000000000" pitchFamily="2" charset="0"/>
              <a:cs typeface="Amatic SC" panose="00000500000000000000" pitchFamily="2" charset="-79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88B0F03-7C20-4B87-8459-56A5EAE025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047" b="46962"/>
          <a:stretch/>
        </p:blipFill>
        <p:spPr>
          <a:xfrm>
            <a:off x="7303929" y="766914"/>
            <a:ext cx="4627494" cy="5077421"/>
          </a:xfrm>
          <a:prstGeom prst="rect">
            <a:avLst/>
          </a:prstGeom>
        </p:spPr>
      </p:pic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B26024F6-3966-4737-9A46-737E00E76B03}"/>
              </a:ext>
            </a:extLst>
          </p:cNvPr>
          <p:cNvCxnSpPr>
            <a:cxnSpLocks/>
          </p:cNvCxnSpPr>
          <p:nvPr/>
        </p:nvCxnSpPr>
        <p:spPr>
          <a:xfrm flipH="1">
            <a:off x="2020645" y="2376319"/>
            <a:ext cx="1959687" cy="12893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17165C69-7736-469D-8BDA-1F1106B845EA}"/>
              </a:ext>
            </a:extLst>
          </p:cNvPr>
          <p:cNvCxnSpPr>
            <a:cxnSpLocks/>
          </p:cNvCxnSpPr>
          <p:nvPr/>
        </p:nvCxnSpPr>
        <p:spPr>
          <a:xfrm>
            <a:off x="3980332" y="2376319"/>
            <a:ext cx="1868242" cy="12893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3D39028F-097C-4E2D-8497-240D043B770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105"/>
          <a:stretch/>
        </p:blipFill>
        <p:spPr>
          <a:xfrm>
            <a:off x="8834168" y="3867141"/>
            <a:ext cx="3151777" cy="2990859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EE1A4EC-71B1-40B9-A44D-ECBC00920069}"/>
              </a:ext>
            </a:extLst>
          </p:cNvPr>
          <p:cNvSpPr/>
          <p:nvPr/>
        </p:nvSpPr>
        <p:spPr>
          <a:xfrm>
            <a:off x="0" y="4312041"/>
            <a:ext cx="3891927" cy="2153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/>
              <a:t>члены Боярской думы,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/>
              <a:t>дворяне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D1415D8-A590-42C0-8167-36600222518B}"/>
              </a:ext>
            </a:extLst>
          </p:cNvPr>
          <p:cNvSpPr/>
          <p:nvPr/>
        </p:nvSpPr>
        <p:spPr>
          <a:xfrm>
            <a:off x="3770076" y="4312041"/>
            <a:ext cx="4018766" cy="2153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/>
              <a:t>стрельцы,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/>
              <a:t>пушкари,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/>
              <a:t>городская стража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5FA464-A14B-4DBA-BB6D-A43248D7C2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6130" y="2050688"/>
            <a:ext cx="3640365" cy="22523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7F8112-407B-46F1-B547-C7325F1342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466001"/>
            <a:ext cx="1158340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60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E94F50-4116-4ABB-8611-7F4B5F621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400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B4C07506-389A-4112-BF4B-FB4D30D9C4C7}"/>
              </a:ext>
            </a:extLst>
          </p:cNvPr>
          <p:cNvSpPr/>
          <p:nvPr/>
        </p:nvSpPr>
        <p:spPr>
          <a:xfrm>
            <a:off x="150122" y="1332615"/>
            <a:ext cx="2698376" cy="3388659"/>
          </a:xfrm>
          <a:prstGeom prst="ellipse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Надпись 28"/>
          <p:cNvSpPr txBox="1"/>
          <p:nvPr/>
        </p:nvSpPr>
        <p:spPr>
          <a:xfrm>
            <a:off x="790899" y="373610"/>
            <a:ext cx="1037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accent1"/>
                </a:solidFill>
                <a:latin typeface="Arial Black" panose="020B0A04020102020204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ГОСУДАРЕВ ДВОР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64" y="1336699"/>
            <a:ext cx="8819266" cy="230832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ru-RU" sz="4000" b="1" dirty="0">
                <a:solidFill>
                  <a:schemeClr val="bg1"/>
                </a:solidFill>
                <a:latin typeface="Segoe Print" panose="02000600000000000000" pitchFamily="2" charset="0"/>
                <a:ea typeface="Lato" panose="020F0502020204030203" pitchFamily="34" charset="0"/>
                <a:cs typeface="Calibri" panose="020F0502020204030204" pitchFamily="34" charset="0"/>
              </a:rPr>
              <a:t>— институт соц. организации землевладельцев; люди, решавшие гос. вопросы.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891718" y="3697597"/>
            <a:ext cx="8408563" cy="26382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4400" b="1" dirty="0">
                <a:solidFill>
                  <a:schemeClr val="accent1"/>
                </a:solidFill>
                <a:ea typeface="Lato" panose="020F0502020204030203" pitchFamily="34" charset="0"/>
                <a:cs typeface="Calibri" panose="020F0502020204030204" pitchFamily="34" charset="0"/>
              </a:rPr>
              <a:t>Люди Государева двора:</a:t>
            </a:r>
          </a:p>
          <a:p>
            <a:pPr marL="285750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chemeClr val="bg1"/>
                </a:solidFill>
                <a:ea typeface="Lato" panose="020F0502020204030203" pitchFamily="34" charset="0"/>
                <a:cs typeface="Calibri" panose="020F0502020204030204" pitchFamily="34" charset="0"/>
              </a:rPr>
              <a:t>военачальники</a:t>
            </a:r>
          </a:p>
          <a:p>
            <a:pPr marL="285750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chemeClr val="bg1"/>
                </a:solidFill>
                <a:ea typeface="Lato" panose="020F0502020204030203" pitchFamily="34" charset="0"/>
                <a:cs typeface="Calibri" panose="020F0502020204030204" pitchFamily="34" charset="0"/>
              </a:rPr>
              <a:t>послы</a:t>
            </a:r>
          </a:p>
          <a:p>
            <a:pPr marL="285750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ru-RU" sz="3200" b="1" dirty="0" err="1">
                <a:solidFill>
                  <a:schemeClr val="bg1"/>
                </a:solidFill>
                <a:ea typeface="Lato" panose="020F0502020204030203" pitchFamily="34" charset="0"/>
                <a:cs typeface="Calibri" panose="020F0502020204030204" pitchFamily="34" charset="0"/>
              </a:rPr>
              <a:t>окольничьи</a:t>
            </a:r>
            <a:endParaRPr lang="ru-RU" sz="3200" b="1" dirty="0">
              <a:solidFill>
                <a:schemeClr val="bg1"/>
              </a:solidFill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54817" y="4513130"/>
            <a:ext cx="3251201" cy="182575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 rtl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наместники</a:t>
            </a:r>
          </a:p>
          <a:p>
            <a:pPr marL="285750" indent="-285750" rtl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волостели</a:t>
            </a:r>
          </a:p>
          <a:p>
            <a:pPr marL="285750" indent="-285750" rtl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бояре</a:t>
            </a:r>
          </a:p>
        </p:txBody>
      </p:sp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F3820DA-290B-43AA-AA9C-82643FA3E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Слайд 5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79F691-0690-496C-A9CD-DE9D033D8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653" y="1156429"/>
            <a:ext cx="3130917" cy="313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/>
      <p:bldP spid="32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C49958-8161-44CB-A662-ADAD26A61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29" y="291564"/>
            <a:ext cx="10907932" cy="59522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65D176-BA36-4A92-BA75-4E918EFFA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61726"/>
            <a:ext cx="1158340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033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Тема Office">
  <a:themeElements>
    <a:clrScheme name="Custom 1">
      <a:dk1>
        <a:srgbClr val="000000"/>
      </a:dk1>
      <a:lt1>
        <a:srgbClr val="FFFFFF"/>
      </a:lt1>
      <a:dk2>
        <a:srgbClr val="2F2F2F"/>
      </a:dk2>
      <a:lt2>
        <a:srgbClr val="E6E6E6"/>
      </a:lt2>
      <a:accent1>
        <a:srgbClr val="D83B01"/>
      </a:accent1>
      <a:accent2>
        <a:srgbClr val="2F2F2F"/>
      </a:accent2>
      <a:accent3>
        <a:srgbClr val="D2D2D2"/>
      </a:accent3>
      <a:accent4>
        <a:srgbClr val="E6E6E6"/>
      </a:accent4>
      <a:accent5>
        <a:srgbClr val="000000"/>
      </a:accent5>
      <a:accent6>
        <a:srgbClr val="D83B01"/>
      </a:accent6>
      <a:hlink>
        <a:srgbClr val="D83B01"/>
      </a:hlink>
      <a:folHlink>
        <a:srgbClr val="D83B0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0398999_TF16401884_Win32" id="{0BC88D20-3FBD-4129-8371-C05C0D47C3EC}" vid="{8C1347A9-D366-4E2D-8B90-464E1520F6E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D3510E7F-70F5-4475-850F-7F9C0A821B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CEF3AB-10D4-49E3-B75C-776D60141D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C98A6E-22EC-4DD4-9EEB-7896057C12A3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кафе</Template>
  <TotalTime>356</TotalTime>
  <Words>324</Words>
  <Application>Microsoft Office PowerPoint</Application>
  <PresentationFormat>Широкоэкранный</PresentationFormat>
  <Paragraphs>94</Paragraphs>
  <Slides>20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Arial</vt:lpstr>
      <vt:lpstr>Arial Black</vt:lpstr>
      <vt:lpstr>Book Antiqua</vt:lpstr>
      <vt:lpstr>Calibri</vt:lpstr>
      <vt:lpstr>Calibri Light</vt:lpstr>
      <vt:lpstr>Courier New</vt:lpstr>
      <vt:lpstr>Impact</vt:lpstr>
      <vt:lpstr>Kelly Slab</vt:lpstr>
      <vt:lpstr>Segoe Print</vt:lpstr>
      <vt:lpstr>Segoe Script</vt:lpstr>
      <vt:lpstr>Тема Office</vt:lpstr>
      <vt:lpstr>Презентация PowerPoint</vt:lpstr>
      <vt:lpstr>Презентация PowerPoint</vt:lpstr>
      <vt:lpstr>Слайд 3</vt:lpstr>
      <vt:lpstr>Слайд 7</vt:lpstr>
      <vt:lpstr>Слайд 7</vt:lpstr>
      <vt:lpstr>Слайд 7</vt:lpstr>
      <vt:lpstr>Слайд 7</vt:lpstr>
      <vt:lpstr>Слайд 5</vt:lpstr>
      <vt:lpstr>Презентация PowerPoint</vt:lpstr>
      <vt:lpstr>Презентация PowerPoint</vt:lpstr>
      <vt:lpstr>Презентация PowerPoint</vt:lpstr>
      <vt:lpstr>Слайд 6</vt:lpstr>
      <vt:lpstr>Презентация PowerPoint</vt:lpstr>
      <vt:lpstr>Слайд 6</vt:lpstr>
      <vt:lpstr>Городское население делилось на чёрные и белые слободы</vt:lpstr>
      <vt:lpstr>Слайд 13</vt:lpstr>
      <vt:lpstr>Слайд 12</vt:lpstr>
      <vt:lpstr>Слайд 6</vt:lpstr>
      <vt:lpstr>Слайд 6</vt:lpstr>
      <vt:lpstr>Слайд 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 1</dc:title>
  <dc:creator>Sonya Luneva</dc:creator>
  <cp:lastModifiedBy>Sonya Luneva</cp:lastModifiedBy>
  <cp:revision>40</cp:revision>
  <dcterms:created xsi:type="dcterms:W3CDTF">2024-01-05T04:36:22Z</dcterms:created>
  <dcterms:modified xsi:type="dcterms:W3CDTF">2024-01-05T10:39:38Z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