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58" r:id="rId7"/>
    <p:sldId id="259" r:id="rId8"/>
    <p:sldId id="261" r:id="rId9"/>
    <p:sldId id="273" r:id="rId10"/>
    <p:sldId id="260" r:id="rId11"/>
    <p:sldId id="262" r:id="rId12"/>
    <p:sldId id="264" r:id="rId13"/>
    <p:sldId id="265" r:id="rId14"/>
    <p:sldId id="275" r:id="rId15"/>
    <p:sldId id="274" r:id="rId16"/>
    <p:sldId id="266" r:id="rId17"/>
    <p:sldId id="276" r:id="rId18"/>
    <p:sldId id="267" r:id="rId19"/>
    <p:sldId id="268" r:id="rId20"/>
    <p:sldId id="269" r:id="rId21"/>
    <p:sldId id="270" r:id="rId22"/>
    <p:sldId id="272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52930F-6837-4FAF-9925-EE99C7774602}" v="37" dt="2022-03-13T12:10:33.4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та Рахматулина" userId="71d2f3b0ad431fa1" providerId="LiveId" clId="{6152930F-6837-4FAF-9925-EE99C7774602}"/>
    <pc:docChg chg="undo redo custSel modSld">
      <pc:chgData name="Марта Рахматулина" userId="71d2f3b0ad431fa1" providerId="LiveId" clId="{6152930F-6837-4FAF-9925-EE99C7774602}" dt="2022-03-13T12:10:37.063" v="221" actId="1076"/>
      <pc:docMkLst>
        <pc:docMk/>
      </pc:docMkLst>
      <pc:sldChg chg="modSp mod modAnim">
        <pc:chgData name="Марта Рахматулина" userId="71d2f3b0ad431fa1" providerId="LiveId" clId="{6152930F-6837-4FAF-9925-EE99C7774602}" dt="2022-03-13T12:10:09.730" v="215" actId="14100"/>
        <pc:sldMkLst>
          <pc:docMk/>
          <pc:sldMk cId="4128492169" sldId="260"/>
        </pc:sldMkLst>
        <pc:spChg chg="mod">
          <ac:chgData name="Марта Рахматулина" userId="71d2f3b0ad431fa1" providerId="LiveId" clId="{6152930F-6837-4FAF-9925-EE99C7774602}" dt="2022-03-13T12:10:09.730" v="215" actId="14100"/>
          <ac:spMkLst>
            <pc:docMk/>
            <pc:sldMk cId="4128492169" sldId="260"/>
            <ac:spMk id="2" creationId="{00000000-0000-0000-0000-000000000000}"/>
          </ac:spMkLst>
        </pc:spChg>
      </pc:sldChg>
      <pc:sldChg chg="modAnim">
        <pc:chgData name="Марта Рахматулина" userId="71d2f3b0ad431fa1" providerId="LiveId" clId="{6152930F-6837-4FAF-9925-EE99C7774602}" dt="2022-03-13T12:09:13.905" v="207"/>
        <pc:sldMkLst>
          <pc:docMk/>
          <pc:sldMk cId="2975642932" sldId="261"/>
        </pc:sldMkLst>
      </pc:sldChg>
      <pc:sldChg chg="modSp mod">
        <pc:chgData name="Марта Рахматулина" userId="71d2f3b0ad431fa1" providerId="LiveId" clId="{6152930F-6837-4FAF-9925-EE99C7774602}" dt="2022-03-13T12:10:37.063" v="221" actId="1076"/>
        <pc:sldMkLst>
          <pc:docMk/>
          <pc:sldMk cId="4002831366" sldId="262"/>
        </pc:sldMkLst>
        <pc:spChg chg="mod">
          <ac:chgData name="Марта Рахматулина" userId="71d2f3b0ad431fa1" providerId="LiveId" clId="{6152930F-6837-4FAF-9925-EE99C7774602}" dt="2022-03-13T12:10:23.867" v="217" actId="1076"/>
          <ac:spMkLst>
            <pc:docMk/>
            <pc:sldMk cId="4002831366" sldId="262"/>
            <ac:spMk id="8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2:10:30.294" v="219" actId="1076"/>
          <ac:spMkLst>
            <pc:docMk/>
            <pc:sldMk cId="4002831366" sldId="262"/>
            <ac:spMk id="9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2:10:37.063" v="221" actId="1076"/>
          <ac:spMkLst>
            <pc:docMk/>
            <pc:sldMk cId="4002831366" sldId="262"/>
            <ac:spMk id="10" creationId="{00000000-0000-0000-0000-000000000000}"/>
          </ac:spMkLst>
        </pc:spChg>
      </pc:sldChg>
      <pc:sldChg chg="modSp mod">
        <pc:chgData name="Марта Рахматулина" userId="71d2f3b0ad431fa1" providerId="LiveId" clId="{6152930F-6837-4FAF-9925-EE99C7774602}" dt="2022-03-13T11:46:45.046" v="17"/>
        <pc:sldMkLst>
          <pc:docMk/>
          <pc:sldMk cId="2422933256" sldId="265"/>
        </pc:sldMkLst>
        <pc:spChg chg="mod">
          <ac:chgData name="Марта Рахматулина" userId="71d2f3b0ad431fa1" providerId="LiveId" clId="{6152930F-6837-4FAF-9925-EE99C7774602}" dt="2022-03-13T10:58:38.514" v="3" actId="1076"/>
          <ac:spMkLst>
            <pc:docMk/>
            <pc:sldMk cId="2422933256" sldId="265"/>
            <ac:spMk id="9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46:45.046" v="17"/>
          <ac:spMkLst>
            <pc:docMk/>
            <pc:sldMk cId="2422933256" sldId="265"/>
            <ac:spMk id="11" creationId="{00000000-0000-0000-0000-000000000000}"/>
          </ac:spMkLst>
        </pc:spChg>
        <pc:picChg chg="mod">
          <ac:chgData name="Марта Рахматулина" userId="71d2f3b0ad431fa1" providerId="LiveId" clId="{6152930F-6837-4FAF-9925-EE99C7774602}" dt="2022-03-13T10:58:29.952" v="2" actId="27636"/>
          <ac:picMkLst>
            <pc:docMk/>
            <pc:sldMk cId="2422933256" sldId="265"/>
            <ac:picMk id="14" creationId="{00000000-0000-0000-0000-000000000000}"/>
          </ac:picMkLst>
        </pc:picChg>
      </pc:sldChg>
      <pc:sldChg chg="modSp mod">
        <pc:chgData name="Марта Рахматулина" userId="71d2f3b0ad431fa1" providerId="LiveId" clId="{6152930F-6837-4FAF-9925-EE99C7774602}" dt="2022-03-13T11:49:58.547" v="49" actId="1076"/>
        <pc:sldMkLst>
          <pc:docMk/>
          <pc:sldMk cId="1608110593" sldId="266"/>
        </pc:sldMkLst>
        <pc:spChg chg="mod">
          <ac:chgData name="Марта Рахматулина" userId="71d2f3b0ad431fa1" providerId="LiveId" clId="{6152930F-6837-4FAF-9925-EE99C7774602}" dt="2022-03-13T11:49:58.547" v="49" actId="1076"/>
          <ac:spMkLst>
            <pc:docMk/>
            <pc:sldMk cId="1608110593" sldId="266"/>
            <ac:spMk id="2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49:53.504" v="48" actId="1076"/>
          <ac:spMkLst>
            <pc:docMk/>
            <pc:sldMk cId="1608110593" sldId="266"/>
            <ac:spMk id="4" creationId="{00000000-0000-0000-0000-000000000000}"/>
          </ac:spMkLst>
        </pc:spChg>
      </pc:sldChg>
      <pc:sldChg chg="modSp mod">
        <pc:chgData name="Марта Рахматулина" userId="71d2f3b0ad431fa1" providerId="LiveId" clId="{6152930F-6837-4FAF-9925-EE99C7774602}" dt="2022-03-13T11:53:00.865" v="71" actId="20577"/>
        <pc:sldMkLst>
          <pc:docMk/>
          <pc:sldMk cId="4252542072" sldId="267"/>
        </pc:sldMkLst>
        <pc:spChg chg="mod">
          <ac:chgData name="Марта Рахматулина" userId="71d2f3b0ad431fa1" providerId="LiveId" clId="{6152930F-6837-4FAF-9925-EE99C7774602}" dt="2022-03-13T11:52:22.310" v="61" actId="403"/>
          <ac:spMkLst>
            <pc:docMk/>
            <pc:sldMk cId="4252542072" sldId="267"/>
            <ac:spMk id="3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2:36.298" v="63" actId="1076"/>
          <ac:spMkLst>
            <pc:docMk/>
            <pc:sldMk cId="4252542072" sldId="267"/>
            <ac:spMk id="4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2:29.955" v="62" actId="1076"/>
          <ac:spMkLst>
            <pc:docMk/>
            <pc:sldMk cId="4252542072" sldId="267"/>
            <ac:spMk id="5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3:00.865" v="71" actId="20577"/>
          <ac:spMkLst>
            <pc:docMk/>
            <pc:sldMk cId="4252542072" sldId="267"/>
            <ac:spMk id="7" creationId="{00000000-0000-0000-0000-000000000000}"/>
          </ac:spMkLst>
        </pc:spChg>
      </pc:sldChg>
      <pc:sldChg chg="modSp mod">
        <pc:chgData name="Марта Рахматулина" userId="71d2f3b0ad431fa1" providerId="LiveId" clId="{6152930F-6837-4FAF-9925-EE99C7774602}" dt="2022-03-13T11:56:06.176" v="96" actId="1076"/>
        <pc:sldMkLst>
          <pc:docMk/>
          <pc:sldMk cId="337365009" sldId="268"/>
        </pc:sldMkLst>
        <pc:spChg chg="mod">
          <ac:chgData name="Марта Рахматулина" userId="71d2f3b0ad431fa1" providerId="LiveId" clId="{6152930F-6837-4FAF-9925-EE99C7774602}" dt="2022-03-13T11:55:56.530" v="94" actId="1076"/>
          <ac:spMkLst>
            <pc:docMk/>
            <pc:sldMk cId="337365009" sldId="268"/>
            <ac:spMk id="3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5:14.646" v="80" actId="1076"/>
          <ac:spMkLst>
            <pc:docMk/>
            <pc:sldMk cId="337365009" sldId="268"/>
            <ac:spMk id="4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5:49.478" v="91" actId="1076"/>
          <ac:spMkLst>
            <pc:docMk/>
            <pc:sldMk cId="337365009" sldId="268"/>
            <ac:spMk id="5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5:20.876" v="81" actId="1076"/>
          <ac:spMkLst>
            <pc:docMk/>
            <pc:sldMk cId="337365009" sldId="268"/>
            <ac:spMk id="6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6:06.176" v="96" actId="1076"/>
          <ac:spMkLst>
            <pc:docMk/>
            <pc:sldMk cId="337365009" sldId="268"/>
            <ac:spMk id="8" creationId="{00000000-0000-0000-0000-000000000000}"/>
          </ac:spMkLst>
        </pc:spChg>
        <pc:picChg chg="mod">
          <ac:chgData name="Марта Рахматулина" userId="71d2f3b0ad431fa1" providerId="LiveId" clId="{6152930F-6837-4FAF-9925-EE99C7774602}" dt="2022-03-13T11:56:02.389" v="95" actId="14100"/>
          <ac:picMkLst>
            <pc:docMk/>
            <pc:sldMk cId="337365009" sldId="268"/>
            <ac:picMk id="7" creationId="{00000000-0000-0000-0000-000000000000}"/>
          </ac:picMkLst>
        </pc:picChg>
      </pc:sldChg>
      <pc:sldChg chg="modSp mod">
        <pc:chgData name="Марта Рахматулина" userId="71d2f3b0ad431fa1" providerId="LiveId" clId="{6152930F-6837-4FAF-9925-EE99C7774602}" dt="2022-03-13T12:04:26.557" v="122" actId="1076"/>
        <pc:sldMkLst>
          <pc:docMk/>
          <pc:sldMk cId="3507261995" sldId="269"/>
        </pc:sldMkLst>
        <pc:spChg chg="mod">
          <ac:chgData name="Марта Рахматулина" userId="71d2f3b0ad431fa1" providerId="LiveId" clId="{6152930F-6837-4FAF-9925-EE99C7774602}" dt="2022-03-13T12:04:17.567" v="119" actId="403"/>
          <ac:spMkLst>
            <pc:docMk/>
            <pc:sldMk cId="3507261995" sldId="269"/>
            <ac:spMk id="3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7:49.492" v="109" actId="1076"/>
          <ac:spMkLst>
            <pc:docMk/>
            <pc:sldMk cId="3507261995" sldId="269"/>
            <ac:spMk id="4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2:04:26.557" v="122" actId="1076"/>
          <ac:spMkLst>
            <pc:docMk/>
            <pc:sldMk cId="3507261995" sldId="269"/>
            <ac:spMk id="5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58:13.065" v="114" actId="1076"/>
          <ac:spMkLst>
            <pc:docMk/>
            <pc:sldMk cId="3507261995" sldId="269"/>
            <ac:spMk id="6" creationId="{00000000-0000-0000-0000-000000000000}"/>
          </ac:spMkLst>
        </pc:spChg>
      </pc:sldChg>
      <pc:sldChg chg="modSp">
        <pc:chgData name="Марта Рахматулина" userId="71d2f3b0ad431fa1" providerId="LiveId" clId="{6152930F-6837-4FAF-9925-EE99C7774602}" dt="2022-03-13T11:58:32.053" v="115" actId="1076"/>
        <pc:sldMkLst>
          <pc:docMk/>
          <pc:sldMk cId="1508575740" sldId="270"/>
        </pc:sldMkLst>
        <pc:picChg chg="mod">
          <ac:chgData name="Марта Рахматулина" userId="71d2f3b0ad431fa1" providerId="LiveId" clId="{6152930F-6837-4FAF-9925-EE99C7774602}" dt="2022-03-13T11:58:32.053" v="115" actId="1076"/>
          <ac:picMkLst>
            <pc:docMk/>
            <pc:sldMk cId="1508575740" sldId="270"/>
            <ac:picMk id="1026" creationId="{00000000-0000-0000-0000-000000000000}"/>
          </ac:picMkLst>
        </pc:picChg>
      </pc:sldChg>
      <pc:sldChg chg="modSp mod">
        <pc:chgData name="Марта Рахматулина" userId="71d2f3b0ad431fa1" providerId="LiveId" clId="{6152930F-6837-4FAF-9925-EE99C7774602}" dt="2022-03-13T12:04:56.895" v="130" actId="1076"/>
        <pc:sldMkLst>
          <pc:docMk/>
          <pc:sldMk cId="72708536" sldId="272"/>
        </pc:sldMkLst>
        <pc:spChg chg="mod">
          <ac:chgData name="Марта Рахматулина" userId="71d2f3b0ad431fa1" providerId="LiveId" clId="{6152930F-6837-4FAF-9925-EE99C7774602}" dt="2022-03-13T12:04:54.104" v="129" actId="403"/>
          <ac:spMkLst>
            <pc:docMk/>
            <pc:sldMk cId="72708536" sldId="272"/>
            <ac:spMk id="3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2:04:56.895" v="130" actId="1076"/>
          <ac:spMkLst>
            <pc:docMk/>
            <pc:sldMk cId="72708536" sldId="272"/>
            <ac:spMk id="5" creationId="{00000000-0000-0000-0000-000000000000}"/>
          </ac:spMkLst>
        </pc:spChg>
      </pc:sldChg>
      <pc:sldChg chg="modAnim">
        <pc:chgData name="Марта Рахматулина" userId="71d2f3b0ad431fa1" providerId="LiveId" clId="{6152930F-6837-4FAF-9925-EE99C7774602}" dt="2022-03-13T12:09:36.284" v="209"/>
        <pc:sldMkLst>
          <pc:docMk/>
          <pc:sldMk cId="1700625110" sldId="273"/>
        </pc:sldMkLst>
      </pc:sldChg>
      <pc:sldChg chg="modSp mod">
        <pc:chgData name="Марта Рахматулина" userId="71d2f3b0ad431fa1" providerId="LiveId" clId="{6152930F-6837-4FAF-9925-EE99C7774602}" dt="2022-03-13T11:47:03.217" v="19" actId="113"/>
        <pc:sldMkLst>
          <pc:docMk/>
          <pc:sldMk cId="203525027" sldId="275"/>
        </pc:sldMkLst>
        <pc:spChg chg="mod">
          <ac:chgData name="Марта Рахматулина" userId="71d2f3b0ad431fa1" providerId="LiveId" clId="{6152930F-6837-4FAF-9925-EE99C7774602}" dt="2022-03-13T11:45:31.534" v="11"/>
          <ac:spMkLst>
            <pc:docMk/>
            <pc:sldMk cId="203525027" sldId="275"/>
            <ac:spMk id="5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47:03.217" v="19" actId="113"/>
          <ac:spMkLst>
            <pc:docMk/>
            <pc:sldMk cId="203525027" sldId="275"/>
            <ac:spMk id="7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1:46:53.760" v="18"/>
          <ac:spMkLst>
            <pc:docMk/>
            <pc:sldMk cId="203525027" sldId="275"/>
            <ac:spMk id="8" creationId="{00000000-0000-0000-0000-000000000000}"/>
          </ac:spMkLst>
        </pc:spChg>
      </pc:sldChg>
      <pc:sldChg chg="modSp mod">
        <pc:chgData name="Марта Рахматулина" userId="71d2f3b0ad431fa1" providerId="LiveId" clId="{6152930F-6837-4FAF-9925-EE99C7774602}" dt="2022-03-13T12:08:36.131" v="205" actId="1076"/>
        <pc:sldMkLst>
          <pc:docMk/>
          <pc:sldMk cId="834316775" sldId="277"/>
        </pc:sldMkLst>
        <pc:spChg chg="mod">
          <ac:chgData name="Марта Рахматулина" userId="71d2f3b0ad431fa1" providerId="LiveId" clId="{6152930F-6837-4FAF-9925-EE99C7774602}" dt="2022-03-13T12:08:33.983" v="204" actId="1076"/>
          <ac:spMkLst>
            <pc:docMk/>
            <pc:sldMk cId="834316775" sldId="277"/>
            <ac:spMk id="2" creationId="{00000000-0000-0000-0000-000000000000}"/>
          </ac:spMkLst>
        </pc:spChg>
        <pc:spChg chg="mod">
          <ac:chgData name="Марта Рахматулина" userId="71d2f3b0ad431fa1" providerId="LiveId" clId="{6152930F-6837-4FAF-9925-EE99C7774602}" dt="2022-03-13T12:08:36.131" v="205" actId="1076"/>
          <ac:spMkLst>
            <pc:docMk/>
            <pc:sldMk cId="834316775" sldId="27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072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93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26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781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70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23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03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01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886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636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2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30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357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942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19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850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03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562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561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405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2122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4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2495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361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487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4980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225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766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083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4001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143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8172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49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0815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8450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7701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0242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40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89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020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824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09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971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136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43317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2082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6881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3311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0117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6337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8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50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3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2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418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EE23D-139C-4A8E-BE85-767DC58BBFC4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681E7-171D-4384-B89E-F088A3F00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6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1D756-E8CE-42A6-9D7C-9C2576987C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C7443-1E14-409A-BD3F-F4CBCD828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7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1826A-865C-4FB7-9E14-40E14468F04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66105-F80D-401F-B1F2-55F7522E1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0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726F1-B3B5-456A-ABC6-093075F7F3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F2EF9-3EA3-4B6B-BEB6-6081546B6E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24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235" b="36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92061" y="140352"/>
            <a:ext cx="3394756" cy="1231247"/>
          </a:xfrm>
          <a:prstGeom prst="rect">
            <a:avLst/>
          </a:prstGeom>
          <a:solidFill>
            <a:schemeClr val="bg2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6000" b="1" dirty="0">
                <a:solidFill>
                  <a:prstClr val="black"/>
                </a:solidFill>
                <a:latin typeface="Calibri Light" panose="020F0302020204030204"/>
              </a:rPr>
              <a:t>Кислоты.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4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gib4.ru/sites/default/files/slide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" b="3737"/>
          <a:stretch/>
        </p:blipFill>
        <p:spPr bwMode="auto">
          <a:xfrm>
            <a:off x="0" y="0"/>
            <a:ext cx="12192000" cy="688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268414" y="1661259"/>
            <a:ext cx="6500447" cy="7175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prstClr val="black"/>
                </a:solidFill>
              </a:rPr>
              <a:t>1.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SO</a:t>
            </a:r>
            <a:r>
              <a:rPr lang="en-US" sz="3600" b="1" baseline="-25000" dirty="0">
                <a:solidFill>
                  <a:prstClr val="black"/>
                </a:solidFill>
              </a:rPr>
              <a:t>4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SiO</a:t>
            </a:r>
            <a:r>
              <a:rPr lang="en-US" sz="3600" b="1" baseline="-25000" dirty="0">
                <a:solidFill>
                  <a:prstClr val="black"/>
                </a:solidFill>
              </a:rPr>
              <a:t>3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3</a:t>
            </a:r>
            <a:r>
              <a:rPr lang="en-US" sz="3600" b="1" dirty="0">
                <a:solidFill>
                  <a:prstClr val="black"/>
                </a:solidFill>
              </a:rPr>
              <a:t>PO</a:t>
            </a:r>
            <a:r>
              <a:rPr lang="en-US" sz="3600" b="1" baseline="-25000" dirty="0">
                <a:solidFill>
                  <a:prstClr val="black"/>
                </a:solidFill>
              </a:rPr>
              <a:t>4</a:t>
            </a:r>
            <a:r>
              <a:rPr lang="ru-RU" sz="3600" dirty="0">
                <a:solidFill>
                  <a:prstClr val="black"/>
                </a:solidFill>
              </a:rPr>
              <a:t>;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8412" y="3495603"/>
            <a:ext cx="6500449" cy="66081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600" dirty="0">
                <a:solidFill>
                  <a:prstClr val="black"/>
                </a:solidFill>
              </a:rPr>
              <a:t>2. </a:t>
            </a:r>
            <a:r>
              <a:rPr lang="en-US" sz="3600" b="1" dirty="0">
                <a:solidFill>
                  <a:prstClr val="black"/>
                </a:solidFill>
              </a:rPr>
              <a:t>HCl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SO</a:t>
            </a:r>
            <a:r>
              <a:rPr lang="en-US" sz="3600" b="1" baseline="-25000" dirty="0">
                <a:solidFill>
                  <a:prstClr val="black"/>
                </a:solidFill>
              </a:rPr>
              <a:t>3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ru-RU" sz="3600" b="1" dirty="0">
                <a:solidFill>
                  <a:prstClr val="black"/>
                </a:solidFill>
              </a:rPr>
              <a:t>HBr</a:t>
            </a:r>
            <a:r>
              <a:rPr lang="ru-RU" sz="3600" dirty="0">
                <a:solidFill>
                  <a:prstClr val="black"/>
                </a:solidFill>
              </a:rPr>
              <a:t>;</a:t>
            </a: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68412" y="5307198"/>
            <a:ext cx="6500448" cy="6861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3600" dirty="0">
                <a:solidFill>
                  <a:prstClr val="black"/>
                </a:solidFill>
              </a:rPr>
              <a:t>3.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SO</a:t>
            </a:r>
            <a:r>
              <a:rPr lang="en-US" sz="3600" b="1" baseline="-25000" dirty="0">
                <a:solidFill>
                  <a:prstClr val="black"/>
                </a:solidFill>
              </a:rPr>
              <a:t>4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SO</a:t>
            </a:r>
            <a:r>
              <a:rPr lang="en-US" sz="3600" b="1" baseline="-25000" dirty="0">
                <a:solidFill>
                  <a:prstClr val="black"/>
                </a:solidFill>
              </a:rPr>
              <a:t>3</a:t>
            </a:r>
            <a:r>
              <a:rPr lang="ru-RU" sz="3600" dirty="0">
                <a:solidFill>
                  <a:prstClr val="black"/>
                </a:solidFill>
              </a:rPr>
              <a:t>; </a:t>
            </a:r>
            <a:r>
              <a:rPr lang="en-US" sz="3600" b="1" dirty="0">
                <a:solidFill>
                  <a:prstClr val="black"/>
                </a:solidFill>
              </a:rPr>
              <a:t>H</a:t>
            </a:r>
            <a:r>
              <a:rPr lang="en-US" sz="3600" b="1" baseline="-25000" dirty="0">
                <a:solidFill>
                  <a:prstClr val="black"/>
                </a:solidFill>
              </a:rPr>
              <a:t>2</a:t>
            </a:r>
            <a:r>
              <a:rPr lang="en-US" sz="3600" b="1" dirty="0">
                <a:solidFill>
                  <a:prstClr val="black"/>
                </a:solidFill>
              </a:rPr>
              <a:t>CO</a:t>
            </a:r>
            <a:r>
              <a:rPr lang="en-US" sz="3600" b="1" baseline="-25000" dirty="0">
                <a:solidFill>
                  <a:prstClr val="black"/>
                </a:solidFill>
              </a:rPr>
              <a:t>3</a:t>
            </a:r>
            <a:r>
              <a:rPr lang="ru-RU" sz="36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16523"/>
            <a:ext cx="12192000" cy="7854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u="sng" dirty="0">
                <a:solidFill>
                  <a:prstClr val="black"/>
                </a:solidFill>
              </a:rPr>
              <a:t>Задание: «Третий лишний».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25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3417" r="3014" b="3746"/>
          <a:stretch/>
        </p:blipFill>
        <p:spPr bwMode="auto">
          <a:xfrm>
            <a:off x="1066800" y="1266092"/>
            <a:ext cx="1969478" cy="188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06552" y="320508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Лимонная кислота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42029" y="2911216"/>
            <a:ext cx="1824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Яблочная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</a:rPr>
              <a:t>кислота</a:t>
            </a:r>
          </a:p>
        </p:txBody>
      </p:sp>
      <p:pic>
        <p:nvPicPr>
          <p:cNvPr id="2055" name="Picture 7" descr="http://e-da.tv/static/receipts/ingredients/Sorrel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" t="22986" r="3161" b="23373"/>
          <a:stretch/>
        </p:blipFill>
        <p:spPr bwMode="auto">
          <a:xfrm>
            <a:off x="8724866" y="1321994"/>
            <a:ext cx="2403231" cy="140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72249" y="2789581"/>
            <a:ext cx="1758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Щавелевая кислота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8" t="6948" r="13710" b="7640"/>
          <a:stretch/>
        </p:blipFill>
        <p:spPr bwMode="auto">
          <a:xfrm>
            <a:off x="850735" y="4449791"/>
            <a:ext cx="2250830" cy="123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3517" y="5764709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Муравьиная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</a:rPr>
              <a:t>кислота</a:t>
            </a:r>
          </a:p>
        </p:txBody>
      </p:sp>
      <p:pic>
        <p:nvPicPr>
          <p:cNvPr id="2058" name="Picture 10" descr="http://www.greenrussia.ru/vinograd/img/vinograd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" t="4377" b="3774"/>
          <a:stretch/>
        </p:blipFill>
        <p:spPr bwMode="auto">
          <a:xfrm>
            <a:off x="4906810" y="3872013"/>
            <a:ext cx="2254518" cy="192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56278" y="5794597"/>
            <a:ext cx="1807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Уксусная кислота</a:t>
            </a:r>
          </a:p>
        </p:txBody>
      </p:sp>
      <p:pic>
        <p:nvPicPr>
          <p:cNvPr id="2060" name="Picture 12" descr="http://www.ru-il.net/wp-content/uploads/2192429c3bc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1828" b="4235"/>
          <a:stretch/>
        </p:blipFill>
        <p:spPr bwMode="auto">
          <a:xfrm>
            <a:off x="8956431" y="3742213"/>
            <a:ext cx="1940102" cy="196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06426" y="5745502"/>
            <a:ext cx="1890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Молочная </a:t>
            </a:r>
          </a:p>
          <a:p>
            <a:pPr algn="ctr"/>
            <a:r>
              <a:rPr lang="ru-RU" sz="2400" dirty="0">
                <a:solidFill>
                  <a:prstClr val="black"/>
                </a:solidFill>
              </a:rPr>
              <a:t>кислота</a:t>
            </a:r>
          </a:p>
        </p:txBody>
      </p:sp>
      <p:pic>
        <p:nvPicPr>
          <p:cNvPr id="14" name="Рисунок 13" descr="Яблоко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278" y="1123561"/>
            <a:ext cx="2305050" cy="172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Заголовок 3"/>
          <p:cNvSpPr txBox="1">
            <a:spLocks/>
          </p:cNvSpPr>
          <p:nvPr/>
        </p:nvSpPr>
        <p:spPr>
          <a:xfrm>
            <a:off x="850735" y="95706"/>
            <a:ext cx="10193215" cy="800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Распространение кислот в природе.</a:t>
            </a:r>
            <a:endParaRPr kumimoji="0" lang="ru-RU" sz="4400" b="0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7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ostupi.online/images/images1366/58/0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" b="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952" y="185093"/>
            <a:ext cx="7848600" cy="86579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Физические свойства кислот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2054" name="Picture 6" descr="https://samogonman.com/wp-content/uploads/2017/04/30755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24836"/>
          <a:stretch/>
        </p:blipFill>
        <p:spPr bwMode="auto">
          <a:xfrm>
            <a:off x="220579" y="1428625"/>
            <a:ext cx="2686746" cy="3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Grp="1" noChangeArrowheads="1"/>
          </p:cNvSpPr>
          <p:nvPr>
            <p:ph idx="1"/>
          </p:nvPr>
        </p:nvSpPr>
        <p:spPr bwMode="auto">
          <a:xfrm>
            <a:off x="6516211" y="1223250"/>
            <a:ext cx="5455210" cy="501675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effectLst/>
                <a:latin typeface="Open Sans"/>
              </a:rPr>
              <a:t>Твёрдым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  веществом являются ортофосфорная 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H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3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PO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4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, кремниевая 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H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2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SiO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3</a:t>
            </a:r>
            <a:r>
              <a:rPr kumimoji="0" lang="ru-RU" sz="2000" b="0" u="none" strike="noStrike" cap="none" normalizeH="0" dirty="0">
                <a:ln>
                  <a:noFill/>
                </a:ln>
                <a:effectLst/>
                <a:latin typeface="MathJax_Main"/>
              </a:rPr>
              <a:t> 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кислоты.</a:t>
            </a:r>
            <a:endParaRPr kumimoji="0" lang="ru-RU" sz="2000" b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В </a:t>
            </a:r>
            <a:r>
              <a:rPr kumimoji="0" lang="ru-RU" sz="2000" b="1" u="none" strike="noStrike" cap="none" normalizeH="0" baseline="0" dirty="0">
                <a:ln>
                  <a:noFill/>
                </a:ln>
                <a:effectLst/>
                <a:latin typeface="Open Sans"/>
              </a:rPr>
              <a:t>жидком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  агрегатном состоянии находятся серная 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H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2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SO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4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 и азотная кислота 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HNO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3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.</a:t>
            </a:r>
            <a:b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</a:b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Некоторые кислоты вообще не существуют в чистом виде, а представляют собой водные растворы.</a:t>
            </a:r>
            <a:endParaRPr kumimoji="0" lang="ru-RU" sz="2000" b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Другие кислоты являются летучими и в концентрированном виде имеют резкий запах.</a:t>
            </a:r>
            <a:endParaRPr kumimoji="0" lang="ru-RU" sz="2000" b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Например, сероводородная кислота 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H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in"/>
              </a:rPr>
              <a:t>2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MathJax_Math-italic"/>
              </a:rPr>
              <a:t>S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effectLst/>
                <a:latin typeface="Open Sans"/>
              </a:rPr>
              <a:t> имеет специфический «аромат» сероводорода, напоминающий запах тухлых яиц.</a:t>
            </a:r>
            <a:endParaRPr kumimoji="0" lang="ru-RU" sz="2000" b="0" u="none" strike="noStrike" cap="none" normalizeH="0" baseline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8110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947" y="460145"/>
            <a:ext cx="3179422" cy="95885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Важно!</a:t>
            </a:r>
          </a:p>
        </p:txBody>
      </p:sp>
      <p:pic>
        <p:nvPicPr>
          <p:cNvPr id="4098" name="Picture 2" descr="H2SO4_YES (1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" t="7191" r="4748" b="7541"/>
          <a:stretch/>
        </p:blipFill>
        <p:spPr bwMode="auto">
          <a:xfrm>
            <a:off x="656492" y="1657199"/>
            <a:ext cx="4384432" cy="371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2SO4_NO (2)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7500" r="4470" b="8468"/>
          <a:stretch/>
        </p:blipFill>
        <p:spPr bwMode="auto">
          <a:xfrm>
            <a:off x="7174522" y="1657199"/>
            <a:ext cx="4435262" cy="371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84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408" y="280461"/>
            <a:ext cx="8534399" cy="97975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Химические свойства кислот.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800" y="1570094"/>
            <a:ext cx="6545999" cy="76595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Реакция с основаниями: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7673" y="2647414"/>
            <a:ext cx="8677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Кислота + основание = соль + вода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937066" y="1620351"/>
            <a:ext cx="3222505" cy="659113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Реакция обмена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62200" y="3671436"/>
            <a:ext cx="64475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3HCl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Fe(OH)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= FeCl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+ 3H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O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 rot="5400000">
            <a:off x="9711271" y="3566824"/>
            <a:ext cx="1266089" cy="2640290"/>
          </a:xfrm>
          <a:prstGeom prst="wedgeRectCallout">
            <a:avLst>
              <a:gd name="adj1" fmla="val -28466"/>
              <a:gd name="adj2" fmla="val 11447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449679" y="4459853"/>
            <a:ext cx="17892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Пример</a:t>
            </a: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2" y="5106184"/>
            <a:ext cx="2880828" cy="1680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4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069" y="234131"/>
            <a:ext cx="8673869" cy="91269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Химические свойства кислот.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4607" y="1526838"/>
            <a:ext cx="7324149" cy="632342"/>
          </a:xfrm>
        </p:spPr>
        <p:txBody>
          <a:bodyPr>
            <a:normAutofit lnSpcReduction="10000"/>
          </a:bodyPr>
          <a:lstStyle/>
          <a:p>
            <a:r>
              <a:rPr lang="ru-RU" sz="4000" b="1" dirty="0"/>
              <a:t>Реакция с оксидами металлов: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4607" y="2724752"/>
            <a:ext cx="9709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Кислота + оксид металла = соль + вода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93032" y="1457470"/>
            <a:ext cx="3264304" cy="76848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Реакция обмена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12069" y="3490584"/>
            <a:ext cx="5944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SO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4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+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CuO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= CuSO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4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H</a:t>
            </a:r>
            <a:r>
              <a:rPr kumimoji="0" lang="en-US" sz="40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O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" r="7522" b="908"/>
          <a:stretch/>
        </p:blipFill>
        <p:spPr>
          <a:xfrm>
            <a:off x="8797771" y="3606125"/>
            <a:ext cx="2843627" cy="27756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493032" y="4416815"/>
            <a:ext cx="809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CuO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 rot="5400000">
            <a:off x="2376158" y="4658625"/>
            <a:ext cx="1266089" cy="2640290"/>
          </a:xfrm>
          <a:prstGeom prst="wedgeRectCallout">
            <a:avLst>
              <a:gd name="adj1" fmla="val -132170"/>
              <a:gd name="adj2" fmla="val 11906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14566" y="5655604"/>
            <a:ext cx="17892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Пример</a:t>
            </a:r>
          </a:p>
        </p:txBody>
      </p:sp>
    </p:spTree>
    <p:extLst>
      <p:ext uri="{BB962C8B-B14F-4D97-AF65-F5344CB8AC3E}">
        <p14:creationId xmlns:p14="http://schemas.microsoft.com/office/powerpoint/2010/main" val="33736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9234" y="176344"/>
            <a:ext cx="8258908" cy="95958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Химические свойства кислот.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428" y="1444816"/>
            <a:ext cx="5933590" cy="666209"/>
          </a:xfrm>
        </p:spPr>
        <p:txBody>
          <a:bodyPr/>
          <a:lstStyle/>
          <a:p>
            <a:r>
              <a:rPr lang="ru-RU" sz="4000" b="1" dirty="0"/>
              <a:t>Реакции с металлами: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1835" y="2508876"/>
            <a:ext cx="88537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>
                <a:solidFill>
                  <a:srgbClr val="C00000"/>
                </a:solidFill>
              </a:rPr>
              <a:t>Металл + к</a:t>
            </a:r>
            <a:r>
              <a:rPr kumimoji="0" lang="ru-RU" sz="44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ислота</a:t>
            </a: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= соль + водород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59683" y="1245117"/>
            <a:ext cx="3049862" cy="119494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Реакции замещения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52723" y="3569720"/>
            <a:ext cx="5347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2Al + 6HCl = 2AlCl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+ 3H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↑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Pb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</a:t>
            </a:r>
            <a:r>
              <a:rPr kumimoji="0" lang="ru-RU" sz="36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SO</a:t>
            </a:r>
            <a:r>
              <a:rPr kumimoji="0" lang="ru-RU" sz="36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4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Cu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+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HCl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≠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018" y="3367545"/>
            <a:ext cx="2335691" cy="174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012605" y="3433197"/>
            <a:ext cx="763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HCl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19021" y="4352811"/>
            <a:ext cx="603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Al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403250" y="4770310"/>
            <a:ext cx="618684" cy="230571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1" name="Picture 3" descr="C:\Users\user\Downloads\076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142" y="3896086"/>
            <a:ext cx="2567450" cy="191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456716" y="3936899"/>
            <a:ext cx="1194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SO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4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39007" y="495769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Pb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0213232" y="5352893"/>
            <a:ext cx="464494" cy="294397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5" name="Picture 2" descr="C:\Users\user\Downloads\08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808" y="4863921"/>
            <a:ext cx="2369036" cy="177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431628" y="5743373"/>
            <a:ext cx="622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Cu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6039627" y="6229382"/>
            <a:ext cx="499773" cy="304762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8" name="Прямоугольник 17"/>
          <p:cNvSpPr/>
          <p:nvPr/>
        </p:nvSpPr>
        <p:spPr>
          <a:xfrm>
            <a:off x="5526163" y="4940730"/>
            <a:ext cx="763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HCl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0726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9" grpId="0"/>
      <p:bldP spid="12" grpId="0"/>
      <p:bldP spid="13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2936" y="621521"/>
            <a:ext cx="9175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Для этих реакций необходимы условия: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4256" y="1814246"/>
            <a:ext cx="9543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Металл должен находиться в ряду напряжений до водорода;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4256" y="4014121"/>
            <a:ext cx="6102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Должна получиться растворимая соль;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4736" y="4730857"/>
            <a:ext cx="9783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Нерастворимые кислоты не вступают в реакцию с металлами;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4256" y="5483863"/>
            <a:ext cx="10377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Концентрированный раствор серной и растворы азотной кислоты </a:t>
            </a:r>
          </a:p>
          <a:p>
            <a:r>
              <a:rPr lang="ru-RU" sz="2800" dirty="0">
                <a:solidFill>
                  <a:prstClr val="black"/>
                </a:solidFill>
              </a:rPr>
              <a:t>иначе реагируют с металлами.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7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6" y="1791471"/>
            <a:ext cx="427288" cy="57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56" y="4014121"/>
            <a:ext cx="431800" cy="56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56" y="4730857"/>
            <a:ext cx="431800" cy="56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6" y="5571636"/>
            <a:ext cx="431800" cy="56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" t="440" r="3847" b="3531"/>
          <a:stretch/>
        </p:blipFill>
        <p:spPr>
          <a:xfrm>
            <a:off x="9622483" y="39752"/>
            <a:ext cx="2412797" cy="2136101"/>
          </a:xfrm>
          <a:prstGeom prst="rect">
            <a:avLst/>
          </a:prstGeom>
        </p:spPr>
      </p:pic>
      <p:pic>
        <p:nvPicPr>
          <p:cNvPr id="1026" name="Picture 2" descr="https://fhd.multiurok.ru/1/9/f/19f9769907e1e57c2b02cfa32682d7b87868358f/img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" t="47296" r="7269" b="29615"/>
          <a:stretch/>
        </p:blipFill>
        <p:spPr bwMode="auto">
          <a:xfrm>
            <a:off x="1576359" y="2391791"/>
            <a:ext cx="8158905" cy="159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57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383" y="154905"/>
            <a:ext cx="8185745" cy="96751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prstClr val="black"/>
                </a:solidFill>
              </a:rPr>
              <a:t>Химические свойства кислот.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2681" y="1516364"/>
            <a:ext cx="4936491" cy="69483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Реакция с солями: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3112" y="2440320"/>
            <a:ext cx="100735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Кислота + соль = новая кислота + новая соль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39672" y="1344867"/>
            <a:ext cx="3522211" cy="919763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Реакция обмена</a:t>
            </a:r>
          </a:p>
        </p:txBody>
      </p:sp>
      <p:pic>
        <p:nvPicPr>
          <p:cNvPr id="6" name="Picture 6" descr="http://liberry.kg/upload/image/2014/1-2014/%D0%BD%D0%B0%D1%83%D0%BA%D0%B0/little_scientist_4008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4" t="478" r="25069" b="6142"/>
          <a:stretch/>
        </p:blipFill>
        <p:spPr bwMode="auto">
          <a:xfrm>
            <a:off x="73189" y="179973"/>
            <a:ext cx="1699847" cy="207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820" y="348880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2HCl + Na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SiO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= 2NaCl + H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SiO</a:t>
            </a:r>
            <a:r>
              <a:rPr kumimoji="0" lang="en-US" sz="3200" b="1" i="0" u="none" strike="noStrike" kern="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↓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17554" y="5432630"/>
            <a:ext cx="64155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3200" b="1" kern="0" dirty="0">
                <a:solidFill>
                  <a:srgbClr val="002060"/>
                </a:solidFill>
              </a:rPr>
              <a:t>H</a:t>
            </a:r>
            <a:r>
              <a:rPr lang="en-US" sz="3200" b="1" kern="0" baseline="-25000" dirty="0">
                <a:solidFill>
                  <a:srgbClr val="002060"/>
                </a:solidFill>
              </a:rPr>
              <a:t>2</a:t>
            </a:r>
            <a:r>
              <a:rPr lang="en-US" sz="3200" b="1" kern="0" dirty="0">
                <a:solidFill>
                  <a:srgbClr val="002060"/>
                </a:solidFill>
              </a:rPr>
              <a:t>SO</a:t>
            </a:r>
            <a:r>
              <a:rPr lang="en-US" sz="3200" b="1" kern="0" baseline="-25000" dirty="0">
                <a:solidFill>
                  <a:srgbClr val="002060"/>
                </a:solidFill>
              </a:rPr>
              <a:t>4</a:t>
            </a:r>
            <a:r>
              <a:rPr lang="en-US" sz="3200" b="1" kern="0" dirty="0">
                <a:solidFill>
                  <a:srgbClr val="002060"/>
                </a:solidFill>
              </a:rPr>
              <a:t> + K</a:t>
            </a:r>
            <a:r>
              <a:rPr lang="en-US" sz="3200" b="1" kern="0" baseline="-25000" dirty="0">
                <a:solidFill>
                  <a:srgbClr val="002060"/>
                </a:solidFill>
              </a:rPr>
              <a:t>2</a:t>
            </a:r>
            <a:r>
              <a:rPr lang="en-US" sz="3200" b="1" kern="0" dirty="0">
                <a:solidFill>
                  <a:srgbClr val="002060"/>
                </a:solidFill>
              </a:rPr>
              <a:t>CO</a:t>
            </a:r>
            <a:r>
              <a:rPr lang="en-US" sz="3200" b="1" kern="0" baseline="-25000" dirty="0">
                <a:solidFill>
                  <a:srgbClr val="002060"/>
                </a:solidFill>
              </a:rPr>
              <a:t>3</a:t>
            </a:r>
            <a:r>
              <a:rPr lang="en-US" sz="3200" b="1" kern="0" dirty="0">
                <a:solidFill>
                  <a:srgbClr val="002060"/>
                </a:solidFill>
              </a:rPr>
              <a:t> = K</a:t>
            </a:r>
            <a:r>
              <a:rPr lang="en-US" sz="3200" b="1" kern="0" baseline="-25000" dirty="0">
                <a:solidFill>
                  <a:srgbClr val="002060"/>
                </a:solidFill>
              </a:rPr>
              <a:t>2</a:t>
            </a:r>
            <a:r>
              <a:rPr lang="en-US" sz="3200" b="1" kern="0" dirty="0">
                <a:solidFill>
                  <a:srgbClr val="002060"/>
                </a:solidFill>
              </a:rPr>
              <a:t>SO</a:t>
            </a:r>
            <a:r>
              <a:rPr lang="en-US" sz="3200" b="1" kern="0" baseline="-25000" dirty="0">
                <a:solidFill>
                  <a:srgbClr val="002060"/>
                </a:solidFill>
              </a:rPr>
              <a:t>4</a:t>
            </a:r>
            <a:r>
              <a:rPr lang="en-US" sz="3200" b="1" kern="0" dirty="0">
                <a:solidFill>
                  <a:srgbClr val="002060"/>
                </a:solidFill>
              </a:rPr>
              <a:t> + CO</a:t>
            </a:r>
            <a:r>
              <a:rPr lang="en-US" sz="3200" b="1" kern="0" baseline="-25000" dirty="0">
                <a:solidFill>
                  <a:srgbClr val="002060"/>
                </a:solidFill>
              </a:rPr>
              <a:t>2</a:t>
            </a:r>
            <a:r>
              <a:rPr lang="en-US" sz="3200" b="1" kern="0" dirty="0">
                <a:solidFill>
                  <a:srgbClr val="002060"/>
                </a:solidFill>
              </a:rPr>
              <a:t>↑ + H</a:t>
            </a:r>
            <a:r>
              <a:rPr lang="en-US" sz="3200" b="1" kern="0" baseline="-25000" dirty="0">
                <a:solidFill>
                  <a:srgbClr val="002060"/>
                </a:solidFill>
              </a:rPr>
              <a:t>2</a:t>
            </a:r>
            <a:r>
              <a:rPr lang="en-US" sz="3200" b="1" kern="0" dirty="0">
                <a:solidFill>
                  <a:srgbClr val="002060"/>
                </a:solidFill>
              </a:rPr>
              <a:t>O</a:t>
            </a:r>
            <a:endParaRPr lang="ru-RU" sz="3200" b="1" kern="0" dirty="0">
              <a:solidFill>
                <a:srgbClr val="002060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904921" y="5373723"/>
            <a:ext cx="1899138" cy="961292"/>
          </a:xfrm>
          <a:prstGeom prst="wedgeRoundRectCallout">
            <a:avLst>
              <a:gd name="adj1" fmla="val 118511"/>
              <a:gd name="adj2" fmla="val -180634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Осадок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7836304" y="3412028"/>
            <a:ext cx="1899138" cy="961292"/>
          </a:xfrm>
          <a:prstGeom prst="wedgeRoundRectCallout">
            <a:avLst>
              <a:gd name="adj1" fmla="val 45833"/>
              <a:gd name="adj2" fmla="val 16497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Газ</a:t>
            </a:r>
          </a:p>
        </p:txBody>
      </p:sp>
    </p:spTree>
    <p:extLst>
      <p:ext uri="{BB962C8B-B14F-4D97-AF65-F5344CB8AC3E}">
        <p14:creationId xmlns:p14="http://schemas.microsoft.com/office/powerpoint/2010/main" val="7270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1015" y="563117"/>
            <a:ext cx="6616930" cy="983029"/>
          </a:xfrm>
        </p:spPr>
        <p:txBody>
          <a:bodyPr>
            <a:noAutofit/>
          </a:bodyPr>
          <a:lstStyle/>
          <a:p>
            <a:r>
              <a:rPr lang="ru-RU" sz="6000" b="1" u="sng" dirty="0"/>
              <a:t>Домашнее задание.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2793" y="1913035"/>
            <a:ext cx="10293374" cy="4452254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Запишите формулы оксидов, соответствующих следующим кислотам: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HNO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</a:t>
            </a:r>
            <a:r>
              <a:rPr lang="ru-RU" sz="3600" b="1" baseline="-25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</a:t>
            </a:r>
            <a:r>
              <a:rPr lang="ru-RU" sz="3600" b="1" baseline="-25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HNO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H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</a:t>
            </a:r>
            <a:r>
              <a:rPr lang="ru-RU" sz="3600" b="1" baseline="-25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SiO</a:t>
            </a:r>
            <a:r>
              <a:rPr lang="ru-RU" sz="3600" b="1" baseline="-25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H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</a:t>
            </a:r>
            <a:r>
              <a:rPr lang="ru-RU" sz="3600" b="1" baseline="-25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ru-RU" sz="3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32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2) Составьте уравнения реакций согласно следующим схемам реакций: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 → </a:t>
            </a:r>
            <a:r>
              <a:rPr lang="en-US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ZnO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ZnCl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Zn(OH)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HNO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Fe(NO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3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31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onstola.ru/download.php?file=201910/1440x900/fonstola.ru-350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9861" y="5857"/>
            <a:ext cx="7426569" cy="926124"/>
          </a:xfrm>
        </p:spPr>
        <p:txBody>
          <a:bodyPr>
            <a:normAutofit/>
          </a:bodyPr>
          <a:lstStyle/>
          <a:p>
            <a:pPr algn="ctr"/>
            <a:r>
              <a:rPr lang="ru-RU" sz="5400" b="1" u="sng" dirty="0">
                <a:solidFill>
                  <a:srgbClr val="002060"/>
                </a:solidFill>
              </a:rPr>
              <a:t>Что такое кислоты?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42645" y="1863967"/>
            <a:ext cx="7713785" cy="35989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002060"/>
                </a:solidFill>
              </a:rPr>
              <a:t>Кислоты</a:t>
            </a:r>
            <a:r>
              <a:rPr lang="ru-RU" sz="4000" dirty="0">
                <a:solidFill>
                  <a:srgbClr val="002060"/>
                </a:solidFill>
              </a:rPr>
              <a:t> – это сложные вещества, молекулы которых состоят из </a:t>
            </a:r>
            <a:r>
              <a:rPr lang="ru-RU" sz="4000" b="1" dirty="0">
                <a:solidFill>
                  <a:srgbClr val="002060"/>
                </a:solidFill>
              </a:rPr>
              <a:t>атомов водорода </a:t>
            </a:r>
            <a:r>
              <a:rPr lang="ru-RU" sz="4000" dirty="0">
                <a:solidFill>
                  <a:srgbClr val="002060"/>
                </a:solidFill>
              </a:rPr>
              <a:t>и </a:t>
            </a:r>
            <a:r>
              <a:rPr lang="ru-RU" sz="4000" b="1" dirty="0">
                <a:solidFill>
                  <a:srgbClr val="002060"/>
                </a:solidFill>
              </a:rPr>
              <a:t>кислотного остатка</a:t>
            </a:r>
            <a:r>
              <a:rPr lang="ru-RU" sz="4000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1282" t="5556" r="21009" b="5556"/>
          <a:stretch/>
        </p:blipFill>
        <p:spPr>
          <a:xfrm>
            <a:off x="9882069" y="0"/>
            <a:ext cx="2309931" cy="355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00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7360" y="399853"/>
            <a:ext cx="3575537" cy="10668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Кислоты.</a:t>
            </a:r>
          </a:p>
        </p:txBody>
      </p:sp>
      <p:sp>
        <p:nvSpPr>
          <p:cNvPr id="4" name="Овал 3"/>
          <p:cNvSpPr/>
          <p:nvPr/>
        </p:nvSpPr>
        <p:spPr>
          <a:xfrm>
            <a:off x="7158406" y="1922035"/>
            <a:ext cx="4888523" cy="32041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8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US" sz="8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8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/>
              <a:t>К – кислотный осадок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4647467" y="3106616"/>
            <a:ext cx="2250832" cy="65649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5815" y="2110154"/>
            <a:ext cx="3871545" cy="301600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Общая формула кислот</a:t>
            </a:r>
          </a:p>
        </p:txBody>
      </p:sp>
    </p:spTree>
    <p:extLst>
      <p:ext uri="{BB962C8B-B14F-4D97-AF65-F5344CB8AC3E}">
        <p14:creationId xmlns:p14="http://schemas.microsoft.com/office/powerpoint/2010/main" val="1343553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22" y="482719"/>
            <a:ext cx="9979270" cy="95883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Назовите все эти соединения?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92114" y="1878396"/>
            <a:ext cx="18069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H</a:t>
            </a:r>
            <a:r>
              <a:rPr kumimoji="0" lang="en-US" sz="4800" b="1" i="0" u="none" strike="noStrike" kern="0" cap="none" spc="0" normalizeH="0" baseline="-25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2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SO</a:t>
            </a:r>
            <a:r>
              <a:rPr kumimoji="0" lang="en-US" sz="4800" b="1" i="0" u="none" strike="noStrike" kern="0" cap="none" spc="0" normalizeH="0" baseline="-25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4</a:t>
            </a: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ru-RU" sz="3733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2114" y="5252653"/>
            <a:ext cx="1200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H</a:t>
            </a:r>
            <a:r>
              <a:rPr kumimoji="0" lang="en-US" sz="4800" b="1" i="0" u="none" strike="noStrike" kern="0" cap="none" spc="0" normalizeH="0" baseline="-250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2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S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36154" y="1940309"/>
            <a:ext cx="17427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HNO</a:t>
            </a:r>
            <a:r>
              <a:rPr lang="en-US" sz="4800" b="1" kern="0" baseline="-25000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4555" y="1933588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HCl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66523" y="5252652"/>
            <a:ext cx="17315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en-US" sz="4800" b="1" kern="0" baseline="-25000" dirty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CO</a:t>
            </a:r>
            <a:r>
              <a:rPr lang="en-US" sz="4800" b="1" kern="0" baseline="-25000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4800" b="1" kern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57962" y="3877915"/>
            <a:ext cx="16979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en-US" sz="4800" b="1" kern="0" baseline="-25000" dirty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4800" b="1" kern="0" dirty="0">
                <a:solidFill>
                  <a:schemeClr val="accent5">
                    <a:lumMod val="50000"/>
                  </a:schemeClr>
                </a:solidFill>
              </a:rPr>
              <a:t>SO</a:t>
            </a:r>
            <a:r>
              <a:rPr lang="en-US" sz="4800" b="1" kern="0" baseline="-25000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4800" b="1" kern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42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0830" y="173371"/>
            <a:ext cx="3941885" cy="95883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</a:rPr>
              <a:t>Проверка.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8918" y="1346873"/>
            <a:ext cx="16786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2</a:t>
            </a: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SO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4</a:t>
            </a:r>
            <a:r>
              <a:rPr lang="en-US" sz="3733" b="1" kern="0" dirty="0">
                <a:solidFill>
                  <a:prstClr val="black"/>
                </a:solidFill>
              </a:rPr>
              <a:t> </a:t>
            </a:r>
            <a:endParaRPr lang="ru-RU" sz="3733" b="1" kern="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918" y="4628300"/>
            <a:ext cx="11063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2</a:t>
            </a: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S</a:t>
            </a:r>
            <a:r>
              <a:rPr lang="en-US" sz="3733" b="1" kern="0" dirty="0">
                <a:solidFill>
                  <a:prstClr val="black"/>
                </a:solidFill>
              </a:rPr>
              <a:t> </a:t>
            </a:r>
            <a:endParaRPr lang="ru-RU" sz="3733" b="1" kern="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918" y="3046622"/>
            <a:ext cx="16129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HNO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3</a:t>
            </a: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 </a:t>
            </a:r>
            <a:endParaRPr lang="ru-RU" sz="2400" dirty="0">
              <a:solidFill>
                <a:srgbClr val="4472C4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0521" y="2231000"/>
            <a:ext cx="11047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HCl </a:t>
            </a:r>
            <a:endParaRPr lang="ru-RU" sz="2400" dirty="0">
              <a:solidFill>
                <a:srgbClr val="4472C4">
                  <a:lumMod val="5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4528" y="5431356"/>
            <a:ext cx="1601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2</a:t>
            </a: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CO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3</a:t>
            </a:r>
            <a:endParaRPr lang="ru-RU" sz="4400" b="1" kern="0" dirty="0">
              <a:solidFill>
                <a:srgbClr val="4472C4">
                  <a:lumMod val="50000"/>
                </a:srgb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918" y="3825244"/>
            <a:ext cx="15696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H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2</a:t>
            </a:r>
            <a:r>
              <a:rPr lang="en-US" sz="4400" b="1" kern="0" dirty="0">
                <a:solidFill>
                  <a:srgbClr val="4472C4">
                    <a:lumMod val="50000"/>
                  </a:srgbClr>
                </a:solidFill>
              </a:rPr>
              <a:t>SO</a:t>
            </a:r>
            <a:r>
              <a:rPr lang="en-US" sz="4400" b="1" kern="0" baseline="-25000" dirty="0">
                <a:solidFill>
                  <a:srgbClr val="4472C4">
                    <a:lumMod val="50000"/>
                  </a:srgbClr>
                </a:solidFill>
              </a:rPr>
              <a:t>3</a:t>
            </a:r>
            <a:endParaRPr lang="ru-RU" sz="4400" b="1" kern="0" dirty="0">
              <a:solidFill>
                <a:srgbClr val="4472C4">
                  <a:lumMod val="5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92300" y="3214639"/>
            <a:ext cx="1627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</a:rPr>
              <a:t>Азотная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35582" y="1575631"/>
            <a:ext cx="149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</a:rPr>
              <a:t>Серная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35582" y="4060417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</a:rPr>
              <a:t>Сернистая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35582" y="5712096"/>
            <a:ext cx="1824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</a:rPr>
              <a:t>Угольная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35582" y="2314241"/>
            <a:ext cx="3472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Хлороводородная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37136" y="4886294"/>
            <a:ext cx="3251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</a:rPr>
              <a:t>Сероводородная</a:t>
            </a:r>
            <a:endParaRPr lang="ru-RU" sz="280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131126" y="1608521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131126" y="4143327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131126" y="4903291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131126" y="5712096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131126" y="2344611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3131126" y="3293669"/>
            <a:ext cx="1781908" cy="43090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25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rpnews.com.ua/upload/medialibrary/fbf/se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26" y="4914554"/>
            <a:ext cx="2857500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8093" y="138540"/>
            <a:ext cx="6857330" cy="87982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Классификация кислот.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 rot="5400000">
            <a:off x="5377241" y="99145"/>
            <a:ext cx="1556605" cy="3850421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По наличию атомов кислорода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7678" y="2978463"/>
            <a:ext cx="4533276" cy="9227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Кислородсодержащие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80754" y="3008066"/>
            <a:ext cx="3911953" cy="9227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Бескислородные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20678" y="3930844"/>
            <a:ext cx="20681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Примеры: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</a:t>
            </a:r>
            <a:r>
              <a:rPr kumimoji="0" lang="en-US" sz="28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SO</a:t>
            </a:r>
            <a:r>
              <a:rPr kumimoji="0" lang="en-US" sz="28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HNO</a:t>
            </a:r>
            <a:r>
              <a:rPr kumimoji="0" lang="en-US" sz="28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45421" y="4064936"/>
            <a:ext cx="18694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800" b="1" kern="0" dirty="0">
                <a:solidFill>
                  <a:prstClr val="black"/>
                </a:solidFill>
              </a:rPr>
              <a:t>Примеры: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HCl, H</a:t>
            </a:r>
            <a:r>
              <a:rPr kumimoji="0" lang="en-US" sz="28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9" name="Picture 4" descr="http://him-nn.ru/so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889" y="5254610"/>
            <a:ext cx="2916489" cy="133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4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2845" y="159105"/>
            <a:ext cx="6617677" cy="9401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Классификация кислот.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 rot="5400000">
            <a:off x="1417063" y="2265539"/>
            <a:ext cx="1851830" cy="3847565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По количеству  атомов водорода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53119" y="1468035"/>
            <a:ext cx="3110941" cy="94017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Одноосновные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53121" y="3505245"/>
            <a:ext cx="3110940" cy="97297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Двухосновные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53119" y="5392858"/>
            <a:ext cx="3110941" cy="949569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Трёхосновные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95567" y="1535009"/>
            <a:ext cx="21210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HNO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HCl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73817" y="3555131"/>
            <a:ext cx="22060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SO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H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04223" y="5544476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</a:t>
            </a:r>
            <a:r>
              <a:rPr kumimoji="0" lang="en-US" sz="3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1" name="Picture 2" descr="https://www.pngitem.com/pimgs/m/512-5127588_mad-drawing-minion-laboratory-mad-scientist-cartoon-h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96" y="317918"/>
            <a:ext cx="2126498" cy="2628451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83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81475" y="260648"/>
            <a:ext cx="960107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667" b="1" dirty="0">
                <a:solidFill>
                  <a:prstClr val="black"/>
                </a:solidFill>
              </a:rPr>
              <a:t>По растворимости </a:t>
            </a:r>
          </a:p>
          <a:p>
            <a:pPr algn="ctr"/>
            <a:r>
              <a:rPr lang="ru-RU" sz="2667" b="1" dirty="0">
                <a:solidFill>
                  <a:prstClr val="black"/>
                </a:solidFill>
              </a:rPr>
              <a:t>в воде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35196" y="1146934"/>
            <a:ext cx="4587796" cy="9535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Растворимые в воде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11953" y="2345143"/>
            <a:ext cx="4634279" cy="96010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Нерастворимые в воде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7621" y="1178038"/>
            <a:ext cx="4579395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733" b="1" dirty="0">
                <a:solidFill>
                  <a:prstClr val="black"/>
                </a:solidFill>
              </a:rPr>
              <a:t>Большинство кислот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67112" y="2251320"/>
            <a:ext cx="147668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b="1" dirty="0">
                <a:solidFill>
                  <a:prstClr val="black"/>
                </a:solidFill>
              </a:rPr>
              <a:t>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SiO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endParaRPr lang="ru-RU" sz="3733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1475" y="3717032"/>
            <a:ext cx="1002023" cy="278430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667" b="1" dirty="0">
                <a:solidFill>
                  <a:prstClr val="black"/>
                </a:solidFill>
              </a:rPr>
              <a:t>По летучести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35196" y="3813043"/>
            <a:ext cx="4639651" cy="9601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Летучие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11953" y="5349213"/>
            <a:ext cx="4639651" cy="9601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Нелетучие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30354" y="3944283"/>
            <a:ext cx="3222357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b="1" dirty="0">
                <a:solidFill>
                  <a:prstClr val="black"/>
                </a:solidFill>
              </a:rPr>
              <a:t>HCl, H</a:t>
            </a:r>
            <a:r>
              <a:rPr lang="ru-RU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S, HNO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 </a:t>
            </a:r>
            <a:endParaRPr lang="ru-RU" sz="3733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67113" y="5480453"/>
            <a:ext cx="4320413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b="1" dirty="0">
                <a:solidFill>
                  <a:prstClr val="black"/>
                </a:solidFill>
              </a:rPr>
              <a:t>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SO</a:t>
            </a:r>
            <a:r>
              <a:rPr lang="en-US" sz="3733" b="1" baseline="-25000" dirty="0">
                <a:solidFill>
                  <a:prstClr val="black"/>
                </a:solidFill>
              </a:rPr>
              <a:t>4</a:t>
            </a:r>
            <a:r>
              <a:rPr lang="en-US" sz="3733" b="1" dirty="0">
                <a:solidFill>
                  <a:prstClr val="black"/>
                </a:solidFill>
              </a:rPr>
              <a:t>, H</a:t>
            </a:r>
            <a:r>
              <a:rPr lang="ru-RU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 err="1">
                <a:solidFill>
                  <a:prstClr val="black"/>
                </a:solidFill>
              </a:rPr>
              <a:t>SiO</a:t>
            </a:r>
            <a:r>
              <a:rPr lang="ru-RU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, H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PO</a:t>
            </a:r>
            <a:r>
              <a:rPr lang="en-US" sz="3733" b="1" baseline="-25000" dirty="0">
                <a:solidFill>
                  <a:prstClr val="black"/>
                </a:solidFill>
              </a:rPr>
              <a:t>4</a:t>
            </a:r>
            <a:endParaRPr lang="ru-RU" sz="3733" b="1" dirty="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637691" y="17303"/>
            <a:ext cx="6674849" cy="957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rPr>
              <a:t>Классификация кислот.</a:t>
            </a:r>
          </a:p>
        </p:txBody>
      </p:sp>
    </p:spTree>
    <p:extLst>
      <p:ext uri="{BB962C8B-B14F-4D97-AF65-F5344CB8AC3E}">
        <p14:creationId xmlns:p14="http://schemas.microsoft.com/office/powerpoint/2010/main" val="340831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5400000">
            <a:off x="5019000" y="-18054"/>
            <a:ext cx="1312616" cy="3755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3600" b="1" dirty="0">
                <a:solidFill>
                  <a:prstClr val="black"/>
                </a:solidFill>
              </a:rPr>
              <a:t>По признаку </a:t>
            </a:r>
          </a:p>
          <a:p>
            <a:pPr algn="ctr"/>
            <a:r>
              <a:rPr lang="ru-RU" sz="3600" b="1" dirty="0">
                <a:solidFill>
                  <a:prstClr val="black"/>
                </a:solidFill>
              </a:rPr>
              <a:t>стабильности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7463" y="2833833"/>
            <a:ext cx="3187580" cy="9601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Стабильные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196775" y="2501229"/>
            <a:ext cx="3187580" cy="9601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Нестабильные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6488" y="4152783"/>
            <a:ext cx="3700052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b="1" dirty="0">
                <a:solidFill>
                  <a:prstClr val="black"/>
                </a:solidFill>
              </a:rPr>
              <a:t>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SO</a:t>
            </a:r>
            <a:r>
              <a:rPr lang="en-US" sz="3733" b="1" baseline="-25000" dirty="0">
                <a:solidFill>
                  <a:prstClr val="black"/>
                </a:solidFill>
              </a:rPr>
              <a:t>4</a:t>
            </a:r>
            <a:r>
              <a:rPr lang="en-US" sz="3733" b="1" dirty="0">
                <a:solidFill>
                  <a:prstClr val="black"/>
                </a:solidFill>
              </a:rPr>
              <a:t>, H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PO</a:t>
            </a:r>
            <a:r>
              <a:rPr lang="en-US" sz="3733" b="1" baseline="-25000" dirty="0">
                <a:solidFill>
                  <a:prstClr val="black"/>
                </a:solidFill>
              </a:rPr>
              <a:t>4</a:t>
            </a:r>
            <a:r>
              <a:rPr lang="en-US" sz="3733" b="1" dirty="0">
                <a:solidFill>
                  <a:prstClr val="black"/>
                </a:solidFill>
              </a:rPr>
              <a:t>, HCl</a:t>
            </a:r>
            <a:endParaRPr lang="ru-RU" sz="3733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4110" y="3452514"/>
            <a:ext cx="431528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b="1" dirty="0">
                <a:solidFill>
                  <a:prstClr val="black"/>
                </a:solidFill>
              </a:rPr>
              <a:t>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SiO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, 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SO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r>
              <a:rPr lang="en-US" sz="3733" b="1" dirty="0">
                <a:solidFill>
                  <a:prstClr val="black"/>
                </a:solidFill>
              </a:rPr>
              <a:t>, H</a:t>
            </a:r>
            <a:r>
              <a:rPr lang="en-US" sz="3733" b="1" baseline="-25000" dirty="0">
                <a:solidFill>
                  <a:prstClr val="black"/>
                </a:solidFill>
              </a:rPr>
              <a:t>2</a:t>
            </a:r>
            <a:r>
              <a:rPr lang="en-US" sz="3733" b="1" dirty="0">
                <a:solidFill>
                  <a:prstClr val="black"/>
                </a:solidFill>
              </a:rPr>
              <a:t>CO</a:t>
            </a:r>
            <a:r>
              <a:rPr lang="en-US" sz="3733" b="1" baseline="-25000" dirty="0">
                <a:solidFill>
                  <a:prstClr val="black"/>
                </a:solidFill>
              </a:rPr>
              <a:t>3</a:t>
            </a:r>
            <a:endParaRPr lang="ru-RU" sz="3733" b="1" dirty="0">
              <a:solidFill>
                <a:prstClr val="black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104496" y="223761"/>
            <a:ext cx="8031229" cy="7720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</a:rPr>
              <a:t>Классификация кислот.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95135" y="5235004"/>
            <a:ext cx="3364932" cy="152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824456" y="5607772"/>
            <a:ext cx="2939394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67" b="1" dirty="0">
                <a:solidFill>
                  <a:prstClr val="black"/>
                </a:solidFill>
              </a:rPr>
              <a:t>CO</a:t>
            </a:r>
            <a:r>
              <a:rPr lang="en-US" sz="4267" b="1" baseline="-25000" dirty="0">
                <a:solidFill>
                  <a:prstClr val="black"/>
                </a:solidFill>
              </a:rPr>
              <a:t>2</a:t>
            </a:r>
            <a:r>
              <a:rPr lang="en-US" sz="4267" b="1" dirty="0">
                <a:solidFill>
                  <a:prstClr val="black"/>
                </a:solidFill>
              </a:rPr>
              <a:t>↑ + H</a:t>
            </a:r>
            <a:r>
              <a:rPr lang="en-US" sz="4267" b="1" baseline="-25000" dirty="0">
                <a:solidFill>
                  <a:prstClr val="black"/>
                </a:solidFill>
              </a:rPr>
              <a:t>2</a:t>
            </a:r>
            <a:r>
              <a:rPr lang="en-US" sz="4267" b="1" dirty="0">
                <a:solidFill>
                  <a:prstClr val="black"/>
                </a:solidFill>
              </a:rPr>
              <a:t>O</a:t>
            </a:r>
            <a:endParaRPr lang="ru-RU" sz="4267" b="1" dirty="0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9122" y="5467741"/>
            <a:ext cx="1914310" cy="1029050"/>
          </a:xfrm>
          <a:prstGeom prst="rect">
            <a:avLst/>
          </a:prstGeom>
        </p:spPr>
      </p:pic>
      <p:sp>
        <p:nvSpPr>
          <p:cNvPr id="17" name="Правая фигурная скобка 16"/>
          <p:cNvSpPr/>
          <p:nvPr/>
        </p:nvSpPr>
        <p:spPr>
          <a:xfrm rot="5400000">
            <a:off x="9247683" y="2539837"/>
            <a:ext cx="1248139" cy="4352034"/>
          </a:xfrm>
          <a:prstGeom prst="rightBrace">
            <a:avLst>
              <a:gd name="adj1" fmla="val 3298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black"/>
              </a:solidFill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88" y="378684"/>
            <a:ext cx="2051981" cy="196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752" y="102463"/>
            <a:ext cx="1954918" cy="219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93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5" grpId="0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503</Words>
  <Application>Microsoft Office PowerPoint</Application>
  <PresentationFormat>Широкоэкранный</PresentationFormat>
  <Paragraphs>131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Arial</vt:lpstr>
      <vt:lpstr>Calibri</vt:lpstr>
      <vt:lpstr>Calibri Light</vt:lpstr>
      <vt:lpstr>MathJax_Main</vt:lpstr>
      <vt:lpstr>MathJax_Math-italic</vt:lpstr>
      <vt:lpstr>Open Sans</vt:lpstr>
      <vt:lpstr>Times New Roman</vt:lpstr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Что такое кислоты?</vt:lpstr>
      <vt:lpstr>Кислоты.</vt:lpstr>
      <vt:lpstr>Назовите все эти соединения?</vt:lpstr>
      <vt:lpstr>Проверка.</vt:lpstr>
      <vt:lpstr>Классификация кислот.</vt:lpstr>
      <vt:lpstr>Классификация кислот.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Физические свойства кислот.</vt:lpstr>
      <vt:lpstr>Важно!</vt:lpstr>
      <vt:lpstr>Химические свойства кислот.</vt:lpstr>
      <vt:lpstr>Химические свойства кислот.</vt:lpstr>
      <vt:lpstr>Химические свойства кислот.</vt:lpstr>
      <vt:lpstr>Презентация PowerPoint</vt:lpstr>
      <vt:lpstr>Химические свойства кислот.</vt:lpstr>
      <vt:lpstr>Домашнее задание.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Кислоты</dc:title>
  <dc:creator>Учетная запись Майкрософт</dc:creator>
  <cp:lastModifiedBy>Марта Рахматулина</cp:lastModifiedBy>
  <cp:revision>142</cp:revision>
  <dcterms:created xsi:type="dcterms:W3CDTF">2021-02-12T18:48:09Z</dcterms:created>
  <dcterms:modified xsi:type="dcterms:W3CDTF">2022-04-11T10:58:44Z</dcterms:modified>
</cp:coreProperties>
</file>