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3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F9AF9B6-25E1-4BD6-B426-511EE6F1CCA2}">
          <p14:sldIdLst/>
        </p14:section>
        <p14:section name="Раздел без заголовка" id="{54E8B586-07B5-411D-A4ED-E0241D0958FC}">
          <p14:sldIdLst>
            <p14:sldId id="259"/>
            <p14:sldId id="258"/>
            <p14:sldId id="263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resentations\1 september\girl\Girl-Mai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1340768"/>
            <a:ext cx="4896544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Betina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3933056"/>
            <a:ext cx="5104656" cy="1080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996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515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62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37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410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95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41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164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48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99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32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resentations\1 september\girl\Girl-Slaid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555" y="620688"/>
            <a:ext cx="7992888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600201"/>
            <a:ext cx="7992888" cy="4421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53991-84B9-46C9-AF69-C419E204299D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EE835-CA6A-4E9A-BB30-E96AAFDA4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64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Betina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Betina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Betin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Betin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Betin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Betin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Presentations\1 september\girl\Slaid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83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7992888" cy="86895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Write </a:t>
            </a:r>
            <a:r>
              <a:rPr lang="en-US" b="1" dirty="0" smtClean="0">
                <a:solidFill>
                  <a:schemeClr val="tx2"/>
                </a:solidFill>
              </a:rPr>
              <a:t>down in </a:t>
            </a:r>
            <a:r>
              <a:rPr lang="en-US" b="1" dirty="0" smtClean="0">
                <a:solidFill>
                  <a:schemeClr val="tx2"/>
                </a:solidFill>
              </a:rPr>
              <a:t>your </a:t>
            </a:r>
            <a:r>
              <a:rPr lang="en-US" b="1" dirty="0" smtClean="0">
                <a:solidFill>
                  <a:schemeClr val="tx2"/>
                </a:solidFill>
              </a:rPr>
              <a:t>vocabulary!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5" name="Содержимое 4" descr="Безымянный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4878"/>
          <a:stretch>
            <a:fillRect/>
          </a:stretch>
        </p:blipFill>
        <p:spPr>
          <a:xfrm>
            <a:off x="714349" y="1428736"/>
            <a:ext cx="7740818" cy="2786082"/>
          </a:xfrm>
        </p:spPr>
      </p:pic>
    </p:spTree>
    <p:extLst>
      <p:ext uri="{BB962C8B-B14F-4D97-AF65-F5344CB8AC3E}">
        <p14:creationId xmlns:p14="http://schemas.microsoft.com/office/powerpoint/2010/main" val="362519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555" y="620688"/>
            <a:ext cx="7992888" cy="66517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</a:rPr>
              <a:t>Articles with geographical names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57298"/>
            <a:ext cx="7992888" cy="4663991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Определенный артикль </a:t>
            </a:r>
            <a:r>
              <a:rPr lang="en-US" sz="3600" dirty="0" smtClean="0">
                <a:latin typeface="+mn-lt"/>
              </a:rPr>
              <a:t>the</a:t>
            </a:r>
            <a:r>
              <a:rPr lang="ru-RU" sz="3600" dirty="0" smtClean="0">
                <a:latin typeface="+mn-lt"/>
              </a:rPr>
              <a:t> употребляется с существительными, обозначающими:</a:t>
            </a:r>
          </a:p>
          <a:p>
            <a:r>
              <a:rPr lang="en-US" sz="3600" b="1" dirty="0" smtClean="0">
                <a:latin typeface="+mn-lt"/>
              </a:rPr>
              <a:t>        </a:t>
            </a:r>
            <a:r>
              <a:rPr lang="ru-RU" sz="3600" b="1" dirty="0" smtClean="0">
                <a:latin typeface="+mn-lt"/>
              </a:rPr>
              <a:t>горы: </a:t>
            </a:r>
            <a:r>
              <a:rPr lang="en-US" sz="3600" dirty="0" smtClean="0">
                <a:latin typeface="+mn-lt"/>
              </a:rPr>
              <a:t>the Urals, the Alps</a:t>
            </a:r>
          </a:p>
          <a:p>
            <a:r>
              <a:rPr lang="en-US" sz="3600" dirty="0" smtClean="0">
                <a:latin typeface="+mn-lt"/>
              </a:rPr>
              <a:t>        </a:t>
            </a:r>
            <a:r>
              <a:rPr lang="ru-RU" sz="3600" b="1" dirty="0" smtClean="0">
                <a:latin typeface="+mn-lt"/>
              </a:rPr>
              <a:t>моря</a:t>
            </a:r>
            <a:r>
              <a:rPr lang="ru-RU" sz="3600" dirty="0" smtClean="0">
                <a:latin typeface="+mn-lt"/>
              </a:rPr>
              <a:t>: </a:t>
            </a:r>
            <a:r>
              <a:rPr lang="en-US" sz="3600" dirty="0" smtClean="0">
                <a:latin typeface="+mn-lt"/>
              </a:rPr>
              <a:t>the Black Sea, the White Sea</a:t>
            </a:r>
            <a:r>
              <a:rPr lang="ru-RU" sz="3600" dirty="0" smtClean="0">
                <a:latin typeface="+mn-lt"/>
              </a:rPr>
              <a:t>  </a:t>
            </a:r>
            <a:endParaRPr lang="en-US" sz="3600" dirty="0" smtClean="0">
              <a:latin typeface="+mn-lt"/>
            </a:endParaRPr>
          </a:p>
          <a:p>
            <a:pPr>
              <a:buNone/>
            </a:pPr>
            <a:r>
              <a:rPr lang="en-US" sz="3600" dirty="0" smtClean="0">
                <a:latin typeface="+mn-lt"/>
              </a:rPr>
              <a:t>        </a:t>
            </a:r>
            <a:r>
              <a:rPr lang="ru-RU" sz="3600" dirty="0" smtClean="0">
                <a:latin typeface="+mn-lt"/>
              </a:rPr>
              <a:t>    </a:t>
            </a:r>
            <a:r>
              <a:rPr lang="ru-RU" sz="3600" b="1" dirty="0" smtClean="0">
                <a:latin typeface="+mn-lt"/>
              </a:rPr>
              <a:t>реки</a:t>
            </a:r>
            <a:r>
              <a:rPr lang="ru-RU" sz="3600" dirty="0" smtClean="0">
                <a:latin typeface="+mn-lt"/>
              </a:rPr>
              <a:t>: </a:t>
            </a:r>
            <a:r>
              <a:rPr lang="en-US" sz="3600" dirty="0" smtClean="0">
                <a:latin typeface="+mn-lt"/>
              </a:rPr>
              <a:t>the Volga, the Oka</a:t>
            </a:r>
          </a:p>
          <a:p>
            <a:pPr>
              <a:buNone/>
            </a:pPr>
            <a:r>
              <a:rPr lang="en-US" sz="3600" dirty="0" smtClean="0">
                <a:latin typeface="+mn-lt"/>
              </a:rPr>
              <a:t>  </a:t>
            </a:r>
            <a:r>
              <a:rPr lang="ru-RU" sz="3600" dirty="0" smtClean="0">
                <a:latin typeface="+mn-lt"/>
              </a:rPr>
              <a:t>          </a:t>
            </a:r>
            <a:r>
              <a:rPr lang="ru-RU" sz="3600" b="1" dirty="0" smtClean="0">
                <a:latin typeface="+mn-lt"/>
              </a:rPr>
              <a:t>озера</a:t>
            </a:r>
            <a:r>
              <a:rPr lang="ru-RU" sz="3600" dirty="0" smtClean="0">
                <a:latin typeface="+mn-lt"/>
              </a:rPr>
              <a:t>:</a:t>
            </a:r>
            <a:r>
              <a:rPr lang="en-US" sz="3600" dirty="0" smtClean="0">
                <a:latin typeface="+mn-lt"/>
              </a:rPr>
              <a:t> the Baikal</a:t>
            </a:r>
            <a:endParaRPr lang="ru-RU" sz="3600" dirty="0">
              <a:latin typeface="+mn-lt"/>
            </a:endParaRPr>
          </a:p>
        </p:txBody>
      </p:sp>
      <p:pic>
        <p:nvPicPr>
          <p:cNvPr id="3074" name="Picture 2" descr="D:\Presentations\1 september\girl\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4752"/>
            <a:ext cx="2055743" cy="301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Presentations\1 september\girl\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096" y="4725144"/>
            <a:ext cx="2428904" cy="194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79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555" y="620688"/>
            <a:ext cx="7992888" cy="66517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</a:rPr>
              <a:t>Articles with geographical names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57298"/>
            <a:ext cx="7992888" cy="4663991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latin typeface="+mn-lt"/>
              </a:rPr>
              <a:t>Без артикля </a:t>
            </a:r>
            <a:r>
              <a:rPr lang="ru-RU" dirty="0" smtClean="0">
                <a:latin typeface="+mn-lt"/>
              </a:rPr>
              <a:t>употребляются названия:</a:t>
            </a:r>
          </a:p>
          <a:p>
            <a:r>
              <a:rPr lang="ru-RU" sz="3600" b="1" dirty="0" smtClean="0">
                <a:latin typeface="+mn-lt"/>
              </a:rPr>
              <a:t>континентов</a:t>
            </a:r>
            <a:r>
              <a:rPr lang="ru-RU" sz="3600" dirty="0" smtClean="0">
                <a:latin typeface="+mn-lt"/>
              </a:rPr>
              <a:t>:</a:t>
            </a:r>
            <a:r>
              <a:rPr lang="en-US" sz="3600" dirty="0" smtClean="0">
                <a:latin typeface="+mn-lt"/>
              </a:rPr>
              <a:t> Asia, America</a:t>
            </a:r>
          </a:p>
          <a:p>
            <a:r>
              <a:rPr lang="ru-RU" sz="3600" b="1" dirty="0" smtClean="0">
                <a:latin typeface="+mn-lt"/>
              </a:rPr>
              <a:t>стран</a:t>
            </a:r>
            <a:r>
              <a:rPr lang="ru-RU" sz="3600" dirty="0" smtClean="0">
                <a:latin typeface="+mn-lt"/>
              </a:rPr>
              <a:t>: </a:t>
            </a:r>
            <a:r>
              <a:rPr lang="en-US" sz="3600" dirty="0" smtClean="0">
                <a:latin typeface="+mn-lt"/>
              </a:rPr>
              <a:t>Russia, Italy</a:t>
            </a:r>
            <a:endParaRPr lang="ru-RU" sz="3600" dirty="0" smtClean="0">
              <a:latin typeface="+mn-lt"/>
            </a:endParaRPr>
          </a:p>
          <a:p>
            <a:r>
              <a:rPr lang="ru-RU" sz="3600" b="1" dirty="0" smtClean="0">
                <a:latin typeface="+mn-lt"/>
              </a:rPr>
              <a:t>городов</a:t>
            </a:r>
            <a:r>
              <a:rPr lang="ru-RU" sz="3600" dirty="0" smtClean="0">
                <a:latin typeface="+mn-lt"/>
              </a:rPr>
              <a:t>: </a:t>
            </a:r>
            <a:r>
              <a:rPr lang="en-US" sz="3600" dirty="0" smtClean="0">
                <a:latin typeface="+mn-lt"/>
              </a:rPr>
              <a:t>Moscow, London</a:t>
            </a:r>
          </a:p>
          <a:p>
            <a:r>
              <a:rPr lang="en-US" sz="3600" dirty="0" smtClean="0">
                <a:latin typeface="+mn-lt"/>
              </a:rPr>
              <a:t>        </a:t>
            </a:r>
            <a:r>
              <a:rPr lang="ru-RU" sz="3600" b="1" dirty="0" smtClean="0">
                <a:latin typeface="+mn-lt"/>
              </a:rPr>
              <a:t>площадей</a:t>
            </a:r>
            <a:r>
              <a:rPr lang="ru-RU" sz="3600" dirty="0" smtClean="0">
                <a:latin typeface="+mn-lt"/>
              </a:rPr>
              <a:t>: </a:t>
            </a:r>
            <a:r>
              <a:rPr lang="en-US" sz="3600" dirty="0" smtClean="0">
                <a:latin typeface="+mn-lt"/>
              </a:rPr>
              <a:t>Red Square</a:t>
            </a:r>
          </a:p>
          <a:p>
            <a:r>
              <a:rPr lang="ru-RU" sz="3600" dirty="0" smtClean="0">
                <a:latin typeface="+mn-lt"/>
              </a:rPr>
              <a:t>     </a:t>
            </a:r>
            <a:r>
              <a:rPr lang="ru-RU" sz="3600" b="1" dirty="0" smtClean="0">
                <a:latin typeface="+mn-lt"/>
              </a:rPr>
              <a:t>улиц</a:t>
            </a:r>
            <a:r>
              <a:rPr lang="ru-RU" sz="3600" dirty="0" smtClean="0">
                <a:latin typeface="+mn-lt"/>
              </a:rPr>
              <a:t>: 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Tverskaya</a:t>
            </a:r>
            <a:r>
              <a:rPr lang="en-US" sz="3600" dirty="0" smtClean="0">
                <a:latin typeface="+mn-lt"/>
              </a:rPr>
              <a:t> Street</a:t>
            </a:r>
            <a:endParaRPr lang="ru-RU" sz="3600" dirty="0" smtClean="0">
              <a:latin typeface="+mn-lt"/>
            </a:endParaRPr>
          </a:p>
          <a:p>
            <a:r>
              <a:rPr lang="ru-RU" sz="3600" dirty="0" smtClean="0">
                <a:latin typeface="+mn-lt"/>
              </a:rPr>
              <a:t>    </a:t>
            </a:r>
            <a:r>
              <a:rPr lang="ru-RU" sz="3600" b="1" dirty="0" smtClean="0">
                <a:latin typeface="+mn-lt"/>
              </a:rPr>
              <a:t>парков</a:t>
            </a:r>
            <a:r>
              <a:rPr lang="ru-RU" sz="3600" dirty="0" smtClean="0">
                <a:latin typeface="+mn-lt"/>
              </a:rPr>
              <a:t>:</a:t>
            </a:r>
            <a:r>
              <a:rPr lang="en-US" sz="3600" dirty="0" smtClean="0">
                <a:latin typeface="+mn-lt"/>
              </a:rPr>
              <a:t> Gorky Park</a:t>
            </a:r>
            <a:endParaRPr lang="ru-RU" sz="3600" dirty="0">
              <a:latin typeface="+mn-lt"/>
            </a:endParaRPr>
          </a:p>
        </p:txBody>
      </p:sp>
      <p:pic>
        <p:nvPicPr>
          <p:cNvPr id="3074" name="Picture 2" descr="D:\Presentations\1 september\girl\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4752"/>
            <a:ext cx="2055743" cy="301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Presentations\1 september\girl\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096" y="4725144"/>
            <a:ext cx="2428904" cy="194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79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555" y="620688"/>
            <a:ext cx="7992888" cy="66517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</a:rPr>
              <a:t>Articles with geographical names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57298"/>
            <a:ext cx="7992888" cy="46639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+mn-lt"/>
              </a:rPr>
              <a:t>Исключение:</a:t>
            </a:r>
          </a:p>
          <a:p>
            <a:pPr>
              <a:buNone/>
            </a:pPr>
            <a:r>
              <a:rPr lang="ru-RU" sz="3600" dirty="0" smtClean="0">
                <a:latin typeface="+mn-lt"/>
              </a:rPr>
              <a:t>Если перед названием озера стоит слово </a:t>
            </a:r>
            <a:r>
              <a:rPr lang="en-US" sz="3600" b="1" i="1" dirty="0" smtClean="0">
                <a:latin typeface="+mn-lt"/>
              </a:rPr>
              <a:t>lake</a:t>
            </a:r>
            <a:r>
              <a:rPr lang="ru-RU" sz="3600" dirty="0" smtClean="0">
                <a:latin typeface="+mn-lt"/>
              </a:rPr>
              <a:t>, артикль </a:t>
            </a:r>
            <a:r>
              <a:rPr lang="ru-RU" sz="3600" b="1" u="sng" dirty="0" smtClean="0">
                <a:latin typeface="+mn-lt"/>
              </a:rPr>
              <a:t>не употребляется</a:t>
            </a:r>
          </a:p>
          <a:p>
            <a:pPr>
              <a:buNone/>
            </a:pPr>
            <a:r>
              <a:rPr lang="en-US" sz="3600" b="1" dirty="0" smtClean="0">
                <a:latin typeface="+mn-lt"/>
              </a:rPr>
              <a:t>                       Lake Baikal</a:t>
            </a:r>
            <a:endParaRPr lang="ru-RU" sz="3600" b="1" dirty="0" smtClean="0">
              <a:latin typeface="+mn-lt"/>
            </a:endParaRPr>
          </a:p>
          <a:p>
            <a:pPr>
              <a:buNone/>
            </a:pPr>
            <a:endParaRPr lang="ru-RU" sz="3600" b="1" u="sng" dirty="0">
              <a:latin typeface="+mn-lt"/>
            </a:endParaRPr>
          </a:p>
        </p:txBody>
      </p:sp>
      <p:pic>
        <p:nvPicPr>
          <p:cNvPr id="3074" name="Picture 2" descr="D:\Presentations\1 september\girl\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4752"/>
            <a:ext cx="2055743" cy="301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Presentations\1 september\girl\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096" y="4725144"/>
            <a:ext cx="2428904" cy="194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79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S_Scho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1S_School</Template>
  <TotalTime>48</TotalTime>
  <Words>109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1S_School</vt:lpstr>
      <vt:lpstr>Write down in your vocabulary!</vt:lpstr>
      <vt:lpstr>Articles with geographical names</vt:lpstr>
      <vt:lpstr>Articles with geographical names</vt:lpstr>
      <vt:lpstr>Articles with geographical names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April, 5th Classwork</dc:title>
  <dc:subject>Школьный шаблон PowerPoint</dc:subject>
  <dc:creator>romka</dc:creator>
  <dc:description>http://freeppt.ru - Презентации по культуре и искусству. Шаблоны для презентаций</dc:description>
  <cp:lastModifiedBy>777</cp:lastModifiedBy>
  <cp:revision>7</cp:revision>
  <dcterms:created xsi:type="dcterms:W3CDTF">2017-04-04T18:20:29Z</dcterms:created>
  <dcterms:modified xsi:type="dcterms:W3CDTF">2024-01-05T11:01:47Z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http://freeppt.ru </vt:lpwstr>
  </property>
</Properties>
</file>