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85" r:id="rId2"/>
    <p:sldId id="286" r:id="rId3"/>
    <p:sldId id="291" r:id="rId4"/>
    <p:sldId id="288" r:id="rId5"/>
    <p:sldId id="290" r:id="rId6"/>
    <p:sldId id="292" r:id="rId7"/>
    <p:sldId id="289" r:id="rId8"/>
    <p:sldId id="303" r:id="rId9"/>
    <p:sldId id="294" r:id="rId10"/>
    <p:sldId id="293" r:id="rId11"/>
    <p:sldId id="296" r:id="rId12"/>
    <p:sldId id="298" r:id="rId13"/>
    <p:sldId id="297" r:id="rId14"/>
    <p:sldId id="299" r:id="rId15"/>
    <p:sldId id="300" r:id="rId16"/>
    <p:sldId id="302" r:id="rId17"/>
    <p:sldId id="30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A4AB"/>
    <a:srgbClr val="32757A"/>
    <a:srgbClr val="0000FF"/>
    <a:srgbClr val="2F6E73"/>
    <a:srgbClr val="8BCACF"/>
    <a:srgbClr val="296165"/>
    <a:srgbClr val="003366"/>
    <a:srgbClr val="BC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28" autoAdjust="0"/>
    <p:restoredTop sz="94660"/>
  </p:normalViewPr>
  <p:slideViewPr>
    <p:cSldViewPr>
      <p:cViewPr varScale="1">
        <p:scale>
          <a:sx n="68" d="100"/>
          <a:sy n="68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74EF9-297E-43CE-AA9A-1A226F90BD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B1B58-41A4-41A3-A098-0E162982DE3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10E8A-ED68-4FF2-8526-7E1DE0FC160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5D285-41DD-4146-9055-EDFD6A14DCF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D3B33-5BE4-48B5-B620-6FAD002955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FA3AC-4A96-43D8-A97C-6AEBCD8812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F78E7-56A4-4D62-BB88-4D37D9DAF8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AC045-4B17-442F-97DD-660642CF52B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1423C-CAAF-4C6A-9C5C-9175A1F601C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8D66F-F2D5-4D3D-8253-BF6A922B62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4E206-C7FB-4B23-86F8-1C14F38D0C6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7CB6AE6-3365-4BCF-9477-2842C281A74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1333499" y="1118393"/>
            <a:ext cx="6781800" cy="3886200"/>
          </a:xfrm>
          <a:prstGeom prst="roundRect">
            <a:avLst>
              <a:gd name="adj" fmla="val 16667"/>
            </a:avLst>
          </a:prstGeom>
          <a:solidFill>
            <a:srgbClr val="808080">
              <a:alpha val="77000"/>
            </a:srgbClr>
          </a:solidFill>
          <a:ln w="28575">
            <a:solidFill>
              <a:srgbClr val="808080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1600200" y="1371600"/>
            <a:ext cx="6248399" cy="3379787"/>
          </a:xfrm>
          <a:prstGeom prst="roundRect">
            <a:avLst>
              <a:gd name="adj" fmla="val 16667"/>
            </a:avLst>
          </a:prstGeom>
          <a:solidFill>
            <a:srgbClr val="003366">
              <a:alpha val="75000"/>
            </a:srgbClr>
          </a:solidFill>
          <a:ln w="57150">
            <a:solidFill>
              <a:srgbClr val="296165"/>
            </a:solidFill>
            <a:round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90749" y="1804192"/>
            <a:ext cx="5067301" cy="114362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square" lIns="91440" tIns="154800" rIns="91440" bIns="15480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spc="150" normalizeH="0" baseline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Learn the rule</a:t>
            </a:r>
            <a:endParaRPr kumimoji="0" lang="ru-RU" sz="5400" b="1" i="0" u="none" strike="noStrike" spc="150" normalizeH="0" baseline="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04999" y="3124200"/>
            <a:ext cx="5638800" cy="866621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square" lIns="91440" tIns="154800" rIns="91440" bIns="15480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spc="150" normalizeH="0" baseline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Repeat after the teacher</a:t>
            </a:r>
            <a:endParaRPr kumimoji="0" lang="ru-RU" sz="3600" b="1" i="0" u="none" strike="noStrike" spc="150" normalizeH="0" baseline="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33400" y="2133600"/>
            <a:ext cx="8077200" cy="42672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lvl="0" algn="ctr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“Peter, run! A crocodile </a:t>
            </a:r>
          </a:p>
          <a:p>
            <a:pPr lvl="0" algn="ctr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(to appear) out of the egg!”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lvl="0" algn="ctr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“Peter, run! A crocodile </a:t>
            </a:r>
          </a:p>
          <a:p>
            <a:pPr lvl="0" algn="ctr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has appeared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out of the egg!”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2309446"/>
            <a:ext cx="7772400" cy="3938954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054" name="Picture 14" descr="eg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200400"/>
            <a:ext cx="2403475" cy="2651125"/>
          </a:xfrm>
          <a:prstGeom prst="rect">
            <a:avLst/>
          </a:prstGeom>
          <a:noFill/>
        </p:spPr>
      </p:pic>
      <p:pic>
        <p:nvPicPr>
          <p:cNvPr id="87065" name="Picture 25" descr="http://optimi.myzen.co.uk/wp-content/uploads/2009/11/h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00800" y="4495800"/>
            <a:ext cx="1837339" cy="1467342"/>
          </a:xfrm>
          <a:prstGeom prst="rect">
            <a:avLst/>
          </a:prstGeom>
          <a:noFill/>
        </p:spPr>
      </p:pic>
      <p:pic>
        <p:nvPicPr>
          <p:cNvPr id="87063" name="Picture 23" descr="http://free4ugraphics.co.uk/Grannys/Birds/rooster%206%20%28Large%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186565" y="3581400"/>
            <a:ext cx="2241659" cy="2286000"/>
          </a:xfrm>
          <a:prstGeom prst="rect">
            <a:avLst/>
          </a:prstGeom>
          <a:noFill/>
        </p:spPr>
      </p:pic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7010400" y="3276600"/>
            <a:ext cx="914400" cy="487362"/>
          </a:xfrm>
          <a:prstGeom prst="wedgeRoundRectCallout">
            <a:avLst>
              <a:gd name="adj1" fmla="val 43676"/>
              <a:gd name="adj2" fmla="val 172649"/>
              <a:gd name="adj3" fmla="val 16667"/>
            </a:avLst>
          </a:prstGeom>
          <a:solidFill>
            <a:schemeClr val="bg1"/>
          </a:solidFill>
          <a:ln w="57150">
            <a:solidFill>
              <a:srgbClr val="2F6E73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362200" y="2133600"/>
            <a:ext cx="4495800" cy="42672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Dolly can’t go for a walk. She (not to do) her homework.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Dolly can’t go for a walk. She </a:t>
            </a:r>
            <a:r>
              <a:rPr lang="en-US" sz="4400" b="1" dirty="0" smtClean="0">
                <a:solidFill>
                  <a:srgbClr val="0000FF"/>
                </a:solidFill>
              </a:rPr>
              <a:t>hasn’t done </a:t>
            </a:r>
            <a:r>
              <a:rPr lang="en-US" sz="4400" b="1" dirty="0" smtClean="0"/>
              <a:t>her homework.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pic>
        <p:nvPicPr>
          <p:cNvPr id="10" name="Picture 2" descr="https://encrypted-tbn0.gstatic.com/images?q=tbn:ANd9GcSpMWltta0Y3qJNJWVOjDVyM4VeNIRO_K0bDbGlogLWG2LGgU7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0325" y="2362200"/>
            <a:ext cx="4019550" cy="3810000"/>
          </a:xfrm>
          <a:prstGeom prst="rect">
            <a:avLst/>
          </a:prstGeom>
          <a:noFill/>
          <a:ln w="12700">
            <a:solidFill>
              <a:srgbClr val="32757A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905000" y="2209800"/>
            <a:ext cx="5372100" cy="38862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Bob can watch TV because he (to do) his homework.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Bob can watch TV because he </a:t>
            </a:r>
            <a:r>
              <a:rPr lang="en-US" sz="4400" b="1" dirty="0" smtClean="0">
                <a:solidFill>
                  <a:srgbClr val="0000FF"/>
                </a:solidFill>
              </a:rPr>
              <a:t>has done </a:t>
            </a:r>
            <a:r>
              <a:rPr lang="en-US" sz="4400" b="1" dirty="0" smtClean="0"/>
              <a:t>his homework.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52650" y="2438400"/>
            <a:ext cx="4876800" cy="3429000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178" name="Picture 2" descr="http://thumbs.dreamstime.com/thumblarge_398/1242259486FZj4qK.jpg"/>
          <p:cNvPicPr>
            <a:picLocks noChangeAspect="1" noChangeArrowheads="1"/>
          </p:cNvPicPr>
          <p:nvPr/>
        </p:nvPicPr>
        <p:blipFill>
          <a:blip r:embed="rId3" cstate="print">
            <a:lum bright="-6000" contrast="10000"/>
          </a:blip>
          <a:srcRect/>
          <a:stretch>
            <a:fillRect/>
          </a:stretch>
        </p:blipFill>
        <p:spPr bwMode="auto">
          <a:xfrm>
            <a:off x="3048000" y="2590800"/>
            <a:ext cx="3810000" cy="3009901"/>
          </a:xfrm>
          <a:prstGeom prst="rect">
            <a:avLst/>
          </a:prstGeom>
          <a:noFill/>
        </p:spPr>
      </p:pic>
      <p:pic>
        <p:nvPicPr>
          <p:cNvPr id="50184" name="Picture 8" descr="http://br.hpisd.org/Portals/7/Teacher%20Files/Herndon/homework%20book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4648200"/>
            <a:ext cx="971550" cy="9525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286000" y="2133600"/>
            <a:ext cx="4513729" cy="41910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Mark has to run to school because he (to miss) the bus.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400" y="457200"/>
            <a:ext cx="88392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Mark has to run to school because he </a:t>
            </a:r>
            <a:r>
              <a:rPr lang="en-US" sz="4400" b="1" dirty="0" smtClean="0">
                <a:solidFill>
                  <a:srgbClr val="0000FF"/>
                </a:solidFill>
              </a:rPr>
              <a:t>has missed </a:t>
            </a:r>
            <a:r>
              <a:rPr lang="en-US" sz="4400" b="1" dirty="0" smtClean="0"/>
              <a:t>the bus.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11717" y="2462306"/>
            <a:ext cx="3862294" cy="3533588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30" name="Picture 2" descr="http://randomgifs.com/images/bu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8046" y="2838648"/>
            <a:ext cx="3009636" cy="278090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4600" y="2209800"/>
            <a:ext cx="4267200" cy="35814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Why is Sam tired? – He (to write) many letters.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Why is Sam tired? – He </a:t>
            </a:r>
            <a:r>
              <a:rPr lang="en-US" sz="4400" b="1" dirty="0" smtClean="0">
                <a:solidFill>
                  <a:srgbClr val="0000FF"/>
                </a:solidFill>
              </a:rPr>
              <a:t>has written </a:t>
            </a:r>
            <a:r>
              <a:rPr lang="en-US" sz="4400" b="1" dirty="0" smtClean="0"/>
              <a:t>many letters.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61129" y="2400300"/>
            <a:ext cx="3765177" cy="3200400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02" name="Picture 2" descr="инженер босс - анимация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819400"/>
            <a:ext cx="283161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57800" y="4495800"/>
            <a:ext cx="1028700" cy="822960"/>
          </a:xfrm>
          <a:prstGeom prst="rect">
            <a:avLst/>
          </a:prstGeom>
          <a:noFill/>
        </p:spPr>
      </p:pic>
      <p:pic>
        <p:nvPicPr>
          <p:cNvPr id="14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6" y="4358152"/>
            <a:ext cx="1028700" cy="822960"/>
          </a:xfrm>
          <a:prstGeom prst="rect">
            <a:avLst/>
          </a:prstGeom>
          <a:noFill/>
        </p:spPr>
      </p:pic>
      <p:pic>
        <p:nvPicPr>
          <p:cNvPr id="15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5" y="4205753"/>
            <a:ext cx="1028700" cy="822960"/>
          </a:xfrm>
          <a:prstGeom prst="rect">
            <a:avLst/>
          </a:prstGeom>
          <a:noFill/>
        </p:spPr>
      </p:pic>
      <p:pic>
        <p:nvPicPr>
          <p:cNvPr id="16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6" y="4053353"/>
            <a:ext cx="1028700" cy="822960"/>
          </a:xfrm>
          <a:prstGeom prst="rect">
            <a:avLst/>
          </a:prstGeom>
          <a:noFill/>
        </p:spPr>
      </p:pic>
      <p:pic>
        <p:nvPicPr>
          <p:cNvPr id="17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5" y="3900952"/>
            <a:ext cx="1028700" cy="822960"/>
          </a:xfrm>
          <a:prstGeom prst="rect">
            <a:avLst/>
          </a:prstGeom>
          <a:noFill/>
        </p:spPr>
      </p:pic>
      <p:pic>
        <p:nvPicPr>
          <p:cNvPr id="18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6" y="3748553"/>
            <a:ext cx="1028700" cy="822960"/>
          </a:xfrm>
          <a:prstGeom prst="rect">
            <a:avLst/>
          </a:prstGeom>
          <a:noFill/>
        </p:spPr>
      </p:pic>
      <p:pic>
        <p:nvPicPr>
          <p:cNvPr id="19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5" y="3596152"/>
            <a:ext cx="1028700" cy="822960"/>
          </a:xfrm>
          <a:prstGeom prst="rect">
            <a:avLst/>
          </a:prstGeom>
          <a:noFill/>
        </p:spPr>
      </p:pic>
      <p:pic>
        <p:nvPicPr>
          <p:cNvPr id="20" name="Picture 4" descr="http://blogs.monashores.net/johnsonk/files/2010/01/lett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08204">
            <a:off x="5245535" y="3443753"/>
            <a:ext cx="1028700" cy="8229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81100" y="2209800"/>
            <a:ext cx="6781800" cy="4038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Why is Pete running so fast? – He (to rob) the bank.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6002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Why is Pete running so fast? – He </a:t>
            </a:r>
            <a:r>
              <a:rPr lang="en-US" sz="4400" b="1" dirty="0" smtClean="0">
                <a:solidFill>
                  <a:srgbClr val="0000FF"/>
                </a:solidFill>
              </a:rPr>
              <a:t>has robbed </a:t>
            </a:r>
            <a:r>
              <a:rPr lang="en-US" sz="4400" b="1" dirty="0" smtClean="0"/>
              <a:t>the bank.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1941" y="2424619"/>
            <a:ext cx="6320118" cy="3608962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226" name="Picture 2" descr="вор - анимация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429000"/>
            <a:ext cx="25654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http://www.gettyicons.com/free-icons/108/gis-gps/png/256/bank_256.png"/>
          <p:cNvPicPr>
            <a:picLocks noChangeAspect="1" noChangeArrowheads="1"/>
          </p:cNvPicPr>
          <p:nvPr/>
        </p:nvPicPr>
        <p:blipFill>
          <a:blip r:embed="rId4" cstate="print">
            <a:lum bright="-16000" contrast="33000"/>
          </a:blip>
          <a:srcRect/>
          <a:stretch>
            <a:fillRect/>
          </a:stretch>
        </p:blipFill>
        <p:spPr bwMode="auto">
          <a:xfrm>
            <a:off x="5181600" y="24384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81100" y="2209800"/>
            <a:ext cx="6781800" cy="4038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“I (to find) a pot. Can you write something on it?”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6002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“I </a:t>
            </a:r>
            <a:r>
              <a:rPr lang="en-US" sz="4400" b="1" dirty="0" smtClean="0">
                <a:solidFill>
                  <a:srgbClr val="0000FF"/>
                </a:solidFill>
              </a:rPr>
              <a:t>have found </a:t>
            </a:r>
            <a:r>
              <a:rPr lang="en-US" sz="4400" b="1" dirty="0" smtClean="0"/>
              <a:t>a pot. Can you write something on it?”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1941" y="2424619"/>
            <a:ext cx="6320118" cy="3608962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275" name="Picture 3" descr="медведь ест ягоды, анимаш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200400"/>
            <a:ext cx="2303463" cy="2454275"/>
          </a:xfrm>
          <a:prstGeom prst="rect">
            <a:avLst/>
          </a:prstGeom>
          <a:noFill/>
        </p:spPr>
      </p:pic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4419600" y="2667000"/>
            <a:ext cx="1223963" cy="1150938"/>
          </a:xfrm>
          <a:prstGeom prst="wedgeEllipseCallout">
            <a:avLst>
              <a:gd name="adj1" fmla="val 60003"/>
              <a:gd name="adj2" fmla="val 60236"/>
            </a:avLst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://www.glazes.org/images/grid-tile-images/magic-pot.png/image_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495800"/>
            <a:ext cx="831273" cy="1143001"/>
          </a:xfrm>
          <a:prstGeom prst="rect">
            <a:avLst/>
          </a:prstGeom>
          <a:noFill/>
        </p:spPr>
      </p:pic>
      <p:pic>
        <p:nvPicPr>
          <p:cNvPr id="54278" name="Picture 6" descr="http://www.ops.org/ELEMENTARY/STANDINGBEAR/Portals/0/STAFF_FOLDERS/T_CARTER/aa-reading-ow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3276600"/>
            <a:ext cx="2244451" cy="207042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95300" y="2209800"/>
            <a:ext cx="8153400" cy="4038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mechanic (to repair) </a:t>
            </a:r>
          </a:p>
          <a:p>
            <a:pPr algn="ctr"/>
            <a:r>
              <a:rPr lang="en-US" sz="4400" b="1" dirty="0" smtClean="0"/>
              <a:t>an antique car.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6002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mechanic </a:t>
            </a:r>
            <a:r>
              <a:rPr lang="en-US" sz="4400" b="1" dirty="0" smtClean="0">
                <a:solidFill>
                  <a:srgbClr val="0000FF"/>
                </a:solidFill>
              </a:rPr>
              <a:t>has repaired </a:t>
            </a:r>
          </a:p>
          <a:p>
            <a:pPr algn="ctr"/>
            <a:r>
              <a:rPr lang="en-US" sz="4400" b="1" dirty="0" smtClean="0"/>
              <a:t>an antique car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1561" y="2424619"/>
            <a:ext cx="7720879" cy="3608962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322" name="Picture 2" descr="https://encrypted-tbn1.gstatic.com/images?q=tbn:ANd9GcTocACCfLDGHL8ltJurvLLg11WVaheOa32LJ1v0Rqu6UEqdAGki"/>
          <p:cNvPicPr>
            <a:picLocks noChangeAspect="1" noChangeArrowheads="1"/>
          </p:cNvPicPr>
          <p:nvPr/>
        </p:nvPicPr>
        <p:blipFill>
          <a:blip r:embed="rId3" cstate="print"/>
          <a:srcRect l="4478" t="24822" r="4478" b="19106"/>
          <a:stretch>
            <a:fillRect/>
          </a:stretch>
        </p:blipFill>
        <p:spPr bwMode="auto">
          <a:xfrm>
            <a:off x="3124200" y="3733800"/>
            <a:ext cx="5205984" cy="2133600"/>
          </a:xfrm>
          <a:prstGeom prst="rect">
            <a:avLst/>
          </a:prstGeom>
          <a:noFill/>
        </p:spPr>
      </p:pic>
      <p:pic>
        <p:nvPicPr>
          <p:cNvPr id="56324" name="Picture 4" descr="http://www.city-accidentmanagement.co.uk/images/mechani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2743200"/>
            <a:ext cx="2810860" cy="25775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62200" y="1219200"/>
            <a:ext cx="6400800" cy="500246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0" tIns="180000" rIns="360000" bIns="180000" rtlCol="0">
            <a:spAutoFit/>
          </a:bodyPr>
          <a:lstStyle/>
          <a:p>
            <a:r>
              <a:rPr lang="en-US" sz="3600" b="1" dirty="0" smtClean="0"/>
              <a:t>      </a:t>
            </a:r>
            <a:r>
              <a:rPr lang="en-US" sz="3200" b="1" dirty="0" smtClean="0"/>
              <a:t>I </a:t>
            </a:r>
            <a:r>
              <a:rPr lang="en-US" sz="3200" b="1" dirty="0" smtClean="0">
                <a:solidFill>
                  <a:srgbClr val="0000FF"/>
                </a:solidFill>
              </a:rPr>
              <a:t>have drawn </a:t>
            </a:r>
            <a:r>
              <a:rPr lang="en-US" sz="3200" b="1" dirty="0" smtClean="0"/>
              <a:t>a picture.</a:t>
            </a:r>
          </a:p>
          <a:p>
            <a:endParaRPr lang="en-US" sz="3200" b="1" dirty="0" smtClean="0"/>
          </a:p>
          <a:p>
            <a:pPr lvl="0"/>
            <a:r>
              <a:rPr lang="en-US" sz="3200" b="1" dirty="0" smtClean="0">
                <a:solidFill>
                  <a:srgbClr val="000000"/>
                </a:solidFill>
              </a:rPr>
              <a:t>   We </a:t>
            </a:r>
            <a:r>
              <a:rPr lang="en-US" sz="3200" b="1" dirty="0">
                <a:solidFill>
                  <a:srgbClr val="0000FF"/>
                </a:solidFill>
              </a:rPr>
              <a:t>have drawn </a:t>
            </a:r>
            <a:r>
              <a:rPr lang="en-US" sz="3200" b="1" dirty="0">
                <a:solidFill>
                  <a:srgbClr val="000000"/>
                </a:solidFill>
              </a:rPr>
              <a:t>a picture.</a:t>
            </a:r>
          </a:p>
          <a:p>
            <a:pPr lvl="0"/>
            <a:r>
              <a:rPr lang="en-US" sz="3200" b="1" dirty="0" smtClean="0">
                <a:solidFill>
                  <a:srgbClr val="000000"/>
                </a:solidFill>
              </a:rPr>
              <a:t>  You </a:t>
            </a:r>
            <a:r>
              <a:rPr lang="en-US" sz="3200" b="1" dirty="0">
                <a:solidFill>
                  <a:srgbClr val="0000FF"/>
                </a:solidFill>
              </a:rPr>
              <a:t>have drawn </a:t>
            </a:r>
            <a:r>
              <a:rPr lang="en-US" sz="3200" b="1" dirty="0">
                <a:solidFill>
                  <a:srgbClr val="000000"/>
                </a:solidFill>
              </a:rPr>
              <a:t>a picture.</a:t>
            </a:r>
          </a:p>
          <a:p>
            <a:pPr lvl="0"/>
            <a:r>
              <a:rPr lang="en-US" sz="3200" b="1" dirty="0">
                <a:solidFill>
                  <a:srgbClr val="000000"/>
                </a:solidFill>
              </a:rPr>
              <a:t>They </a:t>
            </a:r>
            <a:r>
              <a:rPr lang="en-US" sz="3200" b="1" dirty="0">
                <a:solidFill>
                  <a:srgbClr val="0000FF"/>
                </a:solidFill>
              </a:rPr>
              <a:t>have drawn </a:t>
            </a:r>
            <a:r>
              <a:rPr lang="en-US" sz="3200" b="1" dirty="0">
                <a:solidFill>
                  <a:srgbClr val="000000"/>
                </a:solidFill>
              </a:rPr>
              <a:t>a picture.</a:t>
            </a:r>
            <a:endParaRPr lang="en-US" sz="3200" dirty="0" smtClean="0"/>
          </a:p>
          <a:p>
            <a:endParaRPr lang="en-US" sz="3200" b="1" dirty="0" smtClean="0"/>
          </a:p>
          <a:p>
            <a:r>
              <a:rPr lang="en-US" sz="3200" b="1" dirty="0" smtClean="0"/>
              <a:t>    He </a:t>
            </a:r>
            <a:r>
              <a:rPr lang="en-US" sz="3200" b="1" dirty="0" smtClean="0">
                <a:solidFill>
                  <a:srgbClr val="0000FF"/>
                </a:solidFill>
              </a:rPr>
              <a:t>has drawn </a:t>
            </a:r>
            <a:r>
              <a:rPr lang="en-US" sz="3200" b="1" dirty="0" smtClean="0"/>
              <a:t>a picture.</a:t>
            </a:r>
          </a:p>
          <a:p>
            <a:pPr lvl="0"/>
            <a:r>
              <a:rPr lang="en-US" sz="3200" b="1" dirty="0" smtClean="0">
                <a:solidFill>
                  <a:srgbClr val="000000"/>
                </a:solidFill>
              </a:rPr>
              <a:t>  She </a:t>
            </a:r>
            <a:r>
              <a:rPr lang="en-US" sz="3200" b="1" dirty="0">
                <a:solidFill>
                  <a:srgbClr val="0000FF"/>
                </a:solidFill>
              </a:rPr>
              <a:t>has </a:t>
            </a:r>
            <a:r>
              <a:rPr lang="en-US" sz="3200" b="1" dirty="0" smtClean="0">
                <a:solidFill>
                  <a:srgbClr val="0000FF"/>
                </a:solidFill>
              </a:rPr>
              <a:t>drawn </a:t>
            </a:r>
            <a:r>
              <a:rPr lang="en-US" sz="3200" b="1" dirty="0" smtClean="0">
                <a:solidFill>
                  <a:srgbClr val="000000"/>
                </a:solidFill>
              </a:rPr>
              <a:t>a picture.</a:t>
            </a:r>
            <a:endParaRPr lang="en-US" sz="3200" dirty="0">
              <a:solidFill>
                <a:srgbClr val="000000"/>
              </a:solidFill>
            </a:endParaRPr>
          </a:p>
          <a:p>
            <a:pPr lvl="0"/>
            <a:r>
              <a:rPr lang="en-US" sz="3200" b="1" dirty="0" smtClean="0">
                <a:solidFill>
                  <a:srgbClr val="000000"/>
                </a:solidFill>
              </a:rPr>
              <a:t>      It </a:t>
            </a:r>
            <a:r>
              <a:rPr lang="en-US" sz="3200" b="1" dirty="0">
                <a:solidFill>
                  <a:srgbClr val="0000FF"/>
                </a:solidFill>
              </a:rPr>
              <a:t>has </a:t>
            </a:r>
            <a:r>
              <a:rPr lang="en-US" sz="3200" b="1" dirty="0" smtClean="0">
                <a:solidFill>
                  <a:srgbClr val="0000FF"/>
                </a:solidFill>
              </a:rPr>
              <a:t>drawn </a:t>
            </a:r>
            <a:r>
              <a:rPr lang="en-US" sz="3200" b="1" dirty="0" smtClean="0">
                <a:solidFill>
                  <a:srgbClr val="000000"/>
                </a:solidFill>
              </a:rPr>
              <a:t>a picture.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304800"/>
            <a:ext cx="2971800" cy="236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0" descr="http://www.clipartoday.com/_thumbs/024/fathers_day/fathers_day_014_01_tn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57200"/>
            <a:ext cx="2628064" cy="20574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95600" y="228600"/>
            <a:ext cx="5867400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>Present Perfect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1333499" y="1118393"/>
            <a:ext cx="6781800" cy="3886200"/>
          </a:xfrm>
          <a:prstGeom prst="roundRect">
            <a:avLst>
              <a:gd name="adj" fmla="val 16667"/>
            </a:avLst>
          </a:prstGeom>
          <a:solidFill>
            <a:srgbClr val="808080">
              <a:alpha val="77000"/>
            </a:srgbClr>
          </a:solidFill>
          <a:ln w="28575">
            <a:solidFill>
              <a:srgbClr val="808080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1600200" y="1371600"/>
            <a:ext cx="6248399" cy="3379787"/>
          </a:xfrm>
          <a:prstGeom prst="roundRect">
            <a:avLst>
              <a:gd name="adj" fmla="val 16667"/>
            </a:avLst>
          </a:prstGeom>
          <a:solidFill>
            <a:srgbClr val="003366">
              <a:alpha val="75000"/>
            </a:srgbClr>
          </a:solidFill>
          <a:ln w="57150">
            <a:solidFill>
              <a:srgbClr val="296165"/>
            </a:solidFill>
            <a:round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52600" y="2057400"/>
            <a:ext cx="5943600" cy="1974617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square" lIns="91440" tIns="154800" rIns="91440" bIns="15480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spc="150" normalizeH="0" baseline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Open  the  brackets  and put  the  verbs  in  the correct </a:t>
            </a:r>
            <a:r>
              <a:rPr kumimoji="0" lang="en-US" sz="3600" b="1" i="0" u="none" strike="noStrike" spc="150" normalizeH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 form.  Use  </a:t>
            </a:r>
            <a:r>
              <a:rPr kumimoji="0" lang="en-US" sz="3600" b="1" i="1" u="none" strike="noStrike" spc="150" normalizeH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Present Perfect</a:t>
            </a:r>
            <a:r>
              <a:rPr kumimoji="0" lang="en-US" sz="3600" b="1" i="0" u="none" strike="noStrike" spc="150" normalizeH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Arial" pitchFamily="34" charset="0"/>
              </a:rPr>
              <a:t>.</a:t>
            </a:r>
            <a:endParaRPr kumimoji="0" lang="ru-RU" sz="3600" b="1" i="0" u="none" strike="noStrike" spc="150" normalizeH="0" baseline="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Impact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914400" y="1676400"/>
            <a:ext cx="5791200" cy="4419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5" descr="Clever bird fishing with bait animated 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128" y="1911745"/>
            <a:ext cx="5255744" cy="394891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7700" y="457200"/>
            <a:ext cx="7848600" cy="917513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bird (to catch) a fish.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pic>
        <p:nvPicPr>
          <p:cNvPr id="68610" name="Picture 2" descr="https://encrypted-tbn2.gstatic.com/images?q=tbn:ANd9GcTw7CMp3BDoKVe5MF3FUjMPaX24fWuZIIyC7ZTgBTJi7iH-vKMC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124200"/>
            <a:ext cx="1944252" cy="1915235"/>
          </a:xfrm>
          <a:prstGeom prst="rect">
            <a:avLst/>
          </a:prstGeom>
          <a:noFill/>
          <a:ln w="38100">
            <a:solidFill>
              <a:srgbClr val="296165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47700" y="457200"/>
            <a:ext cx="7848600" cy="917513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bird </a:t>
            </a:r>
            <a:r>
              <a:rPr lang="en-US" sz="4400" b="1" dirty="0" smtClean="0">
                <a:solidFill>
                  <a:srgbClr val="0000FF"/>
                </a:solidFill>
              </a:rPr>
              <a:t>has caught </a:t>
            </a:r>
            <a:r>
              <a:rPr lang="en-US" sz="4400" b="1" dirty="0" smtClean="0"/>
              <a:t>a fish.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7543800" y="12954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828800" y="2209800"/>
            <a:ext cx="5410200" cy="3657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47700" y="457200"/>
            <a:ext cx="78486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dog (to eat) a piece </a:t>
            </a:r>
          </a:p>
          <a:p>
            <a:r>
              <a:rPr lang="en-US" sz="4400" b="1" dirty="0" smtClean="0"/>
              <a:t>of pizza.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57200"/>
            <a:ext cx="78486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dog </a:t>
            </a:r>
            <a:r>
              <a:rPr lang="en-US" sz="4400" b="1" dirty="0" smtClean="0">
                <a:solidFill>
                  <a:srgbClr val="0000FF"/>
                </a:solidFill>
              </a:rPr>
              <a:t>has eaten </a:t>
            </a:r>
            <a:r>
              <a:rPr lang="en-US" sz="4400" b="1" dirty="0" smtClean="0"/>
              <a:t>a piece </a:t>
            </a:r>
          </a:p>
          <a:p>
            <a:r>
              <a:rPr lang="en-US" sz="4400" b="1" dirty="0" smtClean="0"/>
              <a:t>of pizza.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7543800" y="12954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5" descr="Funny animated gif of dog slowly pulling off a pizza heist 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3259" y="2400300"/>
            <a:ext cx="5021283" cy="32766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057400" y="2209800"/>
            <a:ext cx="4953000" cy="3657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47700" y="457200"/>
            <a:ext cx="7848600" cy="13716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goalkeeper (to catch)</a:t>
            </a:r>
          </a:p>
          <a:p>
            <a:pPr algn="ctr"/>
            <a:r>
              <a:rPr lang="en-US" sz="4400" b="1" dirty="0" smtClean="0"/>
              <a:t>the ball.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700" y="457200"/>
            <a:ext cx="7848600" cy="13716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goalkeeper </a:t>
            </a:r>
            <a:r>
              <a:rPr lang="en-US" sz="4400" b="1" dirty="0" smtClean="0">
                <a:solidFill>
                  <a:srgbClr val="0000FF"/>
                </a:solidFill>
              </a:rPr>
              <a:t>has caught</a:t>
            </a:r>
          </a:p>
          <a:p>
            <a:pPr algn="ctr"/>
            <a:r>
              <a:rPr lang="en-US" sz="4400" b="1" dirty="0" smtClean="0"/>
              <a:t>the ball.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7543800" y="12954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A couple of friendly practice shots before the game begin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3623" y="2362200"/>
            <a:ext cx="4640554" cy="3352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676400" y="2057400"/>
            <a:ext cx="5791200" cy="4038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917513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r>
              <a:rPr lang="en-US" sz="4400" b="1" dirty="0" smtClean="0"/>
              <a:t>The panda (to fall) off the tree.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pic>
        <p:nvPicPr>
          <p:cNvPr id="6" name="Picture 5" descr="tumblr_m2l6bcrFEr1rraskwo1_25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6559" y="2209800"/>
            <a:ext cx="5490882" cy="3733800"/>
          </a:xfrm>
          <a:prstGeom prst="rect">
            <a:avLst/>
          </a:prstGeom>
          <a:noFill/>
        </p:spPr>
      </p:pic>
      <p:sp>
        <p:nvSpPr>
          <p:cNvPr id="7" name="16-конечная звезда 6"/>
          <p:cNvSpPr/>
          <p:nvPr/>
        </p:nvSpPr>
        <p:spPr>
          <a:xfrm>
            <a:off x="7543800" y="12954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" y="3810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panda </a:t>
            </a:r>
            <a:r>
              <a:rPr lang="en-US" sz="4400" b="1" dirty="0" smtClean="0">
                <a:solidFill>
                  <a:srgbClr val="0000FF"/>
                </a:solidFill>
              </a:rPr>
              <a:t>has fallen </a:t>
            </a:r>
          </a:p>
          <a:p>
            <a:pPr algn="ctr"/>
            <a:r>
              <a:rPr lang="en-US" sz="4400" b="1" dirty="0" smtClean="0"/>
              <a:t>off the tree.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81100" y="2209800"/>
            <a:ext cx="6781800" cy="403860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monkey (to eat) a banana. 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6002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algn="ctr"/>
            <a:r>
              <a:rPr lang="en-US" sz="4400" b="1" dirty="0" smtClean="0"/>
              <a:t>The monkey </a:t>
            </a:r>
            <a:r>
              <a:rPr lang="en-US" sz="4400" b="1" dirty="0" smtClean="0">
                <a:solidFill>
                  <a:srgbClr val="0000FF"/>
                </a:solidFill>
              </a:rPr>
              <a:t>has eaten </a:t>
            </a:r>
          </a:p>
          <a:p>
            <a:pPr algn="ctr"/>
            <a:r>
              <a:rPr lang="en-US" sz="4400" b="1" dirty="0" smtClean="0"/>
              <a:t>a banana. </a:t>
            </a:r>
            <a:endParaRPr 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1941" y="2424619"/>
            <a:ext cx="6320118" cy="3608962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298" name="Picture 2" descr="http://cheekymonkeymedia.ca/sites/all/themes/cmmboilerplate/img/404-bana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86200"/>
            <a:ext cx="2610093" cy="1490126"/>
          </a:xfrm>
          <a:prstGeom prst="rect">
            <a:avLst/>
          </a:prstGeom>
          <a:noFill/>
        </p:spPr>
      </p:pic>
      <p:pic>
        <p:nvPicPr>
          <p:cNvPr id="55300" name="Picture 4" descr="http://cartoon-monkeys.clipartonline.net/_/rsrc/1357673182750/cartoon-monkeys-page-3/cartoon-monkey_8.png?height=320&amp;width=3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514600"/>
            <a:ext cx="3352800" cy="3352801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33400" y="2190750"/>
            <a:ext cx="8077200" cy="4210050"/>
          </a:xfrm>
          <a:prstGeom prst="rect">
            <a:avLst/>
          </a:prstGeom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457200"/>
            <a:ext cx="8382000" cy="14478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lvl="0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“Molly, come here and have a look! I (to find) a giant egg.”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2362200"/>
            <a:ext cx="7772400" cy="3886200"/>
          </a:xfrm>
          <a:prstGeom prst="rect">
            <a:avLst/>
          </a:prstGeom>
          <a:solidFill>
            <a:schemeClr val="bg1"/>
          </a:solidFill>
          <a:ln>
            <a:solidFill>
              <a:srgbClr val="327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047" name="Picture 7" descr="http://www.newenglandbrownegg.com/Final%20images%20for%20NEBEC%20site/Small%20Bantam%20He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22151" y="4191000"/>
            <a:ext cx="1848394" cy="1828800"/>
          </a:xfrm>
          <a:prstGeom prst="rect">
            <a:avLst/>
          </a:prstGeom>
          <a:noFill/>
        </p:spPr>
      </p:pic>
      <p:pic>
        <p:nvPicPr>
          <p:cNvPr id="87051" name="Picture 11" descr="http://clipartist.info/www/COLOURINGBOOK.ORG/Letters/E/egg_black_white_line_art_coloring_book_colouring-1331px.png"/>
          <p:cNvPicPr>
            <a:picLocks noChangeAspect="1" noChangeArrowheads="1"/>
          </p:cNvPicPr>
          <p:nvPr/>
        </p:nvPicPr>
        <p:blipFill>
          <a:blip r:embed="rId4" cstate="print">
            <a:lum bright="-14000" contrast="23000"/>
          </a:blip>
          <a:srcRect l="17500" t="10000" r="20000" b="5000"/>
          <a:stretch>
            <a:fillRect/>
          </a:stretch>
        </p:blipFill>
        <p:spPr bwMode="auto">
          <a:xfrm>
            <a:off x="3429000" y="2895600"/>
            <a:ext cx="1905000" cy="2590800"/>
          </a:xfrm>
          <a:prstGeom prst="rect">
            <a:avLst/>
          </a:prstGeom>
          <a:noFill/>
        </p:spPr>
      </p:pic>
      <p:pic>
        <p:nvPicPr>
          <p:cNvPr id="87049" name="Picture 9" descr="http://consciouschange.co.uk/wp-content/uploads/2009/07/rooste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14400" y="3352800"/>
            <a:ext cx="2057400" cy="2368717"/>
          </a:xfrm>
          <a:prstGeom prst="rect">
            <a:avLst/>
          </a:prstGeom>
          <a:noFill/>
        </p:spPr>
      </p:pic>
      <p:sp>
        <p:nvSpPr>
          <p:cNvPr id="93186" name="AutoShape 2"/>
          <p:cNvSpPr>
            <a:spLocks noChangeArrowheads="1"/>
          </p:cNvSpPr>
          <p:nvPr/>
        </p:nvSpPr>
        <p:spPr bwMode="auto">
          <a:xfrm>
            <a:off x="3048000" y="2438400"/>
            <a:ext cx="914400" cy="487362"/>
          </a:xfrm>
          <a:prstGeom prst="wedgeRoundRectCallout">
            <a:avLst>
              <a:gd name="adj1" fmla="val -45056"/>
              <a:gd name="adj2" fmla="val 146224"/>
              <a:gd name="adj3" fmla="val 16667"/>
            </a:avLst>
          </a:prstGeom>
          <a:solidFill>
            <a:schemeClr val="bg1"/>
          </a:solidFill>
          <a:ln w="57150">
            <a:solidFill>
              <a:srgbClr val="2F6E73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" y="457200"/>
            <a:ext cx="8610600" cy="1524000"/>
          </a:xfrm>
          <a:prstGeom prst="rect">
            <a:avLst/>
          </a:prstGeom>
          <a:solidFill>
            <a:schemeClr val="bg1"/>
          </a:solidFill>
          <a:ln w="57150">
            <a:solidFill>
              <a:srgbClr val="29616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72000" tIns="72000" rIns="72000" bIns="72000" rtlCol="0" anchor="ctr" anchorCtr="1">
            <a:noAutofit/>
          </a:bodyPr>
          <a:lstStyle/>
          <a:p>
            <a:pPr lvl="0"/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“Molly, come here and have a look! I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have found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a giant egg.”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7543800" y="1752600"/>
            <a:ext cx="1371600" cy="685800"/>
          </a:xfrm>
          <a:prstGeom prst="star16">
            <a:avLst/>
          </a:prstGeom>
          <a:ln>
            <a:solidFill>
              <a:srgbClr val="296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Check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  <a:solidFill>
            <a:srgbClr val="2F6E73"/>
          </a:solidFill>
          <a:ln>
            <a:solidFill>
              <a:srgbClr val="32757A"/>
            </a:solidFill>
          </a:ln>
          <a:scene3d>
            <a:camera prst="orthographicFront"/>
            <a:lightRig rig="threePt" dir="t"/>
          </a:scene3d>
          <a:sp3d extrusionH="76200" prstMaterial="matte">
            <a:bevelT w="114300" prst="hardEdge"/>
            <a:extrusionClr>
              <a:srgbClr val="32757A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theme/theme1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423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3_Оформление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ааа</dc:creator>
  <cp:lastModifiedBy>Пользователь</cp:lastModifiedBy>
  <cp:revision>76</cp:revision>
  <cp:lastPrinted>1601-01-01T00:00:00Z</cp:lastPrinted>
  <dcterms:created xsi:type="dcterms:W3CDTF">2013-03-17T09:05:27Z</dcterms:created>
  <dcterms:modified xsi:type="dcterms:W3CDTF">2020-10-13T13:40:08Z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