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20"/>
  </p:notesMasterIdLst>
  <p:handoutMasterIdLst>
    <p:handoutMasterId r:id="rId21"/>
  </p:handoutMasterIdLst>
  <p:sldIdLst>
    <p:sldId id="256" r:id="rId4"/>
    <p:sldId id="257" r:id="rId5"/>
    <p:sldId id="258" r:id="rId6"/>
    <p:sldId id="272" r:id="rId7"/>
    <p:sldId id="259" r:id="rId8"/>
    <p:sldId id="261" r:id="rId9"/>
    <p:sldId id="262" r:id="rId10"/>
    <p:sldId id="260" r:id="rId11"/>
    <p:sldId id="265" r:id="rId12"/>
    <p:sldId id="264" r:id="rId13"/>
    <p:sldId id="263" r:id="rId14"/>
    <p:sldId id="267" r:id="rId15"/>
    <p:sldId id="269" r:id="rId16"/>
    <p:sldId id="268" r:id="rId17"/>
    <p:sldId id="266" r:id="rId18"/>
    <p:sldId id="271" r:id="rId19"/>
  </p:sldIdLst>
  <p:sldSz cx="9144000" cy="6858000" type="screen4x3"/>
  <p:notesSz cx="6797675" cy="99250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00"/>
    <a:srgbClr val="FF66FF"/>
    <a:srgbClr val="FF00FF"/>
    <a:srgbClr val="FF33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939" autoAdjust="0"/>
  </p:normalViewPr>
  <p:slideViewPr>
    <p:cSldViewPr>
      <p:cViewPr>
        <p:scale>
          <a:sx n="117" d="100"/>
          <a:sy n="117" d="100"/>
        </p:scale>
        <p:origin x="-147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28E1C72-C735-46DB-825B-B85A3F62C394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7075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7075"/>
            <a:ext cx="2945659" cy="49625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99D51A5-A414-47D1-9EAC-1B80C09A8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7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D03108B-1261-44C4-BA63-1A34FA0AF351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4399"/>
            <a:ext cx="5438140" cy="44662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7075"/>
            <a:ext cx="2945659" cy="4962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7075"/>
            <a:ext cx="2945659" cy="49625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0535319-869D-4091-9DA7-3FA219920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438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45AEA0C5-B7D4-45A5-9F54-1545476A795C}" type="slidenum">
              <a:rPr lang="en-US">
                <a:solidFill>
                  <a:srgbClr val="000000"/>
                </a:solidFill>
              </a:rPr>
              <a:pPr/>
              <a:t>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5D564-5396-4037-B868-D0008BD93549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44AEA-7CC8-449E-8BBC-788E9CF3F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428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D2E07-7D3C-4EEC-89C7-98C979B1FC53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A039E-2D0A-4E4A-8F92-8F353904B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140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A00C3-98F3-46FD-941A-CBF9F74E0677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14ED3-9DC7-418E-A2A5-38ED61864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833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kumimoji="1" lang="en-GB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GB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A111DA-D45D-4994-88BB-CE3DE890FF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25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9D33AC1-AE43-4FDE-BB05-A88C6B817C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40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6FA38F4-CD48-4826-BD07-98D0395FB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62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DCB2B0-04DD-4DA9-B8AF-39780BD81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32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F44384-07A0-4377-A6F3-D8E418894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514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4F3948-6B1F-4BE0-91A3-C2F2F8720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0173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23944C-5BE4-4E5E-A95F-C67A9303E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547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278B3A-53DF-454B-BE30-4B5E3844B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90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16BAB-7480-4B98-920D-65C0FAF25F98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0CDF7-2ACC-4599-BA93-9770A0AB4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9122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893120-4BF6-4222-AF75-226892DE4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190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7245C8-FC01-4D19-8DE8-7210B1F945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61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E7768F-193D-49CD-A209-27F005E88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962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 мультимеди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9A5931-E894-4A8C-9308-951252A8C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938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045E08-67F6-4B92-BC98-9CA119247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98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Щелчок правит образец заголовка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Щелчок правит 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117600" y="6115050"/>
            <a:ext cx="1930400" cy="51435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CC9864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556000" y="6115050"/>
            <a:ext cx="2844800" cy="514350"/>
          </a:xfrm>
        </p:spPr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CC9864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115050"/>
            <a:ext cx="1828800" cy="514350"/>
          </a:xfrm>
        </p:spPr>
        <p:txBody>
          <a:bodyPr/>
          <a:lstStyle>
            <a:lvl1pPr eaLnBrk="1" hangingPunct="1">
              <a:spcBef>
                <a:spcPct val="0"/>
              </a:spcBef>
              <a:defRPr smtClean="0"/>
            </a:lvl1pPr>
          </a:lstStyle>
          <a:p>
            <a:pPr>
              <a:defRPr/>
            </a:pPr>
            <a:fld id="{CCE916B1-9203-4B90-8644-E15E5AFF6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740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defRPr smtClean="0"/>
            </a:lvl1pPr>
          </a:lstStyle>
          <a:p>
            <a:pPr>
              <a:defRPr/>
            </a:pPr>
            <a:fld id="{68A95D7B-D4BF-481A-AD0A-E5929F7CD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9568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defRPr smtClean="0"/>
            </a:lvl1pPr>
          </a:lstStyle>
          <a:p>
            <a:pPr>
              <a:defRPr/>
            </a:pPr>
            <a:fld id="{436CB418-6AE3-4B54-A175-562B6AC26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281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716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9200" y="17716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defRPr smtClean="0"/>
            </a:lvl1pPr>
          </a:lstStyle>
          <a:p>
            <a:pPr>
              <a:defRPr/>
            </a:pPr>
            <a:fld id="{C0E6A627-E83E-4FA9-A593-D51137BFB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0792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defRPr smtClean="0"/>
            </a:lvl1pPr>
          </a:lstStyle>
          <a:p>
            <a:pPr>
              <a:defRPr/>
            </a:pPr>
            <a:fld id="{51801707-5DF0-4A04-9A24-E16B187B8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5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7081E-F169-4F70-AED5-56F763C47A7F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ACDB-FBC6-4CEF-8DB3-407EE4DA4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2704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defRPr smtClean="0"/>
            </a:lvl1pPr>
          </a:lstStyle>
          <a:p>
            <a:pPr>
              <a:defRPr/>
            </a:pPr>
            <a:fld id="{C04D00D1-0E63-4E6D-990B-77C384F64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042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defRPr smtClean="0"/>
            </a:lvl1pPr>
          </a:lstStyle>
          <a:p>
            <a:pPr>
              <a:defRPr/>
            </a:pPr>
            <a:fld id="{47916E72-159E-4455-986F-9A87F885C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9518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defRPr smtClean="0"/>
            </a:lvl1pPr>
          </a:lstStyle>
          <a:p>
            <a:pPr>
              <a:defRPr/>
            </a:pPr>
            <a:fld id="{A1DD679F-C18F-4292-9B0C-C9E2894F4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5796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defRPr smtClean="0"/>
            </a:lvl1pPr>
          </a:lstStyle>
          <a:p>
            <a:pPr>
              <a:defRPr/>
            </a:pPr>
            <a:fld id="{F567F5CB-EB1E-4E1A-B54D-A3F6B6561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8820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defRPr smtClean="0"/>
            </a:lvl1pPr>
          </a:lstStyle>
          <a:p>
            <a:pPr>
              <a:defRPr/>
            </a:pPr>
            <a:fld id="{2FCF7BDF-1826-4C0A-A875-80BBF37C1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6524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40005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40005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defRPr smtClean="0"/>
            </a:lvl1pPr>
          </a:lstStyle>
          <a:p>
            <a:pPr>
              <a:defRPr/>
            </a:pPr>
            <a:fld id="{3CC1901B-5F81-4371-A127-05576D32B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585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F2EBC-62DF-4A57-B148-A676C884D672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1AA6D-BB8A-4F3B-98D5-67E534C77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972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20E86-E31F-4600-B000-2AC33D42EE9D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3ECD7-AF32-4434-BBA4-F7E841DB2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77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E885E-8E48-44FE-A668-00A4B764CDA2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C6FD8-0C1E-495D-8283-A87B779C59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478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61584-2278-4DC6-8FD1-BCFF6AE1B84F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769BF-F07A-4229-99E4-33F92CA68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38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A3206-1DDA-4FD2-921D-0BACE52A9532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F12AA-5505-4C64-B32C-E818314C7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623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9AB7A-7979-4750-AFCF-3E014C9DEB94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8B12C-D345-411E-856A-AB1D70B35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622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FFE79E-ED85-4C71-AE7A-747F1A93A571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CE495E3-D5FE-421A-A5F5-E758FB2E7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cov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7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kumimoji="1" lang="en-GB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51" name="Line 39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052" name="Picture 42" descr="minispir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43" descr="minispir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5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9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9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9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57EADB3C-D858-47F4-96EF-3AA1579FB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</p:sldLayoutIdLst>
  <p:transition spd="slow">
    <p:cov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8C73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50800"/>
            <a:ext cx="8926513" cy="6743700"/>
            <a:chOff x="0" y="42"/>
            <a:chExt cx="4217" cy="5664"/>
          </a:xfrm>
        </p:grpSpPr>
        <p:grpSp>
          <p:nvGrpSpPr>
            <p:cNvPr id="3080" name="Group 3"/>
            <p:cNvGrpSpPr>
              <a:grpSpLocks/>
            </p:cNvGrpSpPr>
            <p:nvPr/>
          </p:nvGrpSpPr>
          <p:grpSpPr bwMode="auto">
            <a:xfrm>
              <a:off x="0" y="42"/>
              <a:ext cx="4217" cy="5664"/>
              <a:chOff x="0" y="42"/>
              <a:chExt cx="4217" cy="5664"/>
            </a:xfrm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ltGray">
              <a:xfrm>
                <a:off x="250" y="169"/>
                <a:ext cx="3967" cy="54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pic>
            <p:nvPicPr>
              <p:cNvPr id="3105" name="Picture 5" descr="minispir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ltGray">
              <a:xfrm>
                <a:off x="0" y="42"/>
                <a:ext cx="558" cy="3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4" name="Rectangle 6"/>
              <p:cNvSpPr>
                <a:spLocks noChangeArrowheads="1"/>
              </p:cNvSpPr>
              <p:nvPr/>
            </p:nvSpPr>
            <p:spPr bwMode="ltGray">
              <a:xfrm>
                <a:off x="282" y="3469"/>
                <a:ext cx="492" cy="3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pic>
            <p:nvPicPr>
              <p:cNvPr id="3107" name="Picture 7" descr="minispir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9999"/>
              <a:stretch>
                <a:fillRect/>
              </a:stretch>
            </p:blipFill>
            <p:spPr bwMode="ltGray">
              <a:xfrm>
                <a:off x="0" y="3546"/>
                <a:ext cx="558" cy="2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081" name="Group 8"/>
            <p:cNvGrpSpPr>
              <a:grpSpLocks/>
            </p:cNvGrpSpPr>
            <p:nvPr/>
          </p:nvGrpSpPr>
          <p:grpSpPr bwMode="auto">
            <a:xfrm>
              <a:off x="543" y="1296"/>
              <a:ext cx="3658" cy="4032"/>
              <a:chOff x="198" y="1296"/>
              <a:chExt cx="3658" cy="4032"/>
            </a:xfrm>
          </p:grpSpPr>
          <p:sp>
            <p:nvSpPr>
              <p:cNvPr id="2057" name="Line 9"/>
              <p:cNvSpPr>
                <a:spLocks noChangeShapeType="1"/>
              </p:cNvSpPr>
              <p:nvPr/>
            </p:nvSpPr>
            <p:spPr bwMode="ltGray">
              <a:xfrm>
                <a:off x="198" y="129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58" name="Line 10"/>
              <p:cNvSpPr>
                <a:spLocks noChangeShapeType="1"/>
              </p:cNvSpPr>
              <p:nvPr/>
            </p:nvSpPr>
            <p:spPr bwMode="ltGray">
              <a:xfrm>
                <a:off x="198" y="149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59" name="Line 11"/>
              <p:cNvSpPr>
                <a:spLocks noChangeShapeType="1"/>
              </p:cNvSpPr>
              <p:nvPr/>
            </p:nvSpPr>
            <p:spPr bwMode="ltGray">
              <a:xfrm>
                <a:off x="198" y="168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60" name="Line 12"/>
              <p:cNvSpPr>
                <a:spLocks noChangeShapeType="1"/>
              </p:cNvSpPr>
              <p:nvPr/>
            </p:nvSpPr>
            <p:spPr bwMode="ltGray">
              <a:xfrm>
                <a:off x="198" y="187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61" name="Line 13"/>
              <p:cNvSpPr>
                <a:spLocks noChangeShapeType="1"/>
              </p:cNvSpPr>
              <p:nvPr/>
            </p:nvSpPr>
            <p:spPr bwMode="ltGray">
              <a:xfrm>
                <a:off x="198" y="206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62" name="Line 14"/>
              <p:cNvSpPr>
                <a:spLocks noChangeShapeType="1"/>
              </p:cNvSpPr>
              <p:nvPr/>
            </p:nvSpPr>
            <p:spPr bwMode="ltGray">
              <a:xfrm>
                <a:off x="198" y="225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63" name="Line 15"/>
              <p:cNvSpPr>
                <a:spLocks noChangeShapeType="1"/>
              </p:cNvSpPr>
              <p:nvPr/>
            </p:nvSpPr>
            <p:spPr bwMode="ltGray">
              <a:xfrm>
                <a:off x="198" y="245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64" name="Line 16"/>
              <p:cNvSpPr>
                <a:spLocks noChangeShapeType="1"/>
              </p:cNvSpPr>
              <p:nvPr/>
            </p:nvSpPr>
            <p:spPr bwMode="ltGray">
              <a:xfrm>
                <a:off x="198" y="264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65" name="Line 17"/>
              <p:cNvSpPr>
                <a:spLocks noChangeShapeType="1"/>
              </p:cNvSpPr>
              <p:nvPr/>
            </p:nvSpPr>
            <p:spPr bwMode="ltGray">
              <a:xfrm>
                <a:off x="198" y="283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66" name="Line 18"/>
              <p:cNvSpPr>
                <a:spLocks noChangeShapeType="1"/>
              </p:cNvSpPr>
              <p:nvPr/>
            </p:nvSpPr>
            <p:spPr bwMode="ltGray">
              <a:xfrm>
                <a:off x="198" y="302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67" name="Line 19"/>
              <p:cNvSpPr>
                <a:spLocks noChangeShapeType="1"/>
              </p:cNvSpPr>
              <p:nvPr/>
            </p:nvSpPr>
            <p:spPr bwMode="ltGray">
              <a:xfrm>
                <a:off x="198" y="321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68" name="Line 20"/>
              <p:cNvSpPr>
                <a:spLocks noChangeShapeType="1"/>
              </p:cNvSpPr>
              <p:nvPr/>
            </p:nvSpPr>
            <p:spPr bwMode="ltGray">
              <a:xfrm>
                <a:off x="198" y="341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69" name="Line 21"/>
              <p:cNvSpPr>
                <a:spLocks noChangeShapeType="1"/>
              </p:cNvSpPr>
              <p:nvPr/>
            </p:nvSpPr>
            <p:spPr bwMode="ltGray">
              <a:xfrm>
                <a:off x="198" y="360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70" name="Line 22"/>
              <p:cNvSpPr>
                <a:spLocks noChangeShapeType="1"/>
              </p:cNvSpPr>
              <p:nvPr/>
            </p:nvSpPr>
            <p:spPr bwMode="ltGray">
              <a:xfrm>
                <a:off x="198" y="379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71" name="Line 23"/>
              <p:cNvSpPr>
                <a:spLocks noChangeShapeType="1"/>
              </p:cNvSpPr>
              <p:nvPr/>
            </p:nvSpPr>
            <p:spPr bwMode="ltGray">
              <a:xfrm>
                <a:off x="198" y="398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72" name="Line 24"/>
              <p:cNvSpPr>
                <a:spLocks noChangeShapeType="1"/>
              </p:cNvSpPr>
              <p:nvPr/>
            </p:nvSpPr>
            <p:spPr bwMode="ltGray">
              <a:xfrm>
                <a:off x="198" y="417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73" name="Line 25"/>
              <p:cNvSpPr>
                <a:spLocks noChangeShapeType="1"/>
              </p:cNvSpPr>
              <p:nvPr/>
            </p:nvSpPr>
            <p:spPr bwMode="ltGray">
              <a:xfrm>
                <a:off x="198" y="437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74" name="Line 26"/>
              <p:cNvSpPr>
                <a:spLocks noChangeShapeType="1"/>
              </p:cNvSpPr>
              <p:nvPr/>
            </p:nvSpPr>
            <p:spPr bwMode="ltGray">
              <a:xfrm>
                <a:off x="198" y="456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ltGray">
              <a:xfrm>
                <a:off x="198" y="475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76" name="Line 28"/>
              <p:cNvSpPr>
                <a:spLocks noChangeShapeType="1"/>
              </p:cNvSpPr>
              <p:nvPr/>
            </p:nvSpPr>
            <p:spPr bwMode="ltGray">
              <a:xfrm>
                <a:off x="198" y="494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77" name="Line 29"/>
              <p:cNvSpPr>
                <a:spLocks noChangeShapeType="1"/>
              </p:cNvSpPr>
              <p:nvPr/>
            </p:nvSpPr>
            <p:spPr bwMode="ltGray">
              <a:xfrm>
                <a:off x="198" y="513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78" name="Line 30"/>
              <p:cNvSpPr>
                <a:spLocks noChangeShapeType="1"/>
              </p:cNvSpPr>
              <p:nvPr/>
            </p:nvSpPr>
            <p:spPr bwMode="ltGray">
              <a:xfrm>
                <a:off x="198" y="533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</p:grpSp>
      <p:sp>
        <p:nvSpPr>
          <p:cNvPr id="3075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4000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3076" name="Rectangle 3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7165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81" name="Rectangle 3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1400" y="615791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rgbClr val="CC9864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82" name="Rectangle 3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157913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rgbClr val="CC9864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83" name="Rectangle 3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15791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smtClean="0">
                <a:solidFill>
                  <a:srgbClr val="CC9864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80D68A4-D672-4052-873A-C80BEE73B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cov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31.xml"/><Relationship Id="rId1" Type="http://schemas.openxmlformats.org/officeDocument/2006/relationships/video" Target="file:///C:\Users\Azik\Desktop\Taqdimot\Ms%20Excelda%20Formula%20va%20funksiyalar\04_IF.avi" TargetMode="Externa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31.xml"/><Relationship Id="rId1" Type="http://schemas.openxmlformats.org/officeDocument/2006/relationships/video" Target="file:///C:\Users\Azik\Desktop\Taqdimot\Ms%20Excelda%20Formula%20va%20funksiyalar\05_sinx2.avi" TargetMode="Externa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31.xml"/><Relationship Id="rId1" Type="http://schemas.openxmlformats.org/officeDocument/2006/relationships/video" Target="file:///C:\Users\Azik\Desktop\Taqdimot\Ms%20Excelda%20Formula%20va%20funksiyalar\07_if_summ2.avi" TargetMode="Externa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31.xml"/><Relationship Id="rId1" Type="http://schemas.openxmlformats.org/officeDocument/2006/relationships/video" Target="file:///C:\Users\admin\Desktop\Taqdimot\Ms%20Excelda%20Formula%20va%20funksiyalar\02_add_formula2.avi" TargetMode="Externa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file:///C:\&#1052;&#1086;&#1080;%20&#1076;&#1086;&#1082;&#1091;&#1084;&#1077;&#1085;&#1090;&#1099;\UzSoft\excel\Excel%201\www_&#1055;&#1045;&#1056;&#1042;&#1067;&#1045;%20&#1064;&#1040;&#1043;&#1048;_ru%20%20&#1064;&#1072;&#1075;%2022%20-%20&#1060;&#1086;&#1088;&#1084;&#1091;&#1083;&#1099;%20&#1076;&#1072;&#1083;&#1100;&#1096;&#1077;.files\22_2.gif" TargetMode="External"/><Relationship Id="rId7" Type="http://schemas.openxmlformats.org/officeDocument/2006/relationships/image" Target="file:///C:\&#1052;&#1086;&#1080;%20&#1076;&#1086;&#1082;&#1091;&#1084;&#1077;&#1085;&#1090;&#1099;\UzSoft\excel\Excel%201\www_&#1055;&#1045;&#1056;&#1042;&#1067;&#1045;%20&#1064;&#1040;&#1043;&#1048;_ru%20%20&#1064;&#1072;&#1075;%2021%20-%20&#1060;&#1086;&#1088;&#1084;&#1091;&#1083;&#1099;.files\21_2.gi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11" Type="http://schemas.openxmlformats.org/officeDocument/2006/relationships/image" Target="file:///C:\&#1052;&#1086;&#1080;%20&#1076;&#1086;&#1082;&#1091;&#1084;&#1077;&#1085;&#1090;&#1099;\UzSoft\excel\Excel%201\www_&#1055;&#1045;&#1056;&#1042;&#1067;&#1045;%20&#1064;&#1040;&#1043;&#1048;_ru%20%20&#1064;&#1072;&#1075;%2022%20-%20&#1060;&#1086;&#1088;&#1084;&#1091;&#1083;&#1099;%20&#1076;&#1072;&#1083;&#1100;&#1096;&#1077;.files\22_1.gif" TargetMode="External"/><Relationship Id="rId5" Type="http://schemas.openxmlformats.org/officeDocument/2006/relationships/image" Target="file:///C:\&#1052;&#1086;&#1080;%20&#1076;&#1086;&#1082;&#1091;&#1084;&#1077;&#1085;&#1090;&#1099;\UzSoft\excel\Excel%201\www_&#1055;&#1045;&#1056;&#1042;&#1067;&#1045;%20&#1064;&#1040;&#1043;&#1048;_ru%20%20&#1064;&#1072;&#1075;%2021%20-%20&#1060;&#1086;&#1088;&#1084;&#1091;&#1083;&#1099;.files\21_1.gif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file:///C:\&#1052;&#1086;&#1080;%20&#1076;&#1086;&#1082;&#1091;&#1084;&#1077;&#1085;&#1090;&#1099;\UzSoft\excel\Excel%201\www_&#1055;&#1045;&#1056;&#1042;&#1067;&#1045;%20&#1064;&#1040;&#1043;&#1048;_ru%20%20&#1064;&#1072;&#1075;%2021%20-%20&#1060;&#1086;&#1088;&#1084;&#1091;&#1083;&#1099;.files\21_3.gi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31.xml"/><Relationship Id="rId1" Type="http://schemas.openxmlformats.org/officeDocument/2006/relationships/video" Target="file:///C:\Users\admin\Desktop\Taqdimot\Ms%20Excelda%20Formula%20va%20funksiyalar\03_ko'paytma.avi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3628" y="2996952"/>
            <a:ext cx="7344816" cy="1323439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err="1">
                <a:ln/>
                <a:solidFill>
                  <a:schemeClr val="accent4"/>
                </a:solidFill>
              </a:rPr>
              <a:t>Ms</a:t>
            </a:r>
            <a:r>
              <a:rPr lang="en-US" sz="4000" b="1" dirty="0">
                <a:ln/>
                <a:solidFill>
                  <a:schemeClr val="accent4"/>
                </a:solidFill>
              </a:rPr>
              <a:t> Excel </a:t>
            </a:r>
            <a:r>
              <a:rPr lang="en-US" sz="4000" b="1" dirty="0" err="1">
                <a:ln/>
                <a:solidFill>
                  <a:schemeClr val="accent4"/>
                </a:solidFill>
              </a:rPr>
              <a:t>dasturida</a:t>
            </a:r>
            <a:r>
              <a:rPr lang="en-US" sz="4000" b="1" dirty="0">
                <a:ln/>
                <a:solidFill>
                  <a:schemeClr val="accent4"/>
                </a:solidFill>
              </a:rPr>
              <a:t> formula </a:t>
            </a:r>
            <a:r>
              <a:rPr lang="en-US" sz="4000" b="1" dirty="0" err="1">
                <a:ln/>
                <a:solidFill>
                  <a:schemeClr val="accent4"/>
                </a:solidFill>
              </a:rPr>
              <a:t>va</a:t>
            </a:r>
            <a:r>
              <a:rPr lang="en-US" sz="4000" b="1" dirty="0">
                <a:ln/>
                <a:solidFill>
                  <a:schemeClr val="accent4"/>
                </a:solidFill>
              </a:rPr>
              <a:t> </a:t>
            </a:r>
            <a:r>
              <a:rPr lang="en-US" sz="4000" b="1" dirty="0" err="1">
                <a:ln/>
                <a:solidFill>
                  <a:schemeClr val="accent4"/>
                </a:solidFill>
              </a:rPr>
              <a:t>funksiyalar</a:t>
            </a:r>
            <a:r>
              <a:rPr lang="en-US" sz="4000" b="1" dirty="0">
                <a:ln/>
                <a:solidFill>
                  <a:schemeClr val="accent4"/>
                </a:solidFill>
              </a:rPr>
              <a:t> </a:t>
            </a:r>
            <a:r>
              <a:rPr lang="en-US" sz="4000" b="1" dirty="0" err="1">
                <a:ln/>
                <a:solidFill>
                  <a:schemeClr val="accent4"/>
                </a:solidFill>
              </a:rPr>
              <a:t>bilan</a:t>
            </a:r>
            <a:r>
              <a:rPr lang="en-US" sz="4000" b="1" dirty="0">
                <a:ln/>
                <a:solidFill>
                  <a:schemeClr val="accent4"/>
                </a:solidFill>
              </a:rPr>
              <a:t> </a:t>
            </a:r>
            <a:r>
              <a:rPr lang="en-US" sz="4000" b="1" dirty="0" err="1">
                <a:ln/>
                <a:solidFill>
                  <a:schemeClr val="accent4"/>
                </a:solidFill>
              </a:rPr>
              <a:t>ishlash</a:t>
            </a:r>
            <a:endParaRPr lang="ru-RU" sz="4000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332656"/>
            <a:ext cx="7848872" cy="2308324"/>
          </a:xfrm>
          <a:prstGeom prst="rect">
            <a:avLst/>
          </a:prstGeom>
          <a:effectLst>
            <a:glow rad="101600">
              <a:srgbClr val="FF0000">
                <a:alpha val="6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endParaRPr lang="en-US" sz="1600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en-US" sz="1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en-US" sz="1600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en-US" sz="1600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en-US" sz="1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en-US" sz="1600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en-US" sz="1600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en-US" sz="1600" b="1" dirty="0" err="1" smtClean="0">
                <a:solidFill>
                  <a:srgbClr val="C00000"/>
                </a:solidFill>
                <a:latin typeface="Times New Roman" pitchFamily="18" charset="0"/>
              </a:rPr>
              <a:t>Farg‘ona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</a:rPr>
              <a:t>  </a:t>
            </a:r>
            <a:r>
              <a:rPr lang="en-US" sz="1600" b="1" dirty="0" err="1">
                <a:solidFill>
                  <a:srgbClr val="C00000"/>
                </a:solidFill>
                <a:latin typeface="Times New Roman" pitchFamily="18" charset="0"/>
              </a:rPr>
              <a:t>viloyati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</a:rPr>
              <a:t>  </a:t>
            </a:r>
            <a:r>
              <a:rPr lang="en-US" sz="1600" b="1" dirty="0" err="1">
                <a:solidFill>
                  <a:srgbClr val="C00000"/>
                </a:solidFill>
                <a:latin typeface="Times New Roman" pitchFamily="18" charset="0"/>
              </a:rPr>
              <a:t>Quvasoy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</a:rPr>
              <a:t>  </a:t>
            </a:r>
            <a:r>
              <a:rPr lang="en-US" sz="1600" b="1" dirty="0" err="1" smtClean="0">
                <a:solidFill>
                  <a:srgbClr val="C00000"/>
                </a:solidFill>
                <a:latin typeface="Times New Roman" pitchFamily="18" charset="0"/>
              </a:rPr>
              <a:t>shahar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</a:rPr>
              <a:t>  </a:t>
            </a:r>
            <a:r>
              <a:rPr lang="en-US" sz="1600" b="1" dirty="0" err="1">
                <a:solidFill>
                  <a:srgbClr val="C00000"/>
                </a:solidFill>
                <a:latin typeface="Times New Roman" pitchFamily="18" charset="0"/>
              </a:rPr>
              <a:t>Maktabgacha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</a:rPr>
              <a:t>   </a:t>
            </a:r>
            <a:r>
              <a:rPr lang="en-US" sz="1600" b="1" dirty="0" err="1">
                <a:solidFill>
                  <a:srgbClr val="C00000"/>
                </a:solidFill>
                <a:latin typeface="Times New Roman" pitchFamily="18" charset="0"/>
              </a:rPr>
              <a:t>va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</a:rPr>
              <a:t>  </a:t>
            </a:r>
            <a:r>
              <a:rPr lang="en-US" sz="1600" b="1" dirty="0" err="1">
                <a:solidFill>
                  <a:srgbClr val="C00000"/>
                </a:solidFill>
                <a:latin typeface="Times New Roman" pitchFamily="18" charset="0"/>
              </a:rPr>
              <a:t>maktab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</a:rPr>
              <a:t>  </a:t>
            </a:r>
            <a:r>
              <a:rPr lang="en-US" sz="1600" b="1" dirty="0" err="1" smtClean="0">
                <a:solidFill>
                  <a:srgbClr val="C00000"/>
                </a:solidFill>
                <a:latin typeface="Times New Roman" pitchFamily="18" charset="0"/>
              </a:rPr>
              <a:t>ta’limi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Times New Roman" pitchFamily="18" charset="0"/>
              </a:rPr>
              <a:t>bo‘limiga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</a:rPr>
              <a:t>   </a:t>
            </a:r>
            <a:r>
              <a:rPr lang="en-US" sz="1600" b="1" dirty="0" err="1" smtClean="0">
                <a:solidFill>
                  <a:srgbClr val="C00000"/>
                </a:solidFill>
                <a:latin typeface="Times New Roman" pitchFamily="18" charset="0"/>
              </a:rPr>
              <a:t>qarashli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</a:rPr>
              <a:t> 3-umumiy  </a:t>
            </a:r>
            <a:r>
              <a:rPr lang="en-US" sz="1600" b="1" dirty="0" err="1">
                <a:solidFill>
                  <a:srgbClr val="C00000"/>
                </a:solidFill>
                <a:latin typeface="Times New Roman" pitchFamily="18" charset="0"/>
              </a:rPr>
              <a:t>o‘rta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</a:rPr>
              <a:t>  </a:t>
            </a:r>
            <a:r>
              <a:rPr lang="en-US" sz="1600" b="1" dirty="0" err="1">
                <a:solidFill>
                  <a:srgbClr val="C00000"/>
                </a:solidFill>
                <a:latin typeface="Times New Roman" pitchFamily="18" charset="0"/>
              </a:rPr>
              <a:t>ta’lim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</a:rPr>
              <a:t>  </a:t>
            </a:r>
            <a:r>
              <a:rPr lang="en-US" sz="1600" b="1" dirty="0" err="1" smtClean="0">
                <a:solidFill>
                  <a:srgbClr val="C00000"/>
                </a:solidFill>
                <a:latin typeface="Times New Roman" pitchFamily="18" charset="0"/>
              </a:rPr>
              <a:t>maktabi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</a:rPr>
              <a:t>    INFORMATIKA    </a:t>
            </a:r>
            <a:r>
              <a:rPr lang="en-US" sz="1600" b="1" dirty="0" err="1">
                <a:solidFill>
                  <a:srgbClr val="C00000"/>
                </a:solidFill>
                <a:latin typeface="Times New Roman" pitchFamily="18" charset="0"/>
              </a:rPr>
              <a:t>fani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</a:rPr>
              <a:t>  </a:t>
            </a:r>
            <a:r>
              <a:rPr lang="en-US" sz="1600" b="1" dirty="0" err="1" smtClean="0">
                <a:solidFill>
                  <a:srgbClr val="C00000"/>
                </a:solidFill>
                <a:latin typeface="Times New Roman" pitchFamily="18" charset="0"/>
              </a:rPr>
              <a:t>o‘qituvchisi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</a:rPr>
              <a:t>:</a:t>
            </a:r>
            <a:endParaRPr lang="en-US" sz="1600" dirty="0">
              <a:solidFill>
                <a:srgbClr val="FEFDE3"/>
              </a:solidFill>
              <a:latin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65315" y="4581128"/>
            <a:ext cx="1042282" cy="917208"/>
          </a:xfrm>
          <a:prstGeom prst="rect">
            <a:avLst/>
          </a:prstGeom>
          <a:effectLst>
            <a:glow rad="1905000">
              <a:schemeClr val="accent1">
                <a:alpha val="48000"/>
              </a:schemeClr>
            </a:glow>
            <a:outerShdw blurRad="50800" dist="50800" dir="12660000" sx="114000" sy="114000" algn="ctr" rotWithShape="0">
              <a:srgbClr val="000000">
                <a:alpha val="0"/>
              </a:srgbClr>
            </a:outerShdw>
            <a:reflection blurRad="88900" stA="37000" endPos="65000" dir="5400000" sy="-100000" algn="bl" rotWithShape="0"/>
          </a:effectLst>
          <a:scene3d>
            <a:camera prst="orthographicFront"/>
            <a:lightRig rig="flat" dir="t"/>
          </a:scene3d>
          <a:sp3d prstMaterial="softEdge">
            <a:bevelT w="114300" prst="artDeco"/>
            <a:bevelB w="139700" prst="cross"/>
          </a:sp3d>
        </p:spPr>
      </p:pic>
      <p:sp>
        <p:nvSpPr>
          <p:cNvPr id="4" name="Скругленный прямоугольник 3"/>
          <p:cNvSpPr/>
          <p:nvPr/>
        </p:nvSpPr>
        <p:spPr bwMode="auto">
          <a:xfrm>
            <a:off x="2015716" y="5596391"/>
            <a:ext cx="5760640" cy="576064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</a:rPr>
              <a:t>Umurzakov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400" b="1" smtClean="0">
                <a:solidFill>
                  <a:srgbClr val="FF0000"/>
                </a:solidFill>
                <a:latin typeface="Times New Roman" pitchFamily="18" charset="0"/>
              </a:rPr>
              <a:t>Murodjon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9" name="Рисунок 1" descr="C:\Documents and Settings\User\Local Settings\Temporary Internet Files\Content.Word\Screenshot_20230824-185548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90692"/>
            <a:ext cx="2002583" cy="167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70644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706448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Matematik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funksiyalar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Group 44"/>
          <p:cNvGraphicFramePr>
            <a:graphicFrameLocks/>
          </p:cNvGraphicFramePr>
          <p:nvPr/>
        </p:nvGraphicFramePr>
        <p:xfrm>
          <a:off x="1044575" y="1557338"/>
          <a:ext cx="7715250" cy="4525965"/>
        </p:xfrm>
        <a:graphic>
          <a:graphicData uri="http://schemas.openxmlformats.org/drawingml/2006/table">
            <a:tbl>
              <a:tblPr/>
              <a:tblGrid>
                <a:gridCol w="1727731"/>
                <a:gridCol w="5987519"/>
              </a:tblGrid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Yozilishi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Qo’llanilishi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КОРЕНЬ(…)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Kvadrat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ildizni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hisoblash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ABS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(…)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Sonning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absalut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qiymati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modulini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)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hisoblash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ЦЕЛОЕ(…)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Sonni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yoki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natijani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yahlitlash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ПИ()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Matematik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konstanta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«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Pi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» (3,1415926…)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hisoblash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НОД(…)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Bir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nechta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sonlar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ekubini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hisoblash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СЛЧИС()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0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va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1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oraliqdagi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tasodifiy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qiymatni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olish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70644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706448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Statistik</a:t>
                      </a:r>
                      <a:r>
                        <a:rPr lang="en-US" sz="4000" baseline="0" dirty="0" smtClean="0"/>
                        <a:t> </a:t>
                      </a:r>
                      <a:r>
                        <a:rPr lang="en-US" sz="4000" baseline="0" dirty="0" err="1" smtClean="0"/>
                        <a:t>funksiyalar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Group 34"/>
          <p:cNvGraphicFramePr>
            <a:graphicFrameLocks/>
          </p:cNvGraphicFramePr>
          <p:nvPr/>
        </p:nvGraphicFramePr>
        <p:xfrm>
          <a:off x="1177925" y="1916113"/>
          <a:ext cx="7715250" cy="3348039"/>
        </p:xfrm>
        <a:graphic>
          <a:graphicData uri="http://schemas.openxmlformats.org/drawingml/2006/table">
            <a:tbl>
              <a:tblPr/>
              <a:tblGrid>
                <a:gridCol w="1954573"/>
                <a:gridCol w="5760677"/>
              </a:tblGrid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Yozilishi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Qo’llanilishi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МИН(…)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Ko’rsatilgan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sonlar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minimalini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tanlash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МАКС(…)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Ko’rsatilgan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sonlar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maksimalini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tanlash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СРЕДНЕЕ(…)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Ko’rsatilgan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sonlar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o’rta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arifmetigini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hisoblash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СУММ(…)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Ko’rsatilgan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sonlar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yig’indisini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hisoblash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70644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706448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Sana </a:t>
                      </a:r>
                      <a:r>
                        <a:rPr lang="en-US" sz="4000" dirty="0" err="1" smtClean="0"/>
                        <a:t>va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vaqt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funksiyalari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Group 25"/>
          <p:cNvGraphicFramePr>
            <a:graphicFrameLocks/>
          </p:cNvGraphicFramePr>
          <p:nvPr/>
        </p:nvGraphicFramePr>
        <p:xfrm>
          <a:off x="1162050" y="1773238"/>
          <a:ext cx="7715250" cy="3825875"/>
        </p:xfrm>
        <a:graphic>
          <a:graphicData uri="http://schemas.openxmlformats.org/drawingml/2006/table">
            <a:tbl>
              <a:tblPr/>
              <a:tblGrid>
                <a:gridCol w="1882787"/>
                <a:gridCol w="5832463"/>
              </a:tblGrid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Yozilishi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Qo’llanilishi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СЕГОДНЯ()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Sonli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formatda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bugungi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sana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qiymati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МЕСЯЦ(дата)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Ko’rsatilgan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sana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bo’yicha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yilda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oy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tartib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raqamini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hisoblash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ДЕНЬ(дата)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Ko’rsatilgan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sana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bo’yicha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yilda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kun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tartib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raqamini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hisoblash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ГОД(дата)</a:t>
                      </a:r>
                    </a:p>
                  </a:txBody>
                  <a:tcPr marL="91441" marR="91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Ko’rsatilgan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sana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bo’yicha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yilni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</a:rPr>
                        <a:t>hisoblash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70644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706448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Mantiqiy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funksiyalar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964" name="TextBox 2"/>
          <p:cNvSpPr txBox="1">
            <a:spLocks noChangeArrowheads="1"/>
          </p:cNvSpPr>
          <p:nvPr/>
        </p:nvSpPr>
        <p:spPr bwMode="auto">
          <a:xfrm>
            <a:off x="1403350" y="1557338"/>
            <a:ext cx="67691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800">
                <a:latin typeface="Times New Roman" pitchFamily="18" charset="0"/>
              </a:rPr>
              <a:t>  </a:t>
            </a:r>
            <a:r>
              <a:rPr lang="ru-RU" sz="2800">
                <a:latin typeface="Times New Roman" pitchFamily="18" charset="0"/>
              </a:rPr>
              <a:t>И</a:t>
            </a:r>
            <a:r>
              <a:rPr lang="en-US" sz="2800">
                <a:latin typeface="Times New Roman" pitchFamily="18" charset="0"/>
              </a:rPr>
              <a:t>(shart1;shart2;…) – «</a:t>
            </a:r>
            <a:r>
              <a:rPr lang="ru-RU" sz="2800">
                <a:latin typeface="Times New Roman" pitchFamily="18" charset="0"/>
              </a:rPr>
              <a:t>И</a:t>
            </a:r>
            <a:r>
              <a:rPr lang="en-US" sz="2800">
                <a:latin typeface="Times New Roman" pitchFamily="18" charset="0"/>
              </a:rPr>
              <a:t>» mantiqiy amali qiymatini hisoblaydi (ROST yoki Y</a:t>
            </a:r>
            <a:r>
              <a:rPr lang="uz-Cyrl-UZ" sz="2800">
                <a:latin typeface="Times New Roman" pitchFamily="18" charset="0"/>
              </a:rPr>
              <a:t>O</a:t>
            </a:r>
            <a:r>
              <a:rPr lang="en-US" sz="2800">
                <a:latin typeface="Times New Roman" pitchFamily="18" charset="0"/>
              </a:rPr>
              <a:t>LG’ON)</a:t>
            </a:r>
          </a:p>
          <a:p>
            <a:pPr eaLnBrk="1" hangingPunct="1"/>
            <a:endParaRPr lang="ru-RU" sz="2800">
              <a:latin typeface="Times New Roman" pitchFamily="18" charset="0"/>
            </a:endParaRPr>
          </a:p>
          <a:p>
            <a:pPr eaLnBrk="1" hangingPunct="1"/>
            <a:r>
              <a:rPr lang="en-US" sz="2800">
                <a:latin typeface="Times New Roman" pitchFamily="18" charset="0"/>
              </a:rPr>
              <a:t>  </a:t>
            </a:r>
            <a:r>
              <a:rPr lang="ru-RU" sz="2800">
                <a:latin typeface="Times New Roman" pitchFamily="18" charset="0"/>
              </a:rPr>
              <a:t>Или</a:t>
            </a:r>
            <a:r>
              <a:rPr lang="en-US" sz="2800">
                <a:latin typeface="Times New Roman" pitchFamily="18" charset="0"/>
              </a:rPr>
              <a:t>(shart1;shart2;…) - «</a:t>
            </a:r>
            <a:r>
              <a:rPr lang="ru-RU" sz="2800">
                <a:latin typeface="Times New Roman" pitchFamily="18" charset="0"/>
              </a:rPr>
              <a:t>Или</a:t>
            </a:r>
            <a:r>
              <a:rPr lang="en-US" sz="2800">
                <a:latin typeface="Times New Roman" pitchFamily="18" charset="0"/>
              </a:rPr>
              <a:t>» mantiqiy amali qiymatini hisoblaydi (ROST yoki Y</a:t>
            </a:r>
            <a:r>
              <a:rPr lang="uz-Cyrl-UZ" sz="2800">
                <a:latin typeface="Times New Roman" pitchFamily="18" charset="0"/>
              </a:rPr>
              <a:t>O</a:t>
            </a:r>
            <a:r>
              <a:rPr lang="en-US" sz="2800">
                <a:latin typeface="Times New Roman" pitchFamily="18" charset="0"/>
              </a:rPr>
              <a:t>LG’ON)</a:t>
            </a:r>
          </a:p>
          <a:p>
            <a:pPr eaLnBrk="1" hangingPunct="1"/>
            <a:endParaRPr lang="ru-RU" sz="2800">
              <a:latin typeface="Times New Roman" pitchFamily="18" charset="0"/>
            </a:endParaRPr>
          </a:p>
          <a:p>
            <a:pPr eaLnBrk="1" hangingPunct="1"/>
            <a:r>
              <a:rPr lang="en-US" sz="2800">
                <a:latin typeface="Times New Roman" pitchFamily="18" charset="0"/>
              </a:rPr>
              <a:t>  </a:t>
            </a:r>
            <a:r>
              <a:rPr lang="ru-RU" sz="2800">
                <a:latin typeface="Times New Roman" pitchFamily="18" charset="0"/>
              </a:rPr>
              <a:t>Если</a:t>
            </a:r>
            <a:r>
              <a:rPr lang="en-US" sz="2800">
                <a:latin typeface="Times New Roman" pitchFamily="18" charset="0"/>
              </a:rPr>
              <a:t>(shart; Rost_qiymat; Yolg’on_qiymat) – shart bajarilishiga qarab qiymatni hisoblash </a:t>
            </a:r>
            <a:endParaRPr lang="ru-RU" sz="2800">
              <a:latin typeface="Times New Roman" pitchFamily="18" charset="0"/>
            </a:endParaRPr>
          </a:p>
          <a:p>
            <a:pPr eaLnBrk="1" hangingPunct="1"/>
            <a:endParaRPr lang="ru-RU" sz="280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70644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706448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Excelda</a:t>
                      </a:r>
                      <a:r>
                        <a:rPr lang="en-US" sz="4000" dirty="0" smtClean="0"/>
                        <a:t> “</a:t>
                      </a:r>
                      <a:r>
                        <a:rPr lang="ru-RU" sz="4000" dirty="0" smtClean="0"/>
                        <a:t>Если</a:t>
                      </a:r>
                      <a:r>
                        <a:rPr lang="en-US" sz="4000" dirty="0" smtClean="0"/>
                        <a:t>” </a:t>
                      </a:r>
                      <a:r>
                        <a:rPr lang="en-US" sz="4000" dirty="0" err="1" smtClean="0"/>
                        <a:t>funksiyasi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1988" name="Picture 2" descr="C:\Users\Azamat\Desktop\HTC Aurora Concep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196975"/>
            <a:ext cx="7188200" cy="496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4" name="04_IF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550" y="1865313"/>
            <a:ext cx="619283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5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450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4"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5064"/>
                </p:tgtEl>
              </p:cMediaNode>
            </p:video>
          </p:childTnLst>
        </p:cTn>
      </p:par>
    </p:tnLst>
    <p:bldLst>
      <p:bldP spid="7168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70644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706448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Excelda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sinusni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hisoblash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3012" name="Picture 2" descr="C:\Users\Azamat\Desktop\HTC Aurora Concep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196975"/>
            <a:ext cx="7188200" cy="496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8" name="05_sinx2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1844675"/>
            <a:ext cx="6192838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6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460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8"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6088"/>
                </p:tgtEl>
              </p:cMediaNode>
            </p:video>
          </p:childTnLst>
        </p:cTn>
      </p:par>
    </p:tnLst>
    <p:bldLst>
      <p:bldP spid="7168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70644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706448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Shart</a:t>
                      </a:r>
                      <a:r>
                        <a:rPr lang="en-US" sz="4000" baseline="0" dirty="0" smtClean="0"/>
                        <a:t> </a:t>
                      </a:r>
                      <a:r>
                        <a:rPr lang="en-US" sz="4000" baseline="0" dirty="0" err="1" smtClean="0"/>
                        <a:t>va</a:t>
                      </a:r>
                      <a:r>
                        <a:rPr lang="en-US" sz="4000" baseline="0" dirty="0" smtClean="0"/>
                        <a:t> </a:t>
                      </a:r>
                      <a:r>
                        <a:rPr lang="en-US" sz="4000" baseline="0" dirty="0" err="1" smtClean="0"/>
                        <a:t>yig’indi</a:t>
                      </a:r>
                      <a:r>
                        <a:rPr lang="en-US" sz="4000" baseline="0" dirty="0" smtClean="0"/>
                        <a:t> </a:t>
                      </a:r>
                      <a:r>
                        <a:rPr lang="en-US" sz="4000" baseline="0" dirty="0" err="1" smtClean="0"/>
                        <a:t>funksiyasi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4036" name="Picture 2" descr="C:\Users\Azamat\Desktop\HTC Aurora Concep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196975"/>
            <a:ext cx="7188200" cy="496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07_if_summ2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550" y="1844675"/>
            <a:ext cx="6192838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7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471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12"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7112"/>
                </p:tgtEl>
              </p:cMediaNode>
            </p:video>
          </p:childTnLst>
        </p:cTn>
      </p:par>
    </p:tnLst>
    <p:bldLst>
      <p:bldP spid="7168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527831"/>
              </p:ext>
            </p:extLst>
          </p:nvPr>
        </p:nvGraphicFramePr>
        <p:xfrm>
          <a:off x="1259632" y="404664"/>
          <a:ext cx="6792416" cy="504056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Excelda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formulalar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700" name="TextBox 2"/>
          <p:cNvSpPr txBox="1">
            <a:spLocks noChangeArrowheads="1"/>
          </p:cNvSpPr>
          <p:nvPr/>
        </p:nvSpPr>
        <p:spPr bwMode="auto">
          <a:xfrm>
            <a:off x="1042988" y="1341438"/>
            <a:ext cx="7705725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endParaRPr lang="en-US" sz="1200" b="1" dirty="0" smtClean="0">
              <a:latin typeface="Times New Roman" pitchFamily="18" charset="0"/>
            </a:endParaRPr>
          </a:p>
          <a:p>
            <a:pPr eaLnBrk="1" hangingPunct="1"/>
            <a:endParaRPr lang="en-US" sz="1200" b="1" dirty="0">
              <a:latin typeface="Times New Roman" pitchFamily="18" charset="0"/>
            </a:endParaRPr>
          </a:p>
          <a:p>
            <a:pPr eaLnBrk="1" hangingPunct="1"/>
            <a:endParaRPr lang="en-US" sz="1200" b="1" dirty="0" smtClean="0">
              <a:latin typeface="Times New Roman" pitchFamily="18" charset="0"/>
            </a:endParaRPr>
          </a:p>
          <a:p>
            <a:pPr eaLnBrk="1" hangingPunct="1"/>
            <a:endParaRPr lang="en-US" sz="1200" b="1" dirty="0">
              <a:latin typeface="Times New Roman" pitchFamily="18" charset="0"/>
            </a:endParaRPr>
          </a:p>
          <a:p>
            <a:pPr eaLnBrk="1" hangingPunct="1"/>
            <a:endParaRPr lang="en-US" sz="1200" b="1" dirty="0" smtClean="0">
              <a:latin typeface="Times New Roman" pitchFamily="18" charset="0"/>
            </a:endParaRPr>
          </a:p>
          <a:p>
            <a:pPr eaLnBrk="1" hangingPunct="1"/>
            <a:endParaRPr lang="en-US" sz="1200" b="1" dirty="0" smtClean="0">
              <a:latin typeface="Times New Roman" pitchFamily="18" charset="0"/>
            </a:endParaRPr>
          </a:p>
          <a:p>
            <a:pPr eaLnBrk="1" hangingPunct="1"/>
            <a:endParaRPr lang="en-US" sz="1200" b="1" dirty="0" smtClean="0">
              <a:latin typeface="Times New Roman" pitchFamily="18" charset="0"/>
            </a:endParaRPr>
          </a:p>
          <a:p>
            <a:pPr eaLnBrk="1" hangingPunct="1"/>
            <a:endParaRPr lang="en-US" sz="1200" b="1" dirty="0">
              <a:latin typeface="Times New Roman" pitchFamily="18" charset="0"/>
            </a:endParaRPr>
          </a:p>
          <a:p>
            <a:pPr eaLnBrk="1" hangingPunct="1"/>
            <a:endParaRPr lang="en-US" sz="1200" b="1" dirty="0" smtClean="0">
              <a:latin typeface="Times New Roman" pitchFamily="18" charset="0"/>
            </a:endParaRPr>
          </a:p>
          <a:p>
            <a:pPr eaLnBrk="1" hangingPunct="1"/>
            <a:endParaRPr lang="en-US" sz="1200" b="1" dirty="0">
              <a:latin typeface="Times New Roman" pitchFamily="18" charset="0"/>
            </a:endParaRPr>
          </a:p>
          <a:p>
            <a:pPr eaLnBrk="1" hangingPunct="1"/>
            <a:endParaRPr lang="en-US" sz="1200" b="1" dirty="0" smtClean="0">
              <a:latin typeface="Times New Roman" pitchFamily="18" charset="0"/>
            </a:endParaRPr>
          </a:p>
          <a:p>
            <a:pPr eaLnBrk="1" hangingPunct="1"/>
            <a:endParaRPr lang="en-US" sz="1200" b="1" dirty="0">
              <a:latin typeface="Times New Roman" pitchFamily="18" charset="0"/>
            </a:endParaRPr>
          </a:p>
          <a:p>
            <a:pPr eaLnBrk="1" hangingPunct="1"/>
            <a:endParaRPr lang="en-US" sz="1200" b="1" dirty="0" smtClean="0">
              <a:latin typeface="Times New Roman" pitchFamily="18" charset="0"/>
            </a:endParaRPr>
          </a:p>
          <a:p>
            <a:pPr eaLnBrk="1" hangingPunct="1"/>
            <a:endParaRPr lang="en-US" sz="1200" b="1" dirty="0">
              <a:latin typeface="Times New Roman" pitchFamily="18" charset="0"/>
            </a:endParaRPr>
          </a:p>
          <a:p>
            <a:pPr eaLnBrk="1" hangingPunct="1"/>
            <a:endParaRPr lang="en-US" sz="1200" b="1" dirty="0" smtClean="0">
              <a:latin typeface="Times New Roman" pitchFamily="18" charset="0"/>
            </a:endParaRPr>
          </a:p>
          <a:p>
            <a:pPr eaLnBrk="1" hangingPunct="1"/>
            <a:endParaRPr lang="en-US" sz="1200" b="1" dirty="0">
              <a:latin typeface="Times New Roman" pitchFamily="18" charset="0"/>
            </a:endParaRPr>
          </a:p>
          <a:p>
            <a:pPr eaLnBrk="1" hangingPunct="1"/>
            <a:endParaRPr lang="en-US" sz="1200" b="1" dirty="0" smtClean="0">
              <a:latin typeface="Times New Roman" pitchFamily="18" charset="0"/>
            </a:endParaRPr>
          </a:p>
          <a:p>
            <a:pPr eaLnBrk="1" hangingPunct="1"/>
            <a:endParaRPr lang="en-US" sz="1200" b="1" dirty="0">
              <a:latin typeface="Times New Roman" pitchFamily="18" charset="0"/>
            </a:endParaRPr>
          </a:p>
          <a:p>
            <a:pPr eaLnBrk="1" hangingPunct="1"/>
            <a:endParaRPr lang="en-US" sz="1200" b="1" dirty="0" smtClean="0">
              <a:latin typeface="Times New Roman" pitchFamily="18" charset="0"/>
            </a:endParaRPr>
          </a:p>
          <a:p>
            <a:pPr eaLnBrk="1" hangingPunct="1"/>
            <a:r>
              <a:rPr lang="en-US" sz="1200" b="1" dirty="0" smtClean="0">
                <a:latin typeface="Times New Roman" pitchFamily="18" charset="0"/>
              </a:rPr>
              <a:t>Formula</a:t>
            </a:r>
            <a:r>
              <a:rPr lang="en-US" sz="1200" dirty="0" smtClean="0">
                <a:latin typeface="Times New Roman" pitchFamily="18" charset="0"/>
              </a:rPr>
              <a:t> — </a:t>
            </a:r>
            <a:r>
              <a:rPr lang="en-US" sz="1200" dirty="0" err="1" smtClean="0">
                <a:latin typeface="Times New Roman" pitchFamily="18" charset="0"/>
              </a:rPr>
              <a:t>bu</a:t>
            </a:r>
            <a:r>
              <a:rPr lang="en-US" sz="1200" dirty="0" smtClean="0">
                <a:latin typeface="Times New Roman" pitchFamily="18" charset="0"/>
              </a:rPr>
              <a:t>   </a:t>
            </a:r>
            <a:r>
              <a:rPr lang="en-US" sz="1200" dirty="0" err="1" smtClean="0">
                <a:latin typeface="Times New Roman" pitchFamily="18" charset="0"/>
              </a:rPr>
              <a:t>mavjud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qiymatlar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asosida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yangi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qiymatlarni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xisoblovchi</a:t>
            </a:r>
            <a:r>
              <a:rPr lang="en-US" sz="1200" dirty="0" smtClean="0">
                <a:latin typeface="Times New Roman" pitchFamily="18" charset="0"/>
              </a:rPr>
              <a:t> t</a:t>
            </a:r>
            <a:r>
              <a:rPr lang="ru-RU" sz="1200" dirty="0" smtClean="0">
                <a:latin typeface="Times New Roman" pitchFamily="18" charset="0"/>
              </a:rPr>
              <a:t>е</a:t>
            </a:r>
            <a:r>
              <a:rPr lang="en-US" sz="1200" dirty="0" err="1" smtClean="0">
                <a:latin typeface="Times New Roman" pitchFamily="18" charset="0"/>
              </a:rPr>
              <a:t>nglamadir</a:t>
            </a:r>
            <a:r>
              <a:rPr lang="en-US" sz="1200" dirty="0" smtClean="0">
                <a:latin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</a:rPr>
              <a:t>Formulalar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yordamida</a:t>
            </a:r>
            <a:r>
              <a:rPr lang="en-US" sz="1200" dirty="0" smtClean="0">
                <a:latin typeface="Times New Roman" pitchFamily="18" charset="0"/>
              </a:rPr>
              <a:t> el</a:t>
            </a:r>
            <a:r>
              <a:rPr lang="ru-RU" sz="1200" dirty="0" smtClean="0">
                <a:latin typeface="Times New Roman" pitchFamily="18" charset="0"/>
              </a:rPr>
              <a:t>е</a:t>
            </a:r>
            <a:r>
              <a:rPr lang="en-US" sz="1200" dirty="0" err="1" smtClean="0">
                <a:latin typeface="Times New Roman" pitchFamily="18" charset="0"/>
              </a:rPr>
              <a:t>ktron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jadvalda</a:t>
            </a:r>
            <a:r>
              <a:rPr lang="en-US" sz="1200" dirty="0" smtClean="0">
                <a:latin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</a:rPr>
              <a:t>ko’pgina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foydali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ishlarni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amalga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oshirish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mumkin</a:t>
            </a:r>
            <a:r>
              <a:rPr lang="en-US" sz="1200" dirty="0" smtClean="0">
                <a:latin typeface="Times New Roman" pitchFamily="18" charset="0"/>
              </a:rPr>
              <a:t>. El</a:t>
            </a:r>
            <a:r>
              <a:rPr lang="ru-RU" sz="1200" dirty="0" smtClean="0">
                <a:latin typeface="Times New Roman" pitchFamily="18" charset="0"/>
              </a:rPr>
              <a:t>е</a:t>
            </a:r>
            <a:r>
              <a:rPr lang="en-US" sz="1200" dirty="0" err="1" smtClean="0">
                <a:latin typeface="Times New Roman" pitchFamily="18" charset="0"/>
              </a:rPr>
              <a:t>ktron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jadvallar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formulalarsiz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oddiy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matn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muxarririga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aylanib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qoladi</a:t>
            </a:r>
            <a:r>
              <a:rPr lang="en-US" sz="1200" dirty="0" smtClean="0">
                <a:latin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</a:rPr>
              <a:t>Formulalarsiz</a:t>
            </a:r>
            <a:r>
              <a:rPr lang="en-US" sz="1200" dirty="0" smtClean="0">
                <a:latin typeface="Times New Roman" pitchFamily="18" charset="0"/>
              </a:rPr>
              <a:t> el</a:t>
            </a:r>
            <a:r>
              <a:rPr lang="ru-RU" sz="1200" dirty="0" smtClean="0">
                <a:latin typeface="Times New Roman" pitchFamily="18" charset="0"/>
              </a:rPr>
              <a:t>е</a:t>
            </a:r>
            <a:r>
              <a:rPr lang="en-US" sz="1200" dirty="0" err="1" smtClean="0">
                <a:latin typeface="Times New Roman" pitchFamily="18" charset="0"/>
              </a:rPr>
              <a:t>ktron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jadvallarni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tasavvur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qilish</a:t>
            </a:r>
            <a:r>
              <a:rPr lang="en-US" sz="1200" dirty="0" smtClean="0">
                <a:latin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</a:rPr>
              <a:t>qiyin</a:t>
            </a:r>
            <a:r>
              <a:rPr lang="en-US" sz="1200" dirty="0" smtClean="0">
                <a:latin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</a:endParaRPr>
          </a:p>
          <a:p>
            <a:pPr eaLnBrk="1" hangingPunct="1"/>
            <a:r>
              <a:rPr lang="en-US" sz="1200" dirty="0" err="1" smtClean="0">
                <a:latin typeface="Times New Roman" pitchFamily="18" charset="0"/>
              </a:rPr>
              <a:t>Jadvalga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formulani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quyish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uchun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uni</a:t>
            </a:r>
            <a:r>
              <a:rPr lang="en-US" sz="1200" dirty="0" smtClean="0">
                <a:latin typeface="Times New Roman" pitchFamily="18" charset="0"/>
              </a:rPr>
              <a:t> k</a:t>
            </a:r>
            <a:r>
              <a:rPr lang="ru-RU" sz="1200" dirty="0" smtClean="0">
                <a:latin typeface="Times New Roman" pitchFamily="18" charset="0"/>
              </a:rPr>
              <a:t>е</a:t>
            </a:r>
            <a:r>
              <a:rPr lang="en-US" sz="1200" dirty="0" err="1" smtClean="0">
                <a:latin typeface="Times New Roman" pitchFamily="18" charset="0"/>
              </a:rPr>
              <a:t>rakli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yach</a:t>
            </a:r>
            <a:r>
              <a:rPr lang="ru-RU" sz="1200" dirty="0" smtClean="0">
                <a:latin typeface="Times New Roman" pitchFamily="18" charset="0"/>
              </a:rPr>
              <a:t>е</a:t>
            </a:r>
            <a:r>
              <a:rPr lang="en-US" sz="1200" dirty="0" err="1" smtClean="0">
                <a:latin typeface="Times New Roman" pitchFamily="18" charset="0"/>
              </a:rPr>
              <a:t>ykaga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kiritish</a:t>
            </a:r>
            <a:r>
              <a:rPr lang="en-US" sz="1200" dirty="0" smtClean="0">
                <a:latin typeface="Times New Roman" pitchFamily="18" charset="0"/>
              </a:rPr>
              <a:t> k</a:t>
            </a:r>
            <a:r>
              <a:rPr lang="ru-RU" sz="1200" dirty="0" smtClean="0">
                <a:latin typeface="Times New Roman" pitchFamily="18" charset="0"/>
              </a:rPr>
              <a:t>е</a:t>
            </a:r>
            <a:r>
              <a:rPr lang="en-US" sz="1200" dirty="0" err="1" smtClean="0">
                <a:latin typeface="Times New Roman" pitchFamily="18" charset="0"/>
              </a:rPr>
              <a:t>rak</a:t>
            </a:r>
            <a:r>
              <a:rPr lang="en-US" sz="1200" dirty="0" smtClean="0">
                <a:latin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</a:rPr>
              <a:t>Formulalarni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xam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boshqa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ma'lumotlar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singari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uzgartirish</a:t>
            </a:r>
            <a:r>
              <a:rPr lang="en-US" sz="1200" dirty="0" smtClean="0">
                <a:latin typeface="Times New Roman" pitchFamily="18" charset="0"/>
              </a:rPr>
              <a:t>, </a:t>
            </a:r>
            <a:r>
              <a:rPr lang="en-US" sz="1200" dirty="0" err="1" smtClean="0">
                <a:latin typeface="Times New Roman" pitchFamily="18" charset="0"/>
              </a:rPr>
              <a:t>saralash</a:t>
            </a:r>
            <a:r>
              <a:rPr lang="en-US" sz="1200" dirty="0" smtClean="0">
                <a:latin typeface="Times New Roman" pitchFamily="18" charset="0"/>
              </a:rPr>
              <a:t>,  </a:t>
            </a:r>
            <a:r>
              <a:rPr lang="en-US" sz="1200" dirty="0" err="1" smtClean="0">
                <a:latin typeface="Times New Roman" pitchFamily="18" charset="0"/>
              </a:rPr>
              <a:t>ulardan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nusxa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ko’chirish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va</a:t>
            </a:r>
            <a:r>
              <a:rPr lang="en-US" sz="1200" dirty="0" smtClean="0">
                <a:latin typeface="Times New Roman" pitchFamily="18" charset="0"/>
              </a:rPr>
              <a:t>  </a:t>
            </a:r>
            <a:r>
              <a:rPr lang="en-US" sz="1200" dirty="0" err="1" smtClean="0">
                <a:latin typeface="Times New Roman" pitchFamily="18" charset="0"/>
              </a:rPr>
              <a:t>uchirish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mumkin</a:t>
            </a:r>
            <a:r>
              <a:rPr lang="en-US" sz="1200" dirty="0" smtClean="0">
                <a:latin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</a:rPr>
              <a:t>Formuladagi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arifm</a:t>
            </a:r>
            <a:r>
              <a:rPr lang="ru-RU" sz="1200" dirty="0" smtClean="0">
                <a:latin typeface="Times New Roman" pitchFamily="18" charset="0"/>
              </a:rPr>
              <a:t>е</a:t>
            </a:r>
            <a:r>
              <a:rPr lang="en-US" sz="1200" dirty="0" err="1" smtClean="0">
                <a:latin typeface="Times New Roman" pitchFamily="18" charset="0"/>
              </a:rPr>
              <a:t>tik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amallar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sonli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qiymatlarni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xisoblashda</a:t>
            </a:r>
            <a:r>
              <a:rPr lang="en-US" sz="1200" dirty="0" smtClean="0">
                <a:latin typeface="Times New Roman" pitchFamily="18" charset="0"/>
              </a:rPr>
              <a:t>, </a:t>
            </a:r>
            <a:r>
              <a:rPr lang="en-US" sz="1200" dirty="0" err="1" smtClean="0">
                <a:latin typeface="Times New Roman" pitchFamily="18" charset="0"/>
              </a:rPr>
              <a:t>maxsus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funksiyalar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matn­larni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qayta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ishlashda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xamda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yach</a:t>
            </a:r>
            <a:r>
              <a:rPr lang="ru-RU" sz="1200" dirty="0" smtClean="0">
                <a:latin typeface="Times New Roman" pitchFamily="18" charset="0"/>
              </a:rPr>
              <a:t>е</a:t>
            </a:r>
            <a:r>
              <a:rPr lang="en-US" sz="1200" dirty="0" err="1" smtClean="0">
                <a:latin typeface="Times New Roman" pitchFamily="18" charset="0"/>
              </a:rPr>
              <a:t>ykadagi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boshqa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qiymatlarni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xisoblashda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ishlatiladi</a:t>
            </a:r>
            <a:r>
              <a:rPr lang="en-US" sz="1200" dirty="0" smtClean="0">
                <a:latin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</a:rPr>
              <a:t>Jadval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muharririda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hujjat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yaratishdan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asosiy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maqsad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formulalar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bo’yicha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b="1" dirty="0" err="1" smtClean="0">
                <a:latin typeface="Times New Roman" pitchFamily="18" charset="0"/>
              </a:rPr>
              <a:t>Hisoblashlar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olib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borishdir</a:t>
            </a:r>
            <a:r>
              <a:rPr lang="en-US" sz="1200" dirty="0" smtClean="0">
                <a:latin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</a:endParaRPr>
          </a:p>
          <a:p>
            <a:pPr eaLnBrk="1" hangingPunct="1"/>
            <a:r>
              <a:rPr lang="en-US" sz="1200" b="1" dirty="0" smtClean="0">
                <a:latin typeface="Times New Roman" pitchFamily="18" charset="0"/>
              </a:rPr>
              <a:t>Formula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ma’lumotlarni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qayta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ishlashning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asosiy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vositasidir</a:t>
            </a:r>
            <a:r>
              <a:rPr lang="en-US" sz="1200" dirty="0" smtClean="0">
                <a:latin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</a:endParaRPr>
          </a:p>
          <a:p>
            <a:pPr eaLnBrk="1" hangingPunct="1"/>
            <a:r>
              <a:rPr lang="en-US" sz="1200" b="1" dirty="0" smtClean="0">
                <a:latin typeface="Times New Roman" pitchFamily="18" charset="0"/>
              </a:rPr>
              <a:t>Formula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turli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yacheykalarda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joylashgan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ma’lumotlarni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bog’laydi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va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ular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asosida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yangi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qiymatlar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hosil</a:t>
            </a:r>
            <a:r>
              <a:rPr lang="en-US" sz="1200" dirty="0" smtClean="0">
                <a:latin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</a:rPr>
              <a:t>qiladi</a:t>
            </a:r>
            <a:r>
              <a:rPr lang="en-US" sz="1200" dirty="0" smtClean="0">
                <a:latin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93" y="1075507"/>
            <a:ext cx="7416824" cy="2591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17032"/>
            <a:ext cx="6048672" cy="112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70644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706448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Excelda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formulalar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kiritish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24" name="Picture 2" descr="C:\Users\Azamat\Desktop\HTC Aurora Concep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196975"/>
            <a:ext cx="71882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02_add_formula2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874838"/>
            <a:ext cx="6264275" cy="403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38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338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1"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3801"/>
                </p:tgtEl>
              </p:cMediaNode>
            </p:video>
          </p:childTnLst>
        </p:cTn>
      </p:par>
    </p:tnLst>
    <p:bldLst>
      <p:bldP spid="7168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70644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706448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Yig’indi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formulasi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5880718"/>
              </p:ext>
            </p:extLst>
          </p:nvPr>
        </p:nvGraphicFramePr>
        <p:xfrm>
          <a:off x="1055688" y="1412875"/>
          <a:ext cx="7705726" cy="4896445"/>
        </p:xfrm>
        <a:graphic>
          <a:graphicData uri="http://schemas.openxmlformats.org/drawingml/2006/table">
            <a:tbl>
              <a:tblPr/>
              <a:tblGrid>
                <a:gridCol w="484581"/>
                <a:gridCol w="1033079"/>
                <a:gridCol w="1028620"/>
                <a:gridCol w="1033078"/>
                <a:gridCol w="1030106"/>
                <a:gridCol w="1033078"/>
                <a:gridCol w="1030106"/>
                <a:gridCol w="1033078"/>
              </a:tblGrid>
              <a:tr h="607976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C2</a:t>
                      </a:r>
                    </a:p>
                  </a:txBody>
                  <a:tcPr marL="91454" marR="91454" marT="45713" marB="45713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=A2+B2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+5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  <a:ea typeface="Times New Roman" charset="0"/>
                        <a:cs typeface="Arial" charset="0"/>
                      </a:endParaRPr>
                    </a:p>
                  </a:txBody>
                  <a:tcPr marL="91454" marR="91454" marT="45713" marB="45713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70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A</a:t>
                      </a: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B</a:t>
                      </a: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C</a:t>
                      </a: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D</a:t>
                      </a: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E</a:t>
                      </a: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F</a:t>
                      </a: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G</a:t>
                      </a: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858724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1</a:t>
                      </a:r>
                    </a:p>
                  </a:txBody>
                  <a:tcPr marL="91454" marR="91454" marT="45713" marB="45713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85700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2</a:t>
                      </a:r>
                    </a:p>
                  </a:txBody>
                  <a:tcPr marL="91454" marR="91454" marT="45713" marB="45713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4</a:t>
                      </a: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6</a:t>
                      </a: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15</a:t>
                      </a:r>
                    </a:p>
                  </a:txBody>
                  <a:tcPr marL="91454" marR="91454" marT="45713" marB="45713" anchor="ctr" horzOverflow="overflow"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858724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3</a:t>
                      </a:r>
                    </a:p>
                  </a:txBody>
                  <a:tcPr marL="91454" marR="91454" marT="45713" marB="45713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85700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charset="0"/>
                          <a:ea typeface="Times New Roman" charset="0"/>
                          <a:cs typeface="Arial" charset="0"/>
                        </a:rPr>
                        <a:t>4</a:t>
                      </a:r>
                    </a:p>
                  </a:txBody>
                  <a:tcPr marL="91454" marR="91454" marT="45713" marB="45713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1454" marR="91454"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47768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477688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Excelda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formulalar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bajarilish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ketma-ketligi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58888" y="3141663"/>
          <a:ext cx="6877050" cy="3402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199"/>
                <a:gridCol w="3596130"/>
                <a:gridCol w="2128721"/>
              </a:tblGrid>
              <a:tr h="618547"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Belgilar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Operatorlar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Bajarilish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tartibi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</a:tr>
              <a:tr h="309274"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^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Darajaga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ko’tarish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</a:tr>
              <a:tr h="309274"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*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Ko’paytirish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</a:tr>
              <a:tr h="309274"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/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Bo’lish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</a:tr>
              <a:tr h="309274"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+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Ko’shish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</a:tr>
              <a:tr h="309274"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Ayirish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</a:tr>
              <a:tr h="309274"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&amp;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Konkatenasiya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</a:tr>
              <a:tr h="309274"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=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Tenglik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</a:tr>
              <a:tr h="309274"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&gt; 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Dan katta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</a:tr>
              <a:tr h="309274"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&lt; 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Dan kichik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UZ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/>
                </a:tc>
              </a:tr>
            </a:tbl>
          </a:graphicData>
        </a:graphic>
      </p:graphicFrame>
      <p:sp>
        <p:nvSpPr>
          <p:cNvPr id="32818" name="Rectangle 1"/>
          <p:cNvSpPr>
            <a:spLocks noChangeArrowheads="1"/>
          </p:cNvSpPr>
          <p:nvPr/>
        </p:nvSpPr>
        <p:spPr bwMode="auto">
          <a:xfrm>
            <a:off x="755650" y="847725"/>
            <a:ext cx="8308975" cy="20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190500"/>
            <a:r>
              <a:rPr lang="en-US">
                <a:latin typeface="Times New Roman" pitchFamily="18" charset="0"/>
                <a:cs typeface="Times New Roman" pitchFamily="18" charset="0"/>
              </a:rPr>
              <a:t>Excelda  formulalarni xisoblash va bajarish quyidagi tartib asosida amalga oshiriladi: </a:t>
            </a:r>
            <a:endParaRPr lang="ru-RU">
              <a:latin typeface="Arial" pitchFamily="34" charset="0"/>
            </a:endParaRPr>
          </a:p>
          <a:p>
            <a:pPr indent="190500"/>
            <a:r>
              <a:rPr lang="en-US">
                <a:latin typeface="Times New Roman" pitchFamily="18" charset="0"/>
                <a:cs typeface="Times New Roman" pitchFamily="18" charset="0"/>
              </a:rPr>
              <a:t>Birinchi bo’lib qavs ichidagi ifodalar qarab chiqiladi.</a:t>
            </a:r>
          </a:p>
          <a:p>
            <a:pPr indent="190500"/>
            <a:r>
              <a:rPr lang="en-US">
                <a:latin typeface="Times New Roman" pitchFamily="18" charset="0"/>
                <a:cs typeface="Times New Roman" pitchFamily="18" charset="0"/>
              </a:rPr>
              <a:t>Undan k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yin amallar bajarish tartibi saqlangan xolda op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ratorlar bajariladi.</a:t>
            </a:r>
            <a:endParaRPr lang="ru-RU">
              <a:latin typeface="Arial" pitchFamily="34" charset="0"/>
            </a:endParaRPr>
          </a:p>
          <a:p>
            <a:pPr indent="190500"/>
            <a:r>
              <a:rPr lang="en-US">
                <a:latin typeface="Times New Roman" pitchFamily="18" charset="0"/>
                <a:cs typeface="Times New Roman" pitchFamily="18" charset="0"/>
              </a:rPr>
              <a:t>Agar formulalarda bir xil tartibli bir n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cha op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ratorlar bulsa, ular k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tma-k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t chapdan</a:t>
            </a:r>
          </a:p>
          <a:p>
            <a:pPr indent="190500"/>
            <a:r>
              <a:rPr lang="en-US">
                <a:latin typeface="Times New Roman" pitchFamily="18" charset="0"/>
                <a:cs typeface="Times New Roman" pitchFamily="18" charset="0"/>
              </a:rPr>
              <a:t>ungga qarab bajariladi.</a:t>
            </a:r>
            <a:endParaRPr lang="ru-RU">
              <a:latin typeface="Arial" pitchFamily="34" charset="0"/>
            </a:endParaRPr>
          </a:p>
          <a:p>
            <a:pPr indent="190500"/>
            <a:r>
              <a:rPr lang="en-US">
                <a:latin typeface="Times New Roman" pitchFamily="18" charset="0"/>
                <a:cs typeface="Times New Roman" pitchFamily="18" charset="0"/>
              </a:rPr>
              <a:t>Quyidagi jadvalda formulalarda  qullaniladigan op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ratorlarning bajarilish</a:t>
            </a:r>
          </a:p>
          <a:p>
            <a:pPr indent="190500"/>
            <a:r>
              <a:rPr lang="en-US">
                <a:latin typeface="Times New Roman" pitchFamily="18" charset="0"/>
                <a:cs typeface="Times New Roman" pitchFamily="18" charset="0"/>
              </a:rPr>
              <a:t>tartibi ko’rsatilgan.</a:t>
            </a:r>
            <a:endParaRPr lang="ru-RU">
              <a:latin typeface="Arial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47768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477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Yach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ykaga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formulalarni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kiritishning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ikkita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usuli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mavjud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3796" name="TextBox 2"/>
          <p:cNvSpPr txBox="1">
            <a:spLocks noChangeArrowheads="1"/>
          </p:cNvSpPr>
          <p:nvPr/>
        </p:nvSpPr>
        <p:spPr bwMode="auto">
          <a:xfrm>
            <a:off x="1258888" y="1412875"/>
            <a:ext cx="73453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</a:rPr>
              <a:t>1. Formulani  klaviatura orqali kiritish: «=» b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lgisini qo’yib, k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yin formulalar kiritiladi. Kiritish paytida b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lgilar formulalar qatorida xamda faollashgan yach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ykada paydo bo’ladi. Formulalarni kiritishda odatdagi taxrirlash tugmalaridan foydalanish mumkin.</a:t>
            </a:r>
            <a:endParaRPr lang="ru-RU">
              <a:latin typeface="Times New Roman" pitchFamily="18" charset="0"/>
            </a:endParaRPr>
          </a:p>
          <a:p>
            <a:pPr eaLnBrk="1" hangingPunct="1"/>
            <a:r>
              <a:rPr lang="en-US">
                <a:latin typeface="Times New Roman" pitchFamily="18" charset="0"/>
              </a:rPr>
              <a:t>2. Yach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ykalar manzilini ko’rsatish yo’li bilan formulalar kiritish: Bu usulda xam formulalar  klaviaturadan kiritish orqali, l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kin kamroq foydalangan xolda amalga oshiriladi.   Ushbu usulda yach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ykalar manzilini kiritish urniga ular ko’rsatiladi, xolosd</a:t>
            </a:r>
            <a:endParaRPr lang="ru-RU">
              <a:latin typeface="Times New Roman" pitchFamily="18" charset="0"/>
            </a:endParaRPr>
          </a:p>
        </p:txBody>
      </p:sp>
      <p:pic>
        <p:nvPicPr>
          <p:cNvPr id="6" name="Рисунок 5" descr="gif/22_2.gif (1927 b)"/>
          <p:cNvPicPr>
            <a:picLocks noChangeAspect="1" noChangeArrowheads="1"/>
          </p:cNvPicPr>
          <p:nvPr/>
        </p:nvPicPr>
        <p:blipFill>
          <a:blip r:embed="rId2" r:link="rId3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525" y="5327650"/>
            <a:ext cx="2892425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gif/21_1.gif (1035 b)"/>
          <p:cNvPicPr>
            <a:picLocks noChangeAspect="1" noChangeArrowheads="1"/>
          </p:cNvPicPr>
          <p:nvPr/>
        </p:nvPicPr>
        <p:blipFill>
          <a:blip r:embed="rId4" r:link="rId5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3768725"/>
            <a:ext cx="2001838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gif/21_2.gif (1229 b)"/>
          <p:cNvPicPr>
            <a:picLocks noChangeAspect="1" noChangeArrowheads="1"/>
          </p:cNvPicPr>
          <p:nvPr/>
        </p:nvPicPr>
        <p:blipFill>
          <a:blip r:embed="rId6" r:link="rId7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900" y="3765550"/>
            <a:ext cx="25146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gif/21_3.gif (1809 b)"/>
          <p:cNvPicPr>
            <a:picLocks noChangeAspect="1" noChangeArrowheads="1"/>
          </p:cNvPicPr>
          <p:nvPr/>
        </p:nvPicPr>
        <p:blipFill>
          <a:blip r:embed="rId8" r:link="rId9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513" y="3765550"/>
            <a:ext cx="2220912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gif/22_1.gif (1392 b)"/>
          <p:cNvPicPr>
            <a:picLocks noChangeAspect="1" noChangeArrowheads="1"/>
          </p:cNvPicPr>
          <p:nvPr/>
        </p:nvPicPr>
        <p:blipFill>
          <a:blip r:embed="rId10" r:link="rId11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5357813"/>
            <a:ext cx="1876425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70644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706448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err="1" smtClean="0"/>
                        <a:t>Excelda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formulalar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4820" name="Picture 2" descr="C:\Users\Azamat\Desktop\HTC Aurora Concep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123951"/>
            <a:ext cx="7200900" cy="4969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03_ko'paytma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913" y="1793875"/>
            <a:ext cx="6264275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8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378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6"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7896"/>
                </p:tgtEl>
              </p:cMediaNode>
            </p:video>
          </p:childTnLst>
        </p:cTn>
      </p:par>
    </p:tnLst>
    <p:bldLst>
      <p:bldP spid="7168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70644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706448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err="1" smtClean="0"/>
                        <a:t>Excelda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funksiyalar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844" name="TextBox 2"/>
          <p:cNvSpPr txBox="1">
            <a:spLocks noChangeArrowheads="1"/>
          </p:cNvSpPr>
          <p:nvPr/>
        </p:nvSpPr>
        <p:spPr bwMode="auto">
          <a:xfrm>
            <a:off x="1044575" y="1412875"/>
            <a:ext cx="770413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</a:rPr>
              <a:t>	Funksiya — bu formulalarda qullaniladigan kiritib quyilgan tayyor uskunalar qolipidir. Ular murakkab bulgan mat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matik va mantiqiy amallarni bajaradi.</a:t>
            </a:r>
            <a:endParaRPr lang="ru-RU">
              <a:latin typeface="Times New Roman" pitchFamily="18" charset="0"/>
            </a:endParaRPr>
          </a:p>
          <a:p>
            <a:pPr eaLnBrk="1" hangingPunct="1"/>
            <a:r>
              <a:rPr lang="en-US">
                <a:latin typeface="Times New Roman" pitchFamily="18" charset="0"/>
              </a:rPr>
              <a:t>Funksiyalar quyidagi ishlarni bajarish imkonini b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radi.</a:t>
            </a:r>
            <a:endParaRPr lang="ru-RU">
              <a:latin typeface="Times New Roman" pitchFamily="18" charset="0"/>
            </a:endParaRPr>
          </a:p>
          <a:p>
            <a:pPr eaLnBrk="1" hangingPunct="1"/>
            <a:r>
              <a:rPr lang="en-US">
                <a:latin typeface="Times New Roman" pitchFamily="18" charset="0"/>
              </a:rPr>
              <a:t>1. Formulalarni qisqartirish.</a:t>
            </a:r>
            <a:endParaRPr lang="ru-RU">
              <a:latin typeface="Times New Roman" pitchFamily="18" charset="0"/>
            </a:endParaRPr>
          </a:p>
          <a:p>
            <a:pPr eaLnBrk="1" hangingPunct="1"/>
            <a:r>
              <a:rPr lang="en-US">
                <a:latin typeface="Times New Roman" pitchFamily="18" charset="0"/>
              </a:rPr>
              <a:t>2. Formulalar buyicha boshqa qilib bulmaydigan xisob ishlarini bajarish.</a:t>
            </a:r>
            <a:endParaRPr lang="ru-RU">
              <a:latin typeface="Times New Roman" pitchFamily="18" charset="0"/>
            </a:endParaRPr>
          </a:p>
          <a:p>
            <a:pPr eaLnBrk="1" hangingPunct="1"/>
            <a:r>
              <a:rPr lang="en-US">
                <a:latin typeface="Times New Roman" pitchFamily="18" charset="0"/>
              </a:rPr>
              <a:t>3. Ayrim   muxarrirlik masalalarini xal qilishni t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zlashtirish.</a:t>
            </a:r>
            <a:endParaRPr lang="ru-RU">
              <a:latin typeface="Times New Roman" pitchFamily="18" charset="0"/>
            </a:endParaRPr>
          </a:p>
          <a:p>
            <a:pPr eaLnBrk="1" hangingPunct="1"/>
            <a:r>
              <a:rPr lang="en-US">
                <a:latin typeface="Times New Roman" pitchFamily="18" charset="0"/>
              </a:rPr>
              <a:t>Barcha formulalarda oddiy () qavslar ishlatiladi. Qavs ichidagi ma'lumotlar argum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ntlar d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b ataladi. Funksiyalar qanday argum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ntlar ishlatilayotganligiga kura bir-biridan farq qiladi.  Funksiyaning turlariga qarab ular quyidagicha ishlatilishi mumkin:</a:t>
            </a:r>
            <a:endParaRPr lang="ru-RU">
              <a:latin typeface="Times New Roman" pitchFamily="18" charset="0"/>
            </a:endParaRPr>
          </a:p>
          <a:p>
            <a:pPr eaLnBrk="1" hangingPunct="1"/>
            <a:r>
              <a:rPr lang="en-US">
                <a:latin typeface="Times New Roman" pitchFamily="18" charset="0"/>
              </a:rPr>
              <a:t>— argum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ntsiz; </a:t>
            </a:r>
            <a:endParaRPr lang="ru-RU">
              <a:latin typeface="Times New Roman" pitchFamily="18" charset="0"/>
            </a:endParaRPr>
          </a:p>
          <a:p>
            <a:pPr eaLnBrk="1" hangingPunct="1"/>
            <a:r>
              <a:rPr lang="en-US">
                <a:latin typeface="Times New Roman" pitchFamily="18" charset="0"/>
              </a:rPr>
              <a:t>— bir argum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ntli;</a:t>
            </a:r>
            <a:endParaRPr lang="ru-RU">
              <a:latin typeface="Times New Roman" pitchFamily="18" charset="0"/>
            </a:endParaRPr>
          </a:p>
          <a:p>
            <a:pPr eaLnBrk="1" hangingPunct="1"/>
            <a:r>
              <a:rPr lang="en-US">
                <a:latin typeface="Times New Roman" pitchFamily="18" charset="0"/>
              </a:rPr>
              <a:t>— qayd qilingan ch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klangan argum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ntlar soni bilan;</a:t>
            </a:r>
            <a:endParaRPr lang="ru-RU">
              <a:latin typeface="Times New Roman" pitchFamily="18" charset="0"/>
            </a:endParaRPr>
          </a:p>
          <a:p>
            <a:pPr eaLnBrk="1" hangingPunct="1"/>
            <a:r>
              <a:rPr lang="en-US">
                <a:latin typeface="Times New Roman" pitchFamily="18" charset="0"/>
              </a:rPr>
              <a:t>— noma'lum sondagi argum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ntlar soni bilan;</a:t>
            </a:r>
            <a:endParaRPr lang="ru-RU">
              <a:latin typeface="Times New Roman" pitchFamily="18" charset="0"/>
            </a:endParaRPr>
          </a:p>
          <a:p>
            <a:pPr eaLnBrk="1" hangingPunct="1"/>
            <a:r>
              <a:rPr lang="en-US">
                <a:latin typeface="Times New Roman" pitchFamily="18" charset="0"/>
              </a:rPr>
              <a:t>— shart bulmagan argum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ntlar bilan.</a:t>
            </a:r>
          </a:p>
          <a:p>
            <a:pPr eaLnBrk="1" hangingPunct="1"/>
            <a:r>
              <a:rPr lang="en-US">
                <a:latin typeface="Times New Roman" pitchFamily="18" charset="0"/>
              </a:rPr>
              <a:t>Funksiyada argum</a:t>
            </a:r>
            <a:r>
              <a:rPr lang="ru-RU">
                <a:latin typeface="Times New Roman" pitchFamily="18" charset="0"/>
              </a:rPr>
              <a:t>е</a:t>
            </a:r>
            <a:r>
              <a:rPr lang="en-US">
                <a:latin typeface="Times New Roman" pitchFamily="18" charset="0"/>
              </a:rPr>
              <a:t>ntlar ishlatilmasa xam, bush qavslar ko’rsatilishi lozim. </a:t>
            </a:r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044575" y="809625"/>
            <a:ext cx="7848600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332656"/>
          <a:ext cx="6792416" cy="706448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{638B1855-1B75-4FBE-930C-398BA8C253C6}</a:tableStyleId>
              </a:tblPr>
              <a:tblGrid>
                <a:gridCol w="6792416"/>
              </a:tblGrid>
              <a:tr h="706448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Excelda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funksiyalar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kiritish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868" name="TextBox 2"/>
          <p:cNvSpPr txBox="1">
            <a:spLocks noChangeArrowheads="1"/>
          </p:cNvSpPr>
          <p:nvPr/>
        </p:nvSpPr>
        <p:spPr bwMode="auto">
          <a:xfrm>
            <a:off x="1187450" y="1628775"/>
            <a:ext cx="7272338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3200" b="1">
                <a:latin typeface="Times New Roman" pitchFamily="18" charset="0"/>
              </a:rPr>
              <a:t>Funktsiyalar</a:t>
            </a:r>
            <a:r>
              <a:rPr lang="en-US" sz="3200">
                <a:latin typeface="Times New Roman" pitchFamily="18" charset="0"/>
              </a:rPr>
              <a:t> elektron jadvallarda murakkab hisoblashlarni bajarish imkonini beradi.</a:t>
            </a:r>
            <a:endParaRPr lang="ru-RU" sz="3200">
              <a:latin typeface="Times New Roman" pitchFamily="18" charset="0"/>
            </a:endParaRPr>
          </a:p>
          <a:p>
            <a:pPr eaLnBrk="1" hangingPunct="1"/>
            <a:r>
              <a:rPr lang="en-US" sz="3200" b="1">
                <a:latin typeface="Times New Roman" pitchFamily="18" charset="0"/>
              </a:rPr>
              <a:t>Excel</a:t>
            </a:r>
            <a:r>
              <a:rPr lang="ru-RU" sz="3200" b="1">
                <a:latin typeface="Times New Roman" pitchFamily="18" charset="0"/>
              </a:rPr>
              <a:t> 2007</a:t>
            </a:r>
            <a:r>
              <a:rPr lang="ru-RU" sz="3200">
                <a:latin typeface="Times New Roman" pitchFamily="18" charset="0"/>
              </a:rPr>
              <a:t> da 11 turdagi bir qancha standart funktsiyalar mavjud:</a:t>
            </a:r>
          </a:p>
          <a:p>
            <a:pPr lvl="1" eaLnBrk="1" hangingPunct="1"/>
            <a:r>
              <a:rPr lang="ru-RU" sz="3200" b="1">
                <a:latin typeface="Times New Roman" pitchFamily="18" charset="0"/>
              </a:rPr>
              <a:t>Matematik;</a:t>
            </a:r>
            <a:endParaRPr lang="ru-RU" sz="3200">
              <a:latin typeface="Times New Roman" pitchFamily="18" charset="0"/>
            </a:endParaRPr>
          </a:p>
          <a:p>
            <a:pPr lvl="1" eaLnBrk="1" hangingPunct="1"/>
            <a:r>
              <a:rPr lang="ru-RU" sz="3200" b="1">
                <a:latin typeface="Times New Roman" pitchFamily="18" charset="0"/>
              </a:rPr>
              <a:t>Statistik;</a:t>
            </a:r>
            <a:endParaRPr lang="ru-RU" sz="3200">
              <a:latin typeface="Times New Roman" pitchFamily="18" charset="0"/>
            </a:endParaRPr>
          </a:p>
          <a:p>
            <a:pPr lvl="1" eaLnBrk="1" hangingPunct="1"/>
            <a:r>
              <a:rPr lang="ru-RU" sz="3200" b="1">
                <a:latin typeface="Times New Roman" pitchFamily="18" charset="0"/>
              </a:rPr>
              <a:t>Matnli;</a:t>
            </a:r>
            <a:endParaRPr lang="ru-RU" sz="3200">
              <a:latin typeface="Times New Roman" pitchFamily="18" charset="0"/>
            </a:endParaRPr>
          </a:p>
          <a:p>
            <a:pPr lvl="1" eaLnBrk="1" hangingPunct="1"/>
            <a:r>
              <a:rPr lang="ru-RU" sz="3200" b="1">
                <a:latin typeface="Times New Roman" pitchFamily="18" charset="0"/>
              </a:rPr>
              <a:t>Logik va boshqalar</a:t>
            </a:r>
            <a:r>
              <a:rPr lang="ru-RU" sz="320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Альбом">
  <a:themeElements>
    <a:clrScheme name="Альбом.pot 2">
      <a:dk1>
        <a:srgbClr val="000000"/>
      </a:dk1>
      <a:lt1>
        <a:srgbClr val="FFFFFF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FFFFF"/>
      </a:accent3>
      <a:accent4>
        <a:srgbClr val="000000"/>
      </a:accent4>
      <a:accent5>
        <a:srgbClr val="CDDBB9"/>
      </a:accent5>
      <a:accent6>
        <a:srgbClr val="3086A5"/>
      </a:accent6>
      <a:hlink>
        <a:srgbClr val="9191E1"/>
      </a:hlink>
      <a:folHlink>
        <a:srgbClr val="CC9864"/>
      </a:folHlink>
    </a:clrScheme>
    <a:fontScheme name="Альбом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Альбом.pot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CC98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льбом.pot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CC98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льбом.pot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льбом.pot 4">
        <a:dk1>
          <a:srgbClr val="000066"/>
        </a:dk1>
        <a:lt1>
          <a:srgbClr val="FDEDFD"/>
        </a:lt1>
        <a:dk2>
          <a:srgbClr val="221304"/>
        </a:dk2>
        <a:lt2>
          <a:srgbClr val="F3D9F3"/>
        </a:lt2>
        <a:accent1>
          <a:srgbClr val="A1BD69"/>
        </a:accent1>
        <a:accent2>
          <a:srgbClr val="3694B6"/>
        </a:accent2>
        <a:accent3>
          <a:srgbClr val="FEF4FE"/>
        </a:accent3>
        <a:accent4>
          <a:srgbClr val="000056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CC98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льбом.pot 5">
        <a:dk1>
          <a:srgbClr val="000000"/>
        </a:dk1>
        <a:lt1>
          <a:srgbClr val="EBF6FD"/>
        </a:lt1>
        <a:dk2>
          <a:srgbClr val="221304"/>
        </a:dk2>
        <a:lt2>
          <a:srgbClr val="CCECFF"/>
        </a:lt2>
        <a:accent1>
          <a:srgbClr val="A1BD69"/>
        </a:accent1>
        <a:accent2>
          <a:srgbClr val="3694B6"/>
        </a:accent2>
        <a:accent3>
          <a:srgbClr val="F3FAFE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1846</TotalTime>
  <Words>609</Words>
  <Application>Microsoft Office PowerPoint</Application>
  <PresentationFormat>Экран (4:3)</PresentationFormat>
  <Paragraphs>161</Paragraphs>
  <Slides>16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Тема Office</vt:lpstr>
      <vt:lpstr>Notebook</vt:lpstr>
      <vt:lpstr>Альбом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 Aim.Uz</dc:creator>
  <cp:lastModifiedBy>Teacher 1 IDUM</cp:lastModifiedBy>
  <cp:revision>242</cp:revision>
  <cp:lastPrinted>2023-11-20T09:52:07Z</cp:lastPrinted>
  <dcterms:created xsi:type="dcterms:W3CDTF">2014-04-10T09:56:54Z</dcterms:created>
  <dcterms:modified xsi:type="dcterms:W3CDTF">2024-01-05T09:35:19Z</dcterms:modified>
</cp:coreProperties>
</file>