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70" r:id="rId4"/>
    <p:sldId id="258" r:id="rId5"/>
    <p:sldId id="259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9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596D7C-D0BA-4CA2-8DB2-1720D6947B53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51AD7D-C429-41A4-AD4F-9C189EC88276}">
      <dgm:prSet phldrT="[Текст]"/>
      <dgm:spPr/>
      <dgm:t>
        <a:bodyPr/>
        <a:lstStyle/>
        <a:p>
          <a:r>
            <a:rPr lang="ru-RU" dirty="0" smtClean="0"/>
            <a:t>Слова-подсказки</a:t>
          </a:r>
          <a:endParaRPr lang="ru-RU" dirty="0"/>
        </a:p>
      </dgm:t>
    </dgm:pt>
    <dgm:pt modelId="{B442E08D-916D-4E08-B87E-446EE8A70FEB}" type="parTrans" cxnId="{B1C14931-E8DC-43C0-AB05-B2D1C7A73782}">
      <dgm:prSet/>
      <dgm:spPr/>
      <dgm:t>
        <a:bodyPr/>
        <a:lstStyle/>
        <a:p>
          <a:endParaRPr lang="ru-RU"/>
        </a:p>
      </dgm:t>
    </dgm:pt>
    <dgm:pt modelId="{747B8AD9-139F-47DA-9326-0E33C329313E}" type="sibTrans" cxnId="{B1C14931-E8DC-43C0-AB05-B2D1C7A73782}">
      <dgm:prSet/>
      <dgm:spPr/>
      <dgm:t>
        <a:bodyPr/>
        <a:lstStyle/>
        <a:p>
          <a:endParaRPr lang="ru-RU"/>
        </a:p>
      </dgm:t>
    </dgm:pt>
    <dgm:pt modelId="{CDE69D5C-4355-4463-820D-2DAD0AF922D7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49C8DB74-F0BA-40E0-9B45-86F35A494E61}" type="parTrans" cxnId="{8C58D029-97E8-474A-B782-F343C86353F5}">
      <dgm:prSet/>
      <dgm:spPr/>
      <dgm:t>
        <a:bodyPr/>
        <a:lstStyle/>
        <a:p>
          <a:endParaRPr lang="ru-RU"/>
        </a:p>
      </dgm:t>
    </dgm:pt>
    <dgm:pt modelId="{E3E4332E-9069-4B0B-AC36-FF27D2F48974}" type="sibTrans" cxnId="{8C58D029-97E8-474A-B782-F343C86353F5}">
      <dgm:prSet/>
      <dgm:spPr/>
      <dgm:t>
        <a:bodyPr/>
        <a:lstStyle/>
        <a:p>
          <a:endParaRPr lang="ru-RU"/>
        </a:p>
      </dgm:t>
    </dgm:pt>
    <dgm:pt modelId="{07DAAAAC-8EEE-43FE-80CC-425B73CDD4E7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2E33537E-DB2C-4E50-98B8-C84B7A9C71E1}" type="parTrans" cxnId="{5C6E8F27-E883-4C63-998F-ED0E6E2BE507}">
      <dgm:prSet/>
      <dgm:spPr/>
      <dgm:t>
        <a:bodyPr/>
        <a:lstStyle/>
        <a:p>
          <a:endParaRPr lang="ru-RU"/>
        </a:p>
      </dgm:t>
    </dgm:pt>
    <dgm:pt modelId="{67303266-411D-4967-8E32-E214F1228E48}" type="sibTrans" cxnId="{5C6E8F27-E883-4C63-998F-ED0E6E2BE507}">
      <dgm:prSet/>
      <dgm:spPr/>
      <dgm:t>
        <a:bodyPr/>
        <a:lstStyle/>
        <a:p>
          <a:endParaRPr lang="ru-RU"/>
        </a:p>
      </dgm:t>
    </dgm:pt>
    <dgm:pt modelId="{BB6AC17A-5F76-4772-861C-15977C414FF0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61594469-81E7-40A1-9ABF-4134E4E4D16C}" type="parTrans" cxnId="{502DF8AC-9123-473F-827A-1152D47F23F0}">
      <dgm:prSet/>
      <dgm:spPr/>
      <dgm:t>
        <a:bodyPr/>
        <a:lstStyle/>
        <a:p>
          <a:endParaRPr lang="ru-RU"/>
        </a:p>
      </dgm:t>
    </dgm:pt>
    <dgm:pt modelId="{AA9EC358-4A34-41EF-9AD6-92AC7889B235}" type="sibTrans" cxnId="{502DF8AC-9123-473F-827A-1152D47F23F0}">
      <dgm:prSet/>
      <dgm:spPr/>
      <dgm:t>
        <a:bodyPr/>
        <a:lstStyle/>
        <a:p>
          <a:endParaRPr lang="ru-RU"/>
        </a:p>
      </dgm:t>
    </dgm:pt>
    <dgm:pt modelId="{040FD8BB-AB5D-4174-B85E-F50C14A3BFF3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94199947-D973-478A-8613-04AC7DDB7FC5}" type="parTrans" cxnId="{A5D7B206-342E-4F0B-B412-0BD6EA9B2D17}">
      <dgm:prSet/>
      <dgm:spPr/>
      <dgm:t>
        <a:bodyPr/>
        <a:lstStyle/>
        <a:p>
          <a:endParaRPr lang="ru-RU"/>
        </a:p>
      </dgm:t>
    </dgm:pt>
    <dgm:pt modelId="{041AAE91-9A15-45A9-A332-17BFA43CD013}" type="sibTrans" cxnId="{A5D7B206-342E-4F0B-B412-0BD6EA9B2D17}">
      <dgm:prSet/>
      <dgm:spPr/>
      <dgm:t>
        <a:bodyPr/>
        <a:lstStyle/>
        <a:p>
          <a:endParaRPr lang="ru-RU"/>
        </a:p>
      </dgm:t>
    </dgm:pt>
    <dgm:pt modelId="{DEBF1EFC-451F-4E98-8E3F-56238A2E8B84}" type="pres">
      <dgm:prSet presAssocID="{2A596D7C-D0BA-4CA2-8DB2-1720D6947B5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7A8FEE-33D5-44E8-A48F-2D2F27F765F8}" type="pres">
      <dgm:prSet presAssocID="{2A596D7C-D0BA-4CA2-8DB2-1720D6947B53}" presName="radial" presStyleCnt="0">
        <dgm:presLayoutVars>
          <dgm:animLvl val="ctr"/>
        </dgm:presLayoutVars>
      </dgm:prSet>
      <dgm:spPr/>
    </dgm:pt>
    <dgm:pt modelId="{44153FE4-A009-4D3D-B5E4-4EC9DE2C64D6}" type="pres">
      <dgm:prSet presAssocID="{3051AD7D-C429-41A4-AD4F-9C189EC88276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BFEB97F1-8229-4F51-BD66-407A58457D0B}" type="pres">
      <dgm:prSet presAssocID="{CDE69D5C-4355-4463-820D-2DAD0AF922D7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E1E8A-4680-4256-A45A-5CAD007E2590}" type="pres">
      <dgm:prSet presAssocID="{07DAAAAC-8EEE-43FE-80CC-425B73CDD4E7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13FA4-CCB5-4C1C-AA58-CAA57C882603}" type="pres">
      <dgm:prSet presAssocID="{BB6AC17A-5F76-4772-861C-15977C414FF0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239FD-19F5-49F4-B924-CC229DBC6306}" type="pres">
      <dgm:prSet presAssocID="{040FD8BB-AB5D-4174-B85E-F50C14A3BFF3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D7B206-342E-4F0B-B412-0BD6EA9B2D17}" srcId="{3051AD7D-C429-41A4-AD4F-9C189EC88276}" destId="{040FD8BB-AB5D-4174-B85E-F50C14A3BFF3}" srcOrd="3" destOrd="0" parTransId="{94199947-D973-478A-8613-04AC7DDB7FC5}" sibTransId="{041AAE91-9A15-45A9-A332-17BFA43CD013}"/>
    <dgm:cxn modelId="{502DF8AC-9123-473F-827A-1152D47F23F0}" srcId="{3051AD7D-C429-41A4-AD4F-9C189EC88276}" destId="{BB6AC17A-5F76-4772-861C-15977C414FF0}" srcOrd="2" destOrd="0" parTransId="{61594469-81E7-40A1-9ABF-4134E4E4D16C}" sibTransId="{AA9EC358-4A34-41EF-9AD6-92AC7889B235}"/>
    <dgm:cxn modelId="{5C6E8F27-E883-4C63-998F-ED0E6E2BE507}" srcId="{3051AD7D-C429-41A4-AD4F-9C189EC88276}" destId="{07DAAAAC-8EEE-43FE-80CC-425B73CDD4E7}" srcOrd="1" destOrd="0" parTransId="{2E33537E-DB2C-4E50-98B8-C84B7A9C71E1}" sibTransId="{67303266-411D-4967-8E32-E214F1228E48}"/>
    <dgm:cxn modelId="{17A3CB8F-4917-4268-84E7-A164B7F13115}" type="presOf" srcId="{CDE69D5C-4355-4463-820D-2DAD0AF922D7}" destId="{BFEB97F1-8229-4F51-BD66-407A58457D0B}" srcOrd="0" destOrd="0" presId="urn:microsoft.com/office/officeart/2005/8/layout/radial3"/>
    <dgm:cxn modelId="{C9A6CA08-518D-4B46-9724-89B7732DAB32}" type="presOf" srcId="{BB6AC17A-5F76-4772-861C-15977C414FF0}" destId="{76613FA4-CCB5-4C1C-AA58-CAA57C882603}" srcOrd="0" destOrd="0" presId="urn:microsoft.com/office/officeart/2005/8/layout/radial3"/>
    <dgm:cxn modelId="{47A68DB7-B11C-44ED-961B-87BB478C019D}" type="presOf" srcId="{2A596D7C-D0BA-4CA2-8DB2-1720D6947B53}" destId="{DEBF1EFC-451F-4E98-8E3F-56238A2E8B84}" srcOrd="0" destOrd="0" presId="urn:microsoft.com/office/officeart/2005/8/layout/radial3"/>
    <dgm:cxn modelId="{C723014A-A864-4DF5-A153-BA2D34909646}" type="presOf" srcId="{07DAAAAC-8EEE-43FE-80CC-425B73CDD4E7}" destId="{793E1E8A-4680-4256-A45A-5CAD007E2590}" srcOrd="0" destOrd="0" presId="urn:microsoft.com/office/officeart/2005/8/layout/radial3"/>
    <dgm:cxn modelId="{8C58D029-97E8-474A-B782-F343C86353F5}" srcId="{3051AD7D-C429-41A4-AD4F-9C189EC88276}" destId="{CDE69D5C-4355-4463-820D-2DAD0AF922D7}" srcOrd="0" destOrd="0" parTransId="{49C8DB74-F0BA-40E0-9B45-86F35A494E61}" sibTransId="{E3E4332E-9069-4B0B-AC36-FF27D2F48974}"/>
    <dgm:cxn modelId="{3B547F1C-99EB-4B95-BE2A-FB4EC3A08438}" type="presOf" srcId="{3051AD7D-C429-41A4-AD4F-9C189EC88276}" destId="{44153FE4-A009-4D3D-B5E4-4EC9DE2C64D6}" srcOrd="0" destOrd="0" presId="urn:microsoft.com/office/officeart/2005/8/layout/radial3"/>
    <dgm:cxn modelId="{E21CD3E9-95EB-496E-959A-13333DEFE2E6}" type="presOf" srcId="{040FD8BB-AB5D-4174-B85E-F50C14A3BFF3}" destId="{C6A239FD-19F5-49F4-B924-CC229DBC6306}" srcOrd="0" destOrd="0" presId="urn:microsoft.com/office/officeart/2005/8/layout/radial3"/>
    <dgm:cxn modelId="{B1C14931-E8DC-43C0-AB05-B2D1C7A73782}" srcId="{2A596D7C-D0BA-4CA2-8DB2-1720D6947B53}" destId="{3051AD7D-C429-41A4-AD4F-9C189EC88276}" srcOrd="0" destOrd="0" parTransId="{B442E08D-916D-4E08-B87E-446EE8A70FEB}" sibTransId="{747B8AD9-139F-47DA-9326-0E33C329313E}"/>
    <dgm:cxn modelId="{FE660E80-D0E7-4FB6-8556-1F3F4B2C885A}" type="presParOf" srcId="{DEBF1EFC-451F-4E98-8E3F-56238A2E8B84}" destId="{387A8FEE-33D5-44E8-A48F-2D2F27F765F8}" srcOrd="0" destOrd="0" presId="urn:microsoft.com/office/officeart/2005/8/layout/radial3"/>
    <dgm:cxn modelId="{8EE9C2C5-CECA-4BA0-B77B-3697F2DEE084}" type="presParOf" srcId="{387A8FEE-33D5-44E8-A48F-2D2F27F765F8}" destId="{44153FE4-A009-4D3D-B5E4-4EC9DE2C64D6}" srcOrd="0" destOrd="0" presId="urn:microsoft.com/office/officeart/2005/8/layout/radial3"/>
    <dgm:cxn modelId="{E386D938-E933-4FEE-96D9-B2E4C6C76BA1}" type="presParOf" srcId="{387A8FEE-33D5-44E8-A48F-2D2F27F765F8}" destId="{BFEB97F1-8229-4F51-BD66-407A58457D0B}" srcOrd="1" destOrd="0" presId="urn:microsoft.com/office/officeart/2005/8/layout/radial3"/>
    <dgm:cxn modelId="{179E9510-C4D4-473C-AB94-98C6ECEB05F2}" type="presParOf" srcId="{387A8FEE-33D5-44E8-A48F-2D2F27F765F8}" destId="{793E1E8A-4680-4256-A45A-5CAD007E2590}" srcOrd="2" destOrd="0" presId="urn:microsoft.com/office/officeart/2005/8/layout/radial3"/>
    <dgm:cxn modelId="{6FF11799-C890-4309-8FA1-933DC25E7424}" type="presParOf" srcId="{387A8FEE-33D5-44E8-A48F-2D2F27F765F8}" destId="{76613FA4-CCB5-4C1C-AA58-CAA57C882603}" srcOrd="3" destOrd="0" presId="urn:microsoft.com/office/officeart/2005/8/layout/radial3"/>
    <dgm:cxn modelId="{5EEFD7C7-397F-4F3E-8B33-0ACB27AEA035}" type="presParOf" srcId="{387A8FEE-33D5-44E8-A48F-2D2F27F765F8}" destId="{C6A239FD-19F5-49F4-B924-CC229DBC6306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153FE4-A009-4D3D-B5E4-4EC9DE2C64D6}">
      <dsp:nvSpPr>
        <dsp:cNvPr id="0" name=""/>
        <dsp:cNvSpPr/>
      </dsp:nvSpPr>
      <dsp:spPr>
        <a:xfrm>
          <a:off x="2833687" y="814387"/>
          <a:ext cx="2028824" cy="20288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Слова-подсказки</a:t>
          </a:r>
          <a:endParaRPr lang="ru-RU" sz="2200" kern="1200" dirty="0"/>
        </a:p>
      </dsp:txBody>
      <dsp:txXfrm>
        <a:off x="2833687" y="814387"/>
        <a:ext cx="2028824" cy="2028824"/>
      </dsp:txXfrm>
    </dsp:sp>
    <dsp:sp modelId="{BFEB97F1-8229-4F51-BD66-407A58457D0B}">
      <dsp:nvSpPr>
        <dsp:cNvPr id="0" name=""/>
        <dsp:cNvSpPr/>
      </dsp:nvSpPr>
      <dsp:spPr>
        <a:xfrm>
          <a:off x="3340893" y="362"/>
          <a:ext cx="1014412" cy="10144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?</a:t>
          </a:r>
          <a:endParaRPr lang="ru-RU" sz="2200" kern="1200" dirty="0"/>
        </a:p>
      </dsp:txBody>
      <dsp:txXfrm>
        <a:off x="3340893" y="362"/>
        <a:ext cx="1014412" cy="1014412"/>
      </dsp:txXfrm>
    </dsp:sp>
    <dsp:sp modelId="{793E1E8A-4680-4256-A45A-5CAD007E2590}">
      <dsp:nvSpPr>
        <dsp:cNvPr id="0" name=""/>
        <dsp:cNvSpPr/>
      </dsp:nvSpPr>
      <dsp:spPr>
        <a:xfrm>
          <a:off x="4662125" y="1321593"/>
          <a:ext cx="1014412" cy="10144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?</a:t>
          </a:r>
          <a:endParaRPr lang="ru-RU" sz="2200" kern="1200" dirty="0"/>
        </a:p>
      </dsp:txBody>
      <dsp:txXfrm>
        <a:off x="4662125" y="1321593"/>
        <a:ext cx="1014412" cy="1014412"/>
      </dsp:txXfrm>
    </dsp:sp>
    <dsp:sp modelId="{76613FA4-CCB5-4C1C-AA58-CAA57C882603}">
      <dsp:nvSpPr>
        <dsp:cNvPr id="0" name=""/>
        <dsp:cNvSpPr/>
      </dsp:nvSpPr>
      <dsp:spPr>
        <a:xfrm>
          <a:off x="3340893" y="2642825"/>
          <a:ext cx="1014412" cy="10144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?</a:t>
          </a:r>
          <a:endParaRPr lang="ru-RU" sz="2200" kern="1200" dirty="0"/>
        </a:p>
      </dsp:txBody>
      <dsp:txXfrm>
        <a:off x="3340893" y="2642825"/>
        <a:ext cx="1014412" cy="1014412"/>
      </dsp:txXfrm>
    </dsp:sp>
    <dsp:sp modelId="{C6A239FD-19F5-49F4-B924-CC229DBC6306}">
      <dsp:nvSpPr>
        <dsp:cNvPr id="0" name=""/>
        <dsp:cNvSpPr/>
      </dsp:nvSpPr>
      <dsp:spPr>
        <a:xfrm>
          <a:off x="2019662" y="1321593"/>
          <a:ext cx="1014412" cy="10144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?</a:t>
          </a:r>
          <a:endParaRPr lang="ru-RU" sz="2200" kern="1200" dirty="0"/>
        </a:p>
      </dsp:txBody>
      <dsp:txXfrm>
        <a:off x="2019662" y="1321593"/>
        <a:ext cx="1014412" cy="1014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3D3722-E521-422C-8065-596788D3126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CC9C7-0E5B-4E2C-AF61-3E3C0E4498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F3230-AA47-4E4D-BA89-1A231C4A52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9E6432-CE08-4A10-91BE-106E3EF54D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9E843-F3B4-4DCA-B333-DE5463EF8E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8463C-79D1-4883-8961-5C20249AE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410EF-FCD6-4374-8987-71382B19B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EE4B-CD75-496E-9366-319465C4A8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05DC7-6D7C-438E-8245-1C1E88824F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6A175-3B6E-4C6C-BBB9-548DDC48A9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89607-AC19-4A97-B7D6-EB7A0A2F68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D35BE-C3F1-4FF4-9A2B-5A1FADAAA2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BFFFD9-D7B6-4416-9EB5-E8495EABAC6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2420888"/>
            <a:ext cx="6408712" cy="2808312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Учимся решать главные орфографические задачи в корне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3140968"/>
            <a:ext cx="7772400" cy="2628007"/>
          </a:xfrm>
        </p:spPr>
        <p:txBody>
          <a:bodyPr/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гла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ной – глаз, глазки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дим – ходил, ходили, ходули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692697"/>
            <a:ext cx="7772400" cy="2232247"/>
          </a:xfrm>
        </p:spPr>
        <p:txBody>
          <a:bodyPr/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чка,   р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ченька -  река, речушка, речной</a:t>
            </a:r>
          </a:p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549275"/>
            <a:ext cx="7776095" cy="5688037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нить   </a:t>
            </a: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нок   </a:t>
            </a: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нки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6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>
              <a:lnSpc>
                <a:spcPct val="80000"/>
              </a:lnSpc>
              <a:buNone/>
            </a:pPr>
            <a:endParaRPr lang="en-US" sz="6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   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sz="6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  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sz="6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ной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6600" dirty="0" smtClean="0">
                <a:solidFill>
                  <a:srgbClr val="3333FF"/>
                </a:solidFill>
                <a:latin typeface="Times New Roman" pitchFamily="18" charset="0"/>
              </a:rPr>
              <a:t> </a:t>
            </a:r>
            <a:endParaRPr lang="ru-RU" sz="6600" b="1" dirty="0">
              <a:solidFill>
                <a:srgbClr val="99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Цель исследования: 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1828800"/>
          <a:ext cx="7696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488832" cy="5517232"/>
          </a:xfrm>
        </p:spPr>
        <p:txBody>
          <a:bodyPr/>
          <a:lstStyle/>
          <a:p>
            <a:r>
              <a:rPr lang="en-US" sz="5400" dirty="0" smtClean="0">
                <a:latin typeface="+mn-lt"/>
              </a:rPr>
              <a:t/>
            </a:r>
            <a:br>
              <a:rPr lang="en-US" sz="5400" dirty="0" smtClean="0">
                <a:latin typeface="+mn-lt"/>
              </a:rPr>
            </a:br>
            <a:r>
              <a:rPr lang="en-US" sz="5400" dirty="0" smtClean="0">
                <a:latin typeface="+mn-lt"/>
              </a:rPr>
              <a:t/>
            </a:r>
            <a:br>
              <a:rPr lang="en-US" sz="5400" dirty="0" smtClean="0">
                <a:latin typeface="+mn-lt"/>
              </a:rPr>
            </a:br>
            <a:r>
              <a:rPr lang="ru-RU" sz="3600" u="sng" dirty="0" smtClean="0">
                <a:latin typeface="+mn-lt"/>
              </a:rPr>
              <a:t>Цель исследования:</a:t>
            </a:r>
            <a:br>
              <a:rPr lang="ru-RU" sz="3600" u="sng" dirty="0" smtClean="0">
                <a:latin typeface="+mn-lt"/>
              </a:rPr>
            </a:br>
            <a:r>
              <a:rPr lang="ru-RU" sz="5400" u="sng" dirty="0" smtClean="0">
                <a:solidFill>
                  <a:srgbClr val="00B0F0"/>
                </a:solidFill>
                <a:latin typeface="+mn-lt"/>
              </a:rPr>
              <a:t>слова-подсказки </a:t>
            </a:r>
            <a:r>
              <a:rPr lang="ru-RU" sz="54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5400" dirty="0" smtClean="0">
                <a:solidFill>
                  <a:srgbClr val="00B0F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– как называются; 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-зачем они нам нужны</a:t>
            </a:r>
            <a:r>
              <a:rPr lang="ru-RU" u="sng" dirty="0" smtClean="0">
                <a:solidFill>
                  <a:srgbClr val="FF0000"/>
                </a:solidFill>
                <a:latin typeface="+mn-lt"/>
              </a:rPr>
              <a:t>;</a:t>
            </a:r>
            <a:r>
              <a:rPr lang="en-US" u="sng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u="sng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 -какие имеют признаки ;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-способы поиска таких слов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?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8305" name="Group 113"/>
          <p:cNvGraphicFramePr>
            <a:graphicFrameLocks noGrp="1"/>
          </p:cNvGraphicFramePr>
          <p:nvPr>
            <p:ph idx="1"/>
          </p:nvPr>
        </p:nvGraphicFramePr>
        <p:xfrm>
          <a:off x="0" y="6126480"/>
          <a:ext cx="595948" cy="731520"/>
        </p:xfrm>
        <a:graphic>
          <a:graphicData uri="http://schemas.openxmlformats.org/drawingml/2006/table">
            <a:tbl>
              <a:tblPr/>
              <a:tblGrid>
                <a:gridCol w="297974"/>
                <a:gridCol w="297974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5" name="Text Box 33"/>
          <p:cNvSpPr txBox="1">
            <a:spLocks noChangeArrowheads="1"/>
          </p:cNvSpPr>
          <p:nvPr/>
        </p:nvSpPr>
        <p:spPr bwMode="auto">
          <a:xfrm rot="5400000">
            <a:off x="1135198" y="1714587"/>
            <a:ext cx="461665" cy="7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Ответ на первый вопрос:</a:t>
            </a:r>
            <a:endParaRPr lang="ru-RU" u="sng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16833"/>
            <a:ext cx="7992887" cy="388843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6000" dirty="0" smtClean="0">
                <a:solidFill>
                  <a:schemeClr val="tx2"/>
                </a:solidFill>
              </a:rPr>
              <a:t>Слова-подсказки</a:t>
            </a:r>
          </a:p>
          <a:p>
            <a:pPr>
              <a:buFontTx/>
              <a:buNone/>
            </a:pPr>
            <a:endParaRPr lang="ru-RU" sz="6000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ru-RU" sz="6000" dirty="0" smtClean="0">
                <a:solidFill>
                  <a:schemeClr val="tx2"/>
                </a:solidFill>
              </a:rPr>
              <a:t>проверочные слова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55976" y="28529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62664" cy="6156920"/>
          </a:xfrm>
        </p:spPr>
        <p:txBody>
          <a:bodyPr/>
          <a:lstStyle/>
          <a:p>
            <a:r>
              <a:rPr lang="ru-RU" u="sng" dirty="0" smtClean="0"/>
              <a:t>Ответ на второй вопрос: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проверочные слова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для того, чтобы решать орфографические задачи в корне слова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572000" y="17008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08912" cy="6840760"/>
          </a:xfrm>
        </p:spPr>
        <p:txBody>
          <a:bodyPr/>
          <a:lstStyle/>
          <a:p>
            <a:r>
              <a:rPr lang="ru-RU" u="sng" dirty="0" smtClean="0"/>
              <a:t>Ответ на третий вопрос: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проверочные слова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безударная гласная - ударная,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парная согласная в сильной позиции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788024" y="1628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62664" cy="5148808"/>
          </a:xfrm>
        </p:spPr>
        <p:txBody>
          <a:bodyPr/>
          <a:lstStyle/>
          <a:p>
            <a:r>
              <a:rPr lang="ru-RU" sz="48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48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– 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b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48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– 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b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вё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.  - ве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ут ,  ве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endParaRPr lang="ru-RU" sz="48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02624" cy="1044352"/>
          </a:xfrm>
        </p:spPr>
        <p:txBody>
          <a:bodyPr/>
          <a:lstStyle/>
          <a:p>
            <a:r>
              <a:rPr lang="ru-RU" u="sng" dirty="0" smtClean="0"/>
              <a:t>Ответ на четвёртый вопрос</a:t>
            </a:r>
            <a:endParaRPr lang="ru-RU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5800" y="1340768"/>
            <a:ext cx="8206680" cy="475252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План действий: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Подобрать однокоренное слово или изменить форму проверяемого слова.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Узнав букву в проверочном слове, надо написать ту же в проверяемом.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93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Пастель</vt:lpstr>
      <vt:lpstr>   Учимся решать главные орфографические задачи в корне слова</vt:lpstr>
      <vt:lpstr>Слайд 2</vt:lpstr>
      <vt:lpstr>Цель исследования: </vt:lpstr>
      <vt:lpstr>  Цель исследования: слова-подсказки  – как называются;  -зачем они нам нужны;  -какие имеют признаки ; -способы поиска таких слов?</vt:lpstr>
      <vt:lpstr>Ответ на первый вопрос:</vt:lpstr>
      <vt:lpstr>Ответ на второй вопрос: проверочные слова   для того, чтобы решать орфографические задачи в корне слова  </vt:lpstr>
      <vt:lpstr>Ответ на третий вопрос: проверочные слова  безударная гласная - ударная, парная согласная в сильной позиции    </vt:lpstr>
      <vt:lpstr>д . ма – дом  д . ры – дар  вё .  - везут ,  везли</vt:lpstr>
      <vt:lpstr>Ответ на четвёртый вопрос</vt:lpstr>
      <vt:lpstr>глазной – глаз, глазки  ходим – ходил, ходили, ходули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Chosen One</cp:lastModifiedBy>
  <cp:revision>55</cp:revision>
  <dcterms:created xsi:type="dcterms:W3CDTF">2011-09-04T11:21:09Z</dcterms:created>
  <dcterms:modified xsi:type="dcterms:W3CDTF">2014-01-25T09:03:45Z</dcterms:modified>
</cp:coreProperties>
</file>