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301" r:id="rId42"/>
    <p:sldId id="300" r:id="rId43"/>
    <p:sldId id="299" r:id="rId44"/>
    <p:sldId id="298" r:id="rId45"/>
    <p:sldId id="302" r:id="rId46"/>
    <p:sldId id="303" r:id="rId47"/>
    <p:sldId id="304" r:id="rId48"/>
    <p:sldId id="305" r:id="rId49"/>
    <p:sldId id="306" r:id="rId50"/>
    <p:sldId id="307" r:id="rId51"/>
    <p:sldId id="310" r:id="rId52"/>
    <p:sldId id="309" r:id="rId53"/>
    <p:sldId id="311" r:id="rId54"/>
    <p:sldId id="312" r:id="rId55"/>
    <p:sldId id="313" r:id="rId56"/>
    <p:sldId id="296" r:id="rId57"/>
    <p:sldId id="297" r:id="rId58"/>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5" d="100"/>
          <a:sy n="85" d="100"/>
        </p:scale>
        <p:origin x="60"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07AC7965-3131-40E9-AE6D-BEACC82DB271}" type="datetimeFigureOut">
              <a:rPr lang="ru-RU" smtClean="0"/>
              <a:t>05.01.2024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9354D22-7702-48E1-8B4B-24D4E96A0010}" type="slidenum">
              <a:rPr lang="ru-RU" smtClean="0"/>
              <a:t>‹#›</a:t>
            </a:fld>
            <a:endParaRPr lang="ru-RU"/>
          </a:p>
        </p:txBody>
      </p:sp>
    </p:spTree>
    <p:extLst>
      <p:ext uri="{BB962C8B-B14F-4D97-AF65-F5344CB8AC3E}">
        <p14:creationId xmlns:p14="http://schemas.microsoft.com/office/powerpoint/2010/main" val="16234761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7AC7965-3131-40E9-AE6D-BEACC82DB271}" type="datetimeFigureOut">
              <a:rPr lang="ru-RU" smtClean="0"/>
              <a:t>05.01.2024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9354D22-7702-48E1-8B4B-24D4E96A0010}" type="slidenum">
              <a:rPr lang="ru-RU" smtClean="0"/>
              <a:t>‹#›</a:t>
            </a:fld>
            <a:endParaRPr lang="ru-RU"/>
          </a:p>
        </p:txBody>
      </p:sp>
    </p:spTree>
    <p:extLst>
      <p:ext uri="{BB962C8B-B14F-4D97-AF65-F5344CB8AC3E}">
        <p14:creationId xmlns:p14="http://schemas.microsoft.com/office/powerpoint/2010/main" val="908746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7AC7965-3131-40E9-AE6D-BEACC82DB271}" type="datetimeFigureOut">
              <a:rPr lang="ru-RU" smtClean="0"/>
              <a:t>05.01.2024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9354D22-7702-48E1-8B4B-24D4E96A0010}" type="slidenum">
              <a:rPr lang="ru-RU" smtClean="0"/>
              <a:t>‹#›</a:t>
            </a:fld>
            <a:endParaRPr lang="ru-RU"/>
          </a:p>
        </p:txBody>
      </p:sp>
    </p:spTree>
    <p:extLst>
      <p:ext uri="{BB962C8B-B14F-4D97-AF65-F5344CB8AC3E}">
        <p14:creationId xmlns:p14="http://schemas.microsoft.com/office/powerpoint/2010/main" val="8574470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7AC7965-3131-40E9-AE6D-BEACC82DB271}" type="datetimeFigureOut">
              <a:rPr lang="ru-RU" smtClean="0"/>
              <a:t>05.01.2024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9354D22-7702-48E1-8B4B-24D4E96A0010}" type="slidenum">
              <a:rPr lang="ru-RU" smtClean="0"/>
              <a:t>‹#›</a:t>
            </a:fld>
            <a:endParaRPr lang="ru-RU"/>
          </a:p>
        </p:txBody>
      </p:sp>
    </p:spTree>
    <p:extLst>
      <p:ext uri="{BB962C8B-B14F-4D97-AF65-F5344CB8AC3E}">
        <p14:creationId xmlns:p14="http://schemas.microsoft.com/office/powerpoint/2010/main" val="3156250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07AC7965-3131-40E9-AE6D-BEACC82DB271}" type="datetimeFigureOut">
              <a:rPr lang="ru-RU" smtClean="0"/>
              <a:t>05.01.2024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9354D22-7702-48E1-8B4B-24D4E96A0010}" type="slidenum">
              <a:rPr lang="ru-RU" smtClean="0"/>
              <a:t>‹#›</a:t>
            </a:fld>
            <a:endParaRPr lang="ru-RU"/>
          </a:p>
        </p:txBody>
      </p:sp>
    </p:spTree>
    <p:extLst>
      <p:ext uri="{BB962C8B-B14F-4D97-AF65-F5344CB8AC3E}">
        <p14:creationId xmlns:p14="http://schemas.microsoft.com/office/powerpoint/2010/main" val="3346523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07AC7965-3131-40E9-AE6D-BEACC82DB271}" type="datetimeFigureOut">
              <a:rPr lang="ru-RU" smtClean="0"/>
              <a:t>05.01.2024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9354D22-7702-48E1-8B4B-24D4E96A0010}" type="slidenum">
              <a:rPr lang="ru-RU" smtClean="0"/>
              <a:t>‹#›</a:t>
            </a:fld>
            <a:endParaRPr lang="ru-RU"/>
          </a:p>
        </p:txBody>
      </p:sp>
    </p:spTree>
    <p:extLst>
      <p:ext uri="{BB962C8B-B14F-4D97-AF65-F5344CB8AC3E}">
        <p14:creationId xmlns:p14="http://schemas.microsoft.com/office/powerpoint/2010/main" val="9206337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07AC7965-3131-40E9-AE6D-BEACC82DB271}" type="datetimeFigureOut">
              <a:rPr lang="ru-RU" smtClean="0"/>
              <a:t>05.01.2024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9354D22-7702-48E1-8B4B-24D4E96A0010}" type="slidenum">
              <a:rPr lang="ru-RU" smtClean="0"/>
              <a:t>‹#›</a:t>
            </a:fld>
            <a:endParaRPr lang="ru-RU"/>
          </a:p>
        </p:txBody>
      </p:sp>
    </p:spTree>
    <p:extLst>
      <p:ext uri="{BB962C8B-B14F-4D97-AF65-F5344CB8AC3E}">
        <p14:creationId xmlns:p14="http://schemas.microsoft.com/office/powerpoint/2010/main" val="10308223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07AC7965-3131-40E9-AE6D-BEACC82DB271}" type="datetimeFigureOut">
              <a:rPr lang="ru-RU" smtClean="0"/>
              <a:t>05.01.2024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9354D22-7702-48E1-8B4B-24D4E96A0010}" type="slidenum">
              <a:rPr lang="ru-RU" smtClean="0"/>
              <a:t>‹#›</a:t>
            </a:fld>
            <a:endParaRPr lang="ru-RU"/>
          </a:p>
        </p:txBody>
      </p:sp>
    </p:spTree>
    <p:extLst>
      <p:ext uri="{BB962C8B-B14F-4D97-AF65-F5344CB8AC3E}">
        <p14:creationId xmlns:p14="http://schemas.microsoft.com/office/powerpoint/2010/main" val="6544685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7AC7965-3131-40E9-AE6D-BEACC82DB271}" type="datetimeFigureOut">
              <a:rPr lang="ru-RU" smtClean="0"/>
              <a:t>05.01.2024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9354D22-7702-48E1-8B4B-24D4E96A0010}" type="slidenum">
              <a:rPr lang="ru-RU" smtClean="0"/>
              <a:t>‹#›</a:t>
            </a:fld>
            <a:endParaRPr lang="ru-RU"/>
          </a:p>
        </p:txBody>
      </p:sp>
    </p:spTree>
    <p:extLst>
      <p:ext uri="{BB962C8B-B14F-4D97-AF65-F5344CB8AC3E}">
        <p14:creationId xmlns:p14="http://schemas.microsoft.com/office/powerpoint/2010/main" val="33449648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07AC7965-3131-40E9-AE6D-BEACC82DB271}" type="datetimeFigureOut">
              <a:rPr lang="ru-RU" smtClean="0"/>
              <a:t>05.01.2024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9354D22-7702-48E1-8B4B-24D4E96A0010}" type="slidenum">
              <a:rPr lang="ru-RU" smtClean="0"/>
              <a:t>‹#›</a:t>
            </a:fld>
            <a:endParaRPr lang="ru-RU"/>
          </a:p>
        </p:txBody>
      </p:sp>
    </p:spTree>
    <p:extLst>
      <p:ext uri="{BB962C8B-B14F-4D97-AF65-F5344CB8AC3E}">
        <p14:creationId xmlns:p14="http://schemas.microsoft.com/office/powerpoint/2010/main" val="186748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07AC7965-3131-40E9-AE6D-BEACC82DB271}" type="datetimeFigureOut">
              <a:rPr lang="ru-RU" smtClean="0"/>
              <a:t>05.01.2024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9354D22-7702-48E1-8B4B-24D4E96A0010}" type="slidenum">
              <a:rPr lang="ru-RU" smtClean="0"/>
              <a:t>‹#›</a:t>
            </a:fld>
            <a:endParaRPr lang="ru-RU"/>
          </a:p>
        </p:txBody>
      </p:sp>
    </p:spTree>
    <p:extLst>
      <p:ext uri="{BB962C8B-B14F-4D97-AF65-F5344CB8AC3E}">
        <p14:creationId xmlns:p14="http://schemas.microsoft.com/office/powerpoint/2010/main" val="541675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2">
                <a:lumMod val="5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AC7965-3131-40E9-AE6D-BEACC82DB271}" type="datetimeFigureOut">
              <a:rPr lang="ru-RU" smtClean="0"/>
              <a:t>05.01.2024</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354D22-7702-48E1-8B4B-24D4E96A0010}" type="slidenum">
              <a:rPr lang="ru-RU" smtClean="0"/>
              <a:t>‹#›</a:t>
            </a:fld>
            <a:endParaRPr lang="ru-RU"/>
          </a:p>
        </p:txBody>
      </p:sp>
    </p:spTree>
    <p:extLst>
      <p:ext uri="{BB962C8B-B14F-4D97-AF65-F5344CB8AC3E}">
        <p14:creationId xmlns:p14="http://schemas.microsoft.com/office/powerpoint/2010/main" val="6872531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2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7.gif"/><Relationship Id="rId2" Type="http://schemas.openxmlformats.org/officeDocument/2006/relationships/image" Target="../media/image26.jpe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5.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0130" y="1122363"/>
            <a:ext cx="11331146" cy="2387600"/>
          </a:xfrm>
        </p:spPr>
        <p:txBody>
          <a:bodyPr/>
          <a:lstStyle/>
          <a:p>
            <a:r>
              <a:rPr lang="ru-RU" b="1" dirty="0" smtClean="0"/>
              <a:t>СССР накануне                                      Великой Отечественной войны</a:t>
            </a:r>
            <a:endParaRPr lang="ru-RU" b="1" dirty="0"/>
          </a:p>
        </p:txBody>
      </p:sp>
      <p:sp>
        <p:nvSpPr>
          <p:cNvPr id="3" name="Подзаголовок 2"/>
          <p:cNvSpPr>
            <a:spLocks noGrp="1"/>
          </p:cNvSpPr>
          <p:nvPr>
            <p:ph type="subTitle" idx="1"/>
          </p:nvPr>
        </p:nvSpPr>
        <p:spPr/>
        <p:txBody>
          <a:bodyPr/>
          <a:lstStyle/>
          <a:p>
            <a:r>
              <a:rPr lang="ru-RU" b="1" dirty="0" smtClean="0"/>
              <a:t>История России – 20 век</a:t>
            </a:r>
            <a:endParaRPr lang="ru-RU" b="1" dirty="0"/>
          </a:p>
        </p:txBody>
      </p:sp>
    </p:spTree>
    <p:extLst>
      <p:ext uri="{BB962C8B-B14F-4D97-AF65-F5344CB8AC3E}">
        <p14:creationId xmlns:p14="http://schemas.microsoft.com/office/powerpoint/2010/main" val="65368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t>Вхождение в состав СССР                                      Западной Украины и Западной Белоруссии</a:t>
            </a:r>
            <a:endParaRPr lang="ru-RU" dirty="0"/>
          </a:p>
        </p:txBody>
      </p:sp>
      <p:sp>
        <p:nvSpPr>
          <p:cNvPr id="3" name="Объект 2"/>
          <p:cNvSpPr>
            <a:spLocks noGrp="1"/>
          </p:cNvSpPr>
          <p:nvPr>
            <p:ph idx="1"/>
          </p:nvPr>
        </p:nvSpPr>
        <p:spPr>
          <a:xfrm>
            <a:off x="838200" y="1825625"/>
            <a:ext cx="6631236" cy="4351338"/>
          </a:xfrm>
        </p:spPr>
        <p:txBody>
          <a:bodyPr/>
          <a:lstStyle/>
          <a:p>
            <a:pPr marL="0" indent="0">
              <a:buNone/>
            </a:pPr>
            <a:r>
              <a:rPr lang="ru-RU" b="1" dirty="0" smtClean="0"/>
              <a:t>На территории, освобождённой частями Красной Армии, на положении пленных оказалось более 250 тысяч польских военнослужащих. Большинство распустили по домам. Но многие из офицеров, жандармов, полицейских и чиновников были переведены в тюрьмы и лагеря. Документы, опубликованные в начале 1990 – х годов указывают на то, что часть из них была расстреляна органами НКВД. </a:t>
            </a:r>
            <a:endParaRPr lang="ru-RU" b="1" dirty="0"/>
          </a:p>
        </p:txBody>
      </p:sp>
      <p:pic>
        <p:nvPicPr>
          <p:cNvPr id="9218" name="Picture 2" descr="https://avatars.mds.yandex.net/i?id=16839d85b8626281a306ebaa596a356abcd7aa27-9235545-images-thumbs&amp;n=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37468" y="2477293"/>
            <a:ext cx="4067175" cy="3048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16607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8304" y="365125"/>
            <a:ext cx="11821098" cy="1325563"/>
          </a:xfrm>
        </p:spPr>
        <p:txBody>
          <a:bodyPr/>
          <a:lstStyle/>
          <a:p>
            <a:pPr algn="ctr"/>
            <a:r>
              <a:rPr lang="ru-RU" b="1" dirty="0" err="1" smtClean="0"/>
              <a:t>Советско</a:t>
            </a:r>
            <a:r>
              <a:rPr lang="ru-RU" b="1" dirty="0" smtClean="0"/>
              <a:t> – финляндская война 1939 – 1940 годах</a:t>
            </a:r>
            <a:endParaRPr lang="ru-RU" b="1" dirty="0"/>
          </a:p>
        </p:txBody>
      </p:sp>
      <p:sp>
        <p:nvSpPr>
          <p:cNvPr id="3" name="Объект 2"/>
          <p:cNvSpPr>
            <a:spLocks noGrp="1"/>
          </p:cNvSpPr>
          <p:nvPr>
            <p:ph idx="1"/>
          </p:nvPr>
        </p:nvSpPr>
        <p:spPr>
          <a:xfrm>
            <a:off x="354330" y="1825624"/>
            <a:ext cx="7452360" cy="4712335"/>
          </a:xfrm>
        </p:spPr>
        <p:txBody>
          <a:bodyPr>
            <a:normAutofit fontScale="92500" lnSpcReduction="10000"/>
          </a:bodyPr>
          <a:lstStyle/>
          <a:p>
            <a:pPr marL="0" indent="0">
              <a:buNone/>
            </a:pPr>
            <a:r>
              <a:rPr lang="ru-RU" b="1" dirty="0" smtClean="0"/>
              <a:t>Чтобы сорвать планы Гитлера по превращению Финляндии в плацдарм для агрессии против СССР, Сталин несколько раз предлагал финскому правительству обменять часть территории Карельского перешейка, где граница проходила всего в 32 километрах от Ленинграда, на вдвое большие по площади территории советской Карелии. «Поскольку Ленинград нельзя переместить, говорил финской делегации Сталин, мы просим чтобы граница проходила на расстоянии 70 километров от Ленинграда …». Правительство Финляндии, давно и активно сотрудничавшее с Германией, ответило отказом. </a:t>
            </a:r>
          </a:p>
          <a:p>
            <a:pPr marL="0" indent="0">
              <a:buNone/>
            </a:pPr>
            <a:endParaRPr lang="ru-RU" dirty="0"/>
          </a:p>
        </p:txBody>
      </p:sp>
      <p:pic>
        <p:nvPicPr>
          <p:cNvPr id="11266" name="Picture 2" descr="https://upload.wikimedia.org/wikipedia/commons/thumb/2/21/Moscow_negotiations_paaskivi_yrjokoskinen_nykopp_paasonen_1939.png/300px-Moscow_negotiations_paaskivi_yrjokoskinen_nykopp_paasonen_1939.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23860" y="2764471"/>
            <a:ext cx="3897630" cy="2834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65375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6270" y="365125"/>
            <a:ext cx="11865166" cy="1325563"/>
          </a:xfrm>
        </p:spPr>
        <p:txBody>
          <a:bodyPr/>
          <a:lstStyle/>
          <a:p>
            <a:pPr algn="ctr"/>
            <a:r>
              <a:rPr lang="ru-RU" b="1" dirty="0" err="1" smtClean="0"/>
              <a:t>Советско</a:t>
            </a:r>
            <a:r>
              <a:rPr lang="ru-RU" b="1" dirty="0" smtClean="0"/>
              <a:t> – финляндская война 1939 – 1940 годах</a:t>
            </a:r>
            <a:endParaRPr lang="ru-RU" dirty="0"/>
          </a:p>
        </p:txBody>
      </p:sp>
      <p:sp>
        <p:nvSpPr>
          <p:cNvPr id="3" name="Объект 2"/>
          <p:cNvSpPr>
            <a:spLocks noGrp="1"/>
          </p:cNvSpPr>
          <p:nvPr>
            <p:ph idx="1"/>
          </p:nvPr>
        </p:nvSpPr>
        <p:spPr>
          <a:xfrm>
            <a:off x="838200" y="1825625"/>
            <a:ext cx="3482340" cy="4351338"/>
          </a:xfrm>
        </p:spPr>
        <p:txBody>
          <a:bodyPr>
            <a:normAutofit/>
          </a:bodyPr>
          <a:lstStyle/>
          <a:p>
            <a:pPr marL="0" indent="0">
              <a:buNone/>
            </a:pPr>
            <a:endParaRPr lang="ru-RU" b="1" dirty="0" smtClean="0"/>
          </a:p>
          <a:p>
            <a:pPr marL="0" indent="0">
              <a:buNone/>
            </a:pPr>
            <a:r>
              <a:rPr lang="ru-RU" b="1" dirty="0" smtClean="0"/>
              <a:t>В итоге правительство СССР склонилось к военному решению. 30 ноября 1939 года Советский Союз начал войну против Финляндии. </a:t>
            </a:r>
            <a:endParaRPr lang="ru-RU" b="1" dirty="0"/>
          </a:p>
        </p:txBody>
      </p:sp>
      <p:pic>
        <p:nvPicPr>
          <p:cNvPr id="12290" name="Picture 2" descr="30 ноября 1939 года советским войскам был дан приказ к переходу в наступление. Войска Ленинградского военного округа, под командованием К.А.-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7636" y="1645761"/>
            <a:ext cx="7252404" cy="47110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96413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5253" y="365125"/>
            <a:ext cx="11854149" cy="1325563"/>
          </a:xfrm>
        </p:spPr>
        <p:txBody>
          <a:bodyPr/>
          <a:lstStyle/>
          <a:p>
            <a:pPr algn="ctr"/>
            <a:r>
              <a:rPr lang="ru-RU" b="1" dirty="0" err="1" smtClean="0"/>
              <a:t>Советско</a:t>
            </a:r>
            <a:r>
              <a:rPr lang="ru-RU" b="1" dirty="0" smtClean="0"/>
              <a:t> – финляндская война 1939 – 1940 годах</a:t>
            </a:r>
            <a:endParaRPr lang="ru-RU" dirty="0"/>
          </a:p>
        </p:txBody>
      </p:sp>
      <p:sp>
        <p:nvSpPr>
          <p:cNvPr id="3" name="Объект 2"/>
          <p:cNvSpPr>
            <a:spLocks noGrp="1"/>
          </p:cNvSpPr>
          <p:nvPr>
            <p:ph idx="1"/>
          </p:nvPr>
        </p:nvSpPr>
        <p:spPr>
          <a:xfrm>
            <a:off x="838200" y="1825625"/>
            <a:ext cx="5631180" cy="4351338"/>
          </a:xfrm>
        </p:spPr>
        <p:txBody>
          <a:bodyPr/>
          <a:lstStyle/>
          <a:p>
            <a:pPr marL="0" indent="0">
              <a:buNone/>
            </a:pPr>
            <a:endParaRPr lang="ru-RU" b="1" dirty="0" smtClean="0"/>
          </a:p>
          <a:p>
            <a:pPr marL="0" indent="0">
              <a:buNone/>
            </a:pPr>
            <a:r>
              <a:rPr lang="ru-RU" b="1" dirty="0" smtClean="0"/>
              <a:t>Командование Красной Армии, не имея опыта преодоления системы долговременных оборонительных укреплений, недооценило мощь построенной финнами на Карельском перешейке линии Маннергейма. Войск, сосредоточенных для её прорыва, оказалось недостаточно. </a:t>
            </a:r>
          </a:p>
          <a:p>
            <a:pPr marL="0" indent="0">
              <a:buNone/>
            </a:pPr>
            <a:endParaRPr lang="ru-RU" b="1" dirty="0"/>
          </a:p>
        </p:txBody>
      </p:sp>
      <p:pic>
        <p:nvPicPr>
          <p:cNvPr id="10244" name="Picture 4" descr="https://avatars.mds.yandex.net/i?id=70a6562550db466c28eed78407eb39f9a5c4ed4a-10703682-images-thumbs&amp;n=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93535" y="2141537"/>
            <a:ext cx="3684905" cy="2190433"/>
          </a:xfrm>
          <a:prstGeom prst="rect">
            <a:avLst/>
          </a:prstGeom>
          <a:noFill/>
          <a:extLst>
            <a:ext uri="{909E8E84-426E-40DD-AFC4-6F175D3DCCD1}">
              <a14:hiddenFill xmlns:a14="http://schemas.microsoft.com/office/drawing/2010/main">
                <a:solidFill>
                  <a:srgbClr val="FFFFFF"/>
                </a:solidFill>
              </a14:hiddenFill>
            </a:ext>
          </a:extLst>
        </p:spPr>
      </p:pic>
      <p:pic>
        <p:nvPicPr>
          <p:cNvPr id="10246" name="Picture 6" descr="https://avatars.mds.yandex.net/i?id=af16680058106f3c69c5de712f96134a974604df-10755803-images-thumbs&amp;n=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18170" y="4446270"/>
            <a:ext cx="3801232" cy="22563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15190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0030" y="365125"/>
            <a:ext cx="11784330" cy="1325563"/>
          </a:xfrm>
        </p:spPr>
        <p:txBody>
          <a:bodyPr/>
          <a:lstStyle/>
          <a:p>
            <a:pPr algn="ctr"/>
            <a:r>
              <a:rPr lang="ru-RU" b="1" dirty="0" err="1" smtClean="0"/>
              <a:t>Советско</a:t>
            </a:r>
            <a:r>
              <a:rPr lang="ru-RU" b="1" dirty="0" smtClean="0"/>
              <a:t> – финляндская война 1939 – 1940 годах</a:t>
            </a:r>
            <a:endParaRPr lang="ru-RU" dirty="0"/>
          </a:p>
        </p:txBody>
      </p:sp>
      <p:sp>
        <p:nvSpPr>
          <p:cNvPr id="3" name="Объект 2"/>
          <p:cNvSpPr>
            <a:spLocks noGrp="1"/>
          </p:cNvSpPr>
          <p:nvPr>
            <p:ph idx="1"/>
          </p:nvPr>
        </p:nvSpPr>
        <p:spPr>
          <a:xfrm>
            <a:off x="838200" y="1825625"/>
            <a:ext cx="6751320" cy="4351338"/>
          </a:xfrm>
        </p:spPr>
        <p:txBody>
          <a:bodyPr/>
          <a:lstStyle/>
          <a:p>
            <a:pPr marL="0" indent="0">
              <a:buNone/>
            </a:pPr>
            <a:r>
              <a:rPr lang="ru-RU" b="1" dirty="0" smtClean="0"/>
              <a:t>Следствием начала военных действий стало ухудшение отношений СССР с Англией и Францией. Генеральные штабы этих стран, продолжая воздерживаться от активных военных действий против Германии, разрабатывали планы воздушной бомбардировки нефтепромыслов Кавказа и отправки на помощь финской армии экспедиционного корпуса. Советский Союз был исключен их Лиги Наций. </a:t>
            </a:r>
            <a:endParaRPr lang="ru-RU" b="1" dirty="0"/>
          </a:p>
        </p:txBody>
      </p:sp>
      <p:pic>
        <p:nvPicPr>
          <p:cNvPr id="13314" name="Picture 2" descr="https://avatars.mds.yandex.net/i?id=e79d17c0601cf514a6b7935f82f18e57a6d9ab0d-10629685-images-thumbs&amp;n=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06690" y="2801144"/>
            <a:ext cx="4217670" cy="2400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00224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5740" y="365125"/>
            <a:ext cx="11841480" cy="1325563"/>
          </a:xfrm>
        </p:spPr>
        <p:txBody>
          <a:bodyPr/>
          <a:lstStyle/>
          <a:p>
            <a:pPr algn="ctr"/>
            <a:r>
              <a:rPr lang="ru-RU" b="1" dirty="0" err="1" smtClean="0"/>
              <a:t>Советско</a:t>
            </a:r>
            <a:r>
              <a:rPr lang="ru-RU" b="1" dirty="0" smtClean="0"/>
              <a:t> – финляндская война 1939 – 1940 годах</a:t>
            </a:r>
            <a:endParaRPr lang="ru-RU" dirty="0"/>
          </a:p>
        </p:txBody>
      </p:sp>
      <p:sp>
        <p:nvSpPr>
          <p:cNvPr id="3" name="Объект 2"/>
          <p:cNvSpPr>
            <a:spLocks noGrp="1"/>
          </p:cNvSpPr>
          <p:nvPr>
            <p:ph idx="1"/>
          </p:nvPr>
        </p:nvSpPr>
        <p:spPr>
          <a:xfrm>
            <a:off x="838200" y="1825625"/>
            <a:ext cx="6499860" cy="4351338"/>
          </a:xfrm>
        </p:spPr>
        <p:txBody>
          <a:bodyPr/>
          <a:lstStyle/>
          <a:p>
            <a:pPr marL="0" indent="0">
              <a:buNone/>
            </a:pPr>
            <a:r>
              <a:rPr lang="ru-RU" b="1" dirty="0" smtClean="0"/>
              <a:t>В течении января 1940 года советское командование подтянуло резервы , тяжёлую артиллерию и другую технику. 11 февраля 1940 года началось новое наступление, в результате которого линия Маннергейма была прорвана. Правительство Финляндии предложило начать переговоры. Они завершились 12 марта 1940 года подписанием в Москве мирного договора. </a:t>
            </a:r>
            <a:endParaRPr lang="ru-RU" b="1" dirty="0"/>
          </a:p>
        </p:txBody>
      </p:sp>
      <p:pic>
        <p:nvPicPr>
          <p:cNvPr id="14338" name="Picture 2" descr="https://avatars.mds.yandex.net/i?id=86ebe693a0439cb677f13e122ae33346ce2ecc04-4960885-images-thumbs&amp;n=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75220" y="3063081"/>
            <a:ext cx="4572000" cy="1876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30083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7170" y="365125"/>
            <a:ext cx="11772900" cy="1325563"/>
          </a:xfrm>
        </p:spPr>
        <p:txBody>
          <a:bodyPr/>
          <a:lstStyle/>
          <a:p>
            <a:pPr algn="ctr"/>
            <a:r>
              <a:rPr lang="ru-RU" b="1" dirty="0" err="1" smtClean="0"/>
              <a:t>Советско</a:t>
            </a:r>
            <a:r>
              <a:rPr lang="ru-RU" b="1" dirty="0" smtClean="0"/>
              <a:t> – финляндская война 1939 – 1940 годах</a:t>
            </a:r>
            <a:endParaRPr lang="ru-RU" dirty="0"/>
          </a:p>
        </p:txBody>
      </p:sp>
      <p:sp>
        <p:nvSpPr>
          <p:cNvPr id="3" name="Объект 2"/>
          <p:cNvSpPr>
            <a:spLocks noGrp="1"/>
          </p:cNvSpPr>
          <p:nvPr>
            <p:ph idx="1"/>
          </p:nvPr>
        </p:nvSpPr>
        <p:spPr>
          <a:xfrm>
            <a:off x="320040" y="1825624"/>
            <a:ext cx="4606290" cy="4769485"/>
          </a:xfrm>
        </p:spPr>
        <p:txBody>
          <a:bodyPr/>
          <a:lstStyle/>
          <a:p>
            <a:pPr marL="0" indent="0">
              <a:buNone/>
            </a:pPr>
            <a:r>
              <a:rPr lang="ru-RU" b="1" dirty="0" smtClean="0"/>
              <a:t>К СССР отошёл Карельский перешеек с Выборгом, города Сортавала и Средний с прилегающей территорией, части полуостровов Рыбачий и Средний, ряд островов в Финском заливе. Полуостровов Ханко был передан в аренду на 30 лет для создания </a:t>
            </a:r>
            <a:r>
              <a:rPr lang="ru-RU" b="1" dirty="0" err="1" smtClean="0"/>
              <a:t>военно</a:t>
            </a:r>
            <a:r>
              <a:rPr lang="ru-RU" b="1" dirty="0" smtClean="0"/>
              <a:t> – морской базы. </a:t>
            </a:r>
            <a:endParaRPr lang="ru-RU" b="1" dirty="0"/>
          </a:p>
        </p:txBody>
      </p:sp>
      <p:pic>
        <p:nvPicPr>
          <p:cNvPr id="15362" name="Picture 2" descr="https://ic.pics.livejournal.com/ilya_prosto/24179459/183719/183719_9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03620" y="1690688"/>
            <a:ext cx="3920490" cy="49044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6055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 y="365125"/>
            <a:ext cx="11750040" cy="1325563"/>
          </a:xfrm>
        </p:spPr>
        <p:txBody>
          <a:bodyPr/>
          <a:lstStyle/>
          <a:p>
            <a:pPr algn="ctr"/>
            <a:r>
              <a:rPr lang="ru-RU" b="1" dirty="0" err="1" smtClean="0"/>
              <a:t>Советско</a:t>
            </a:r>
            <a:r>
              <a:rPr lang="ru-RU" b="1" dirty="0" smtClean="0"/>
              <a:t> – финляндская война 1939 – 1940 годах</a:t>
            </a:r>
            <a:endParaRPr lang="ru-RU" dirty="0"/>
          </a:p>
        </p:txBody>
      </p:sp>
      <p:sp>
        <p:nvSpPr>
          <p:cNvPr id="3" name="Объект 2"/>
          <p:cNvSpPr>
            <a:spLocks noGrp="1"/>
          </p:cNvSpPr>
          <p:nvPr>
            <p:ph idx="1"/>
          </p:nvPr>
        </p:nvSpPr>
        <p:spPr>
          <a:xfrm>
            <a:off x="838200" y="1825625"/>
            <a:ext cx="6442710" cy="4351338"/>
          </a:xfrm>
        </p:spPr>
        <p:txBody>
          <a:bodyPr/>
          <a:lstStyle/>
          <a:p>
            <a:pPr marL="0" indent="0">
              <a:buNone/>
            </a:pPr>
            <a:r>
              <a:rPr lang="ru-RU" b="1" dirty="0" err="1" smtClean="0"/>
              <a:t>Военно</a:t>
            </a:r>
            <a:r>
              <a:rPr lang="ru-RU" b="1" dirty="0" smtClean="0"/>
              <a:t> – стратегическое положение Советского Союза значительно укрепилось. При этом выявились серьезные недостатки в подготовке и оснащённости Красной Армии, что побудило советское правительство сменить руководство народного комиссариата обороны. Вместо                             К. Ворошилова был назначен                                  С. Тимошенко и начать реформирование вооруженных сил. </a:t>
            </a:r>
            <a:endParaRPr lang="ru-RU" b="1" dirty="0"/>
          </a:p>
        </p:txBody>
      </p:sp>
      <p:pic>
        <p:nvPicPr>
          <p:cNvPr id="16386" name="Picture 2" descr="https://avatars.mds.yandex.net/i?id=3b2ed79efffa7038730718a49091dad3-5502450-images-thumbs&amp;n=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06640" y="2477293"/>
            <a:ext cx="4572000" cy="3048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86932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 y="365125"/>
            <a:ext cx="11772900" cy="1325563"/>
          </a:xfrm>
        </p:spPr>
        <p:txBody>
          <a:bodyPr/>
          <a:lstStyle/>
          <a:p>
            <a:pPr algn="ctr"/>
            <a:r>
              <a:rPr lang="ru-RU" b="1" dirty="0" smtClean="0"/>
              <a:t>Вхождение в состав СССР                                        Прибалтики, Бессарабии и Северной </a:t>
            </a:r>
            <a:r>
              <a:rPr lang="ru-RU" b="1" dirty="0" err="1" smtClean="0"/>
              <a:t>Буковины</a:t>
            </a:r>
            <a:endParaRPr lang="ru-RU" b="1" dirty="0"/>
          </a:p>
        </p:txBody>
      </p:sp>
      <p:sp>
        <p:nvSpPr>
          <p:cNvPr id="3" name="Объект 2"/>
          <p:cNvSpPr>
            <a:spLocks noGrp="1"/>
          </p:cNvSpPr>
          <p:nvPr>
            <p:ph idx="1"/>
          </p:nvPr>
        </p:nvSpPr>
        <p:spPr>
          <a:xfrm>
            <a:off x="838200" y="1825625"/>
            <a:ext cx="4236720" cy="4351338"/>
          </a:xfrm>
        </p:spPr>
        <p:txBody>
          <a:bodyPr/>
          <a:lstStyle/>
          <a:p>
            <a:pPr marL="0" indent="0">
              <a:buNone/>
            </a:pPr>
            <a:r>
              <a:rPr lang="ru-RU" b="1" dirty="0" smtClean="0"/>
              <a:t>Пока Великобритания и Франция разрабатывали планы помощи Финляндии, германское командование, завершив операцию по захвату Дании и Норвегии, сконцентрировало войска на Западном фронте и 10 мая 1940 года начало наступление. </a:t>
            </a:r>
            <a:endParaRPr lang="ru-RU" b="1" dirty="0"/>
          </a:p>
        </p:txBody>
      </p:sp>
      <p:pic>
        <p:nvPicPr>
          <p:cNvPr id="17410" name="Picture 2" descr="Франция под оккупацией германии - 91 фото"/>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75070" y="2091690"/>
            <a:ext cx="5189220" cy="38519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33229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310" y="365125"/>
            <a:ext cx="11830050" cy="1325563"/>
          </a:xfrm>
        </p:spPr>
        <p:txBody>
          <a:bodyPr>
            <a:normAutofit/>
          </a:bodyPr>
          <a:lstStyle/>
          <a:p>
            <a:pPr algn="ctr"/>
            <a:r>
              <a:rPr lang="ru-RU" b="1" dirty="0" smtClean="0"/>
              <a:t>Вхождение в состав СССР                                        Прибалтики, Бессарабии и Северной </a:t>
            </a:r>
            <a:r>
              <a:rPr lang="ru-RU" b="1" dirty="0" err="1" smtClean="0"/>
              <a:t>Буковины</a:t>
            </a:r>
            <a:endParaRPr lang="ru-RU" dirty="0"/>
          </a:p>
        </p:txBody>
      </p:sp>
      <p:sp>
        <p:nvSpPr>
          <p:cNvPr id="3" name="Объект 2"/>
          <p:cNvSpPr>
            <a:spLocks noGrp="1"/>
          </p:cNvSpPr>
          <p:nvPr>
            <p:ph idx="1"/>
          </p:nvPr>
        </p:nvSpPr>
        <p:spPr>
          <a:xfrm>
            <a:off x="838200" y="1825625"/>
            <a:ext cx="4431030" cy="4351338"/>
          </a:xfrm>
        </p:spPr>
        <p:txBody>
          <a:bodyPr>
            <a:normAutofit lnSpcReduction="10000"/>
          </a:bodyPr>
          <a:lstStyle/>
          <a:p>
            <a:pPr marL="0" indent="0">
              <a:buNone/>
            </a:pPr>
            <a:endParaRPr lang="ru-RU" b="1" dirty="0" smtClean="0"/>
          </a:p>
          <a:p>
            <a:pPr marL="0" indent="0">
              <a:buNone/>
            </a:pPr>
            <a:r>
              <a:rPr lang="ru-RU" b="1" dirty="0" smtClean="0"/>
              <a:t>Оборона французских войск практически сразу была прорвана, английский экспедиционный корпус, бросив вооружение и технику, едва успел переправится через          Ла – </a:t>
            </a:r>
            <a:r>
              <a:rPr lang="ru-RU" b="1" dirty="0" err="1" smtClean="0"/>
              <a:t>Манш</a:t>
            </a:r>
            <a:r>
              <a:rPr lang="ru-RU" b="1" dirty="0" smtClean="0"/>
              <a:t> и укрыться     на Британских островах. </a:t>
            </a:r>
            <a:endParaRPr lang="ru-RU" b="1" dirty="0"/>
          </a:p>
        </p:txBody>
      </p:sp>
      <p:pic>
        <p:nvPicPr>
          <p:cNvPr id="18434" name="Picture 2" descr="https://avatars.mds.yandex.net/i?id=24411456cc962011d1c4b829ccb999d351b6d00b-9266169-images-thumbs&amp;n=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09334" y="2023111"/>
            <a:ext cx="5274945" cy="3920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24463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t>Вхождение в состав СССР                                      Западной Украины и Западной Белоруссии</a:t>
            </a:r>
            <a:endParaRPr lang="ru-RU" b="1" dirty="0"/>
          </a:p>
        </p:txBody>
      </p:sp>
      <p:sp>
        <p:nvSpPr>
          <p:cNvPr id="3" name="Объект 2"/>
          <p:cNvSpPr>
            <a:spLocks noGrp="1"/>
          </p:cNvSpPr>
          <p:nvPr>
            <p:ph idx="1"/>
          </p:nvPr>
        </p:nvSpPr>
        <p:spPr>
          <a:xfrm>
            <a:off x="838200" y="1825625"/>
            <a:ext cx="5210060" cy="4351338"/>
          </a:xfrm>
        </p:spPr>
        <p:txBody>
          <a:bodyPr>
            <a:normAutofit lnSpcReduction="10000"/>
          </a:bodyPr>
          <a:lstStyle/>
          <a:p>
            <a:pPr marL="0" indent="0">
              <a:buNone/>
            </a:pPr>
            <a:endParaRPr lang="ru-RU" b="1" dirty="0" smtClean="0"/>
          </a:p>
          <a:p>
            <a:pPr marL="0" indent="0">
              <a:buNone/>
            </a:pPr>
            <a:r>
              <a:rPr lang="ru-RU" b="1" dirty="0" smtClean="0"/>
              <a:t>1 сентября 1939 года Германия напала на Польшу. 3 сентября Великобритания и Франция, ранее обещавшие военную помощь Польше, объявили Германии войну. В Европе началась Вторая мировая война. В Азии она началась ранее, когда Япония развязала агрессию против Китая. </a:t>
            </a:r>
            <a:endParaRPr lang="ru-RU" b="1" dirty="0"/>
          </a:p>
        </p:txBody>
      </p:sp>
      <p:pic>
        <p:nvPicPr>
          <p:cNvPr id="1026" name="Picture 2" descr="https://avatars.mds.yandex.net/i?id=37d179ad39982d0a2d7a3b2b7a89b2817015056c-10355200-images-thumbs&amp;n=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35548" y="2001732"/>
            <a:ext cx="5008084" cy="39991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64101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7170" y="365125"/>
            <a:ext cx="11727180" cy="1325563"/>
          </a:xfrm>
        </p:spPr>
        <p:txBody>
          <a:bodyPr>
            <a:normAutofit/>
          </a:bodyPr>
          <a:lstStyle/>
          <a:p>
            <a:pPr algn="ctr"/>
            <a:r>
              <a:rPr lang="ru-RU" b="1" dirty="0" smtClean="0"/>
              <a:t>Вхождение в состав СССР                                        Прибалтики, Бессарабии и Северной </a:t>
            </a:r>
            <a:r>
              <a:rPr lang="ru-RU" b="1" dirty="0" err="1" smtClean="0"/>
              <a:t>Буковины</a:t>
            </a:r>
            <a:endParaRPr lang="ru-RU" dirty="0"/>
          </a:p>
        </p:txBody>
      </p:sp>
      <p:sp>
        <p:nvSpPr>
          <p:cNvPr id="3" name="Объект 2"/>
          <p:cNvSpPr>
            <a:spLocks noGrp="1"/>
          </p:cNvSpPr>
          <p:nvPr>
            <p:ph idx="1"/>
          </p:nvPr>
        </p:nvSpPr>
        <p:spPr>
          <a:xfrm>
            <a:off x="838200" y="1825625"/>
            <a:ext cx="5093970" cy="4351338"/>
          </a:xfrm>
        </p:spPr>
        <p:txBody>
          <a:bodyPr/>
          <a:lstStyle/>
          <a:p>
            <a:pPr marL="0" indent="0">
              <a:buNone/>
            </a:pPr>
            <a:r>
              <a:rPr lang="ru-RU" b="1" dirty="0" smtClean="0"/>
              <a:t>Через шесть недель после начала немецкого наступления Франция капитулировала. Наиболее развитая часть страны, включая столицу Париж, оказалась под прямой оккупацией Германии, в части южных областей было создано марионеточное правительство в городе Виши. </a:t>
            </a:r>
            <a:endParaRPr lang="ru-RU" b="1" dirty="0"/>
          </a:p>
        </p:txBody>
      </p:sp>
      <p:pic>
        <p:nvPicPr>
          <p:cNvPr id="19458" name="Picture 2" descr="https://avatars.mds.yandex.net/i?id=67de22c5432eb1fbb526a2c6edb110056cdfa6f4-7753204-images-thumbs&amp;n=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26530" y="2183130"/>
            <a:ext cx="5417820" cy="39938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26552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 y="365125"/>
            <a:ext cx="11738610" cy="1325563"/>
          </a:xfrm>
        </p:spPr>
        <p:txBody>
          <a:bodyPr>
            <a:normAutofit/>
          </a:bodyPr>
          <a:lstStyle/>
          <a:p>
            <a:pPr algn="ctr"/>
            <a:r>
              <a:rPr lang="ru-RU" b="1" dirty="0" smtClean="0"/>
              <a:t>Вхождение в состав СССР                                        Прибалтики, Бессарабии и Северной </a:t>
            </a:r>
            <a:r>
              <a:rPr lang="ru-RU" b="1" dirty="0" err="1" smtClean="0"/>
              <a:t>Буковины</a:t>
            </a:r>
            <a:endParaRPr lang="ru-RU" dirty="0"/>
          </a:p>
        </p:txBody>
      </p:sp>
      <p:sp>
        <p:nvSpPr>
          <p:cNvPr id="3" name="Объект 2"/>
          <p:cNvSpPr>
            <a:spLocks noGrp="1"/>
          </p:cNvSpPr>
          <p:nvPr>
            <p:ph idx="1"/>
          </p:nvPr>
        </p:nvSpPr>
        <p:spPr>
          <a:xfrm>
            <a:off x="838200" y="1825625"/>
            <a:ext cx="4179570" cy="4351338"/>
          </a:xfrm>
        </p:spPr>
        <p:txBody>
          <a:bodyPr/>
          <a:lstStyle/>
          <a:p>
            <a:pPr marL="0" indent="0">
              <a:buNone/>
            </a:pPr>
            <a:endParaRPr lang="ru-RU" b="1" dirty="0" smtClean="0"/>
          </a:p>
          <a:p>
            <a:pPr marL="0" indent="0">
              <a:buNone/>
            </a:pPr>
            <a:endParaRPr lang="ru-RU" b="1" dirty="0"/>
          </a:p>
          <a:p>
            <a:pPr marL="0" indent="0">
              <a:buNone/>
            </a:pPr>
            <a:r>
              <a:rPr lang="ru-RU" b="1" dirty="0" smtClean="0"/>
              <a:t>Вместе с Францией были опубликованы Норвегия, Дания, </a:t>
            </a:r>
            <a:r>
              <a:rPr lang="ru-RU" b="1" dirty="0"/>
              <a:t>Б</a:t>
            </a:r>
            <a:r>
              <a:rPr lang="ru-RU" b="1" dirty="0" smtClean="0"/>
              <a:t>ельгия, Голландия, Люксембург. </a:t>
            </a:r>
            <a:endParaRPr lang="ru-RU" b="1" dirty="0"/>
          </a:p>
        </p:txBody>
      </p:sp>
      <p:pic>
        <p:nvPicPr>
          <p:cNvPr id="20482" name="Picture 2" descr="https://avatars.mds.yandex.net/i?id=6de31cbee1023ffe19931aed016fcbf63de9b77f-10850463-images-thumbs&amp;n=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06391" y="1938179"/>
            <a:ext cx="6080760" cy="41262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3621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smtClean="0"/>
              <a:t>Вхождение в состав СССР                                        Прибалтики, Бессарабии и Северной </a:t>
            </a:r>
            <a:r>
              <a:rPr lang="ru-RU" b="1" dirty="0" err="1" smtClean="0"/>
              <a:t>Буковины</a:t>
            </a:r>
            <a:endParaRPr lang="ru-RU" dirty="0"/>
          </a:p>
        </p:txBody>
      </p:sp>
      <p:sp>
        <p:nvSpPr>
          <p:cNvPr id="3" name="Объект 2"/>
          <p:cNvSpPr>
            <a:spLocks noGrp="1"/>
          </p:cNvSpPr>
          <p:nvPr>
            <p:ph idx="1"/>
          </p:nvPr>
        </p:nvSpPr>
        <p:spPr>
          <a:xfrm>
            <a:off x="838200" y="1825625"/>
            <a:ext cx="5791200" cy="4351338"/>
          </a:xfrm>
        </p:spPr>
        <p:txBody>
          <a:bodyPr/>
          <a:lstStyle/>
          <a:p>
            <a:pPr marL="0" indent="0">
              <a:buNone/>
            </a:pPr>
            <a:r>
              <a:rPr lang="ru-RU" b="1" dirty="0" smtClean="0"/>
              <a:t>После разгрома Франции следующим направлением агрессии Гитлера могла стать Прибалтика. Возможный переход Литвы, Латвии и Эстонии под протекторат Германии или захват немцами их территории означал, что гитлеровские армии вторжения могут быть развернуты в непосредственной близости от Ленинграда и Москвы. </a:t>
            </a:r>
            <a:endParaRPr lang="ru-RU" b="1" dirty="0"/>
          </a:p>
        </p:txBody>
      </p:sp>
      <p:pic>
        <p:nvPicPr>
          <p:cNvPr id="21506" name="Picture 2" descr="https://avatars.mds.yandex.net/i?id=0b09c44475523688f244aadf4b34e273-4591504-images-thumbs&amp;n=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29400" y="1825625"/>
            <a:ext cx="2400300" cy="1466215"/>
          </a:xfrm>
          <a:prstGeom prst="rect">
            <a:avLst/>
          </a:prstGeom>
          <a:noFill/>
          <a:extLst>
            <a:ext uri="{909E8E84-426E-40DD-AFC4-6F175D3DCCD1}">
              <a14:hiddenFill xmlns:a14="http://schemas.microsoft.com/office/drawing/2010/main">
                <a:solidFill>
                  <a:srgbClr val="FFFFFF"/>
                </a:solidFill>
              </a14:hiddenFill>
            </a:ext>
          </a:extLst>
        </p:spPr>
      </p:pic>
      <p:pic>
        <p:nvPicPr>
          <p:cNvPr id="21508" name="Picture 4" descr="https://avatars.mds.yandex.net/i?id=2ddd906cd49919e79932777f6aeb2f3f42256709-5254479-images-thumbs&amp;n=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29700" y="3426777"/>
            <a:ext cx="2983230" cy="1705293"/>
          </a:xfrm>
          <a:prstGeom prst="rect">
            <a:avLst/>
          </a:prstGeom>
          <a:noFill/>
          <a:extLst>
            <a:ext uri="{909E8E84-426E-40DD-AFC4-6F175D3DCCD1}">
              <a14:hiddenFill xmlns:a14="http://schemas.microsoft.com/office/drawing/2010/main">
                <a:solidFill>
                  <a:srgbClr val="FFFFFF"/>
                </a:solidFill>
              </a14:hiddenFill>
            </a:ext>
          </a:extLst>
        </p:spPr>
      </p:pic>
      <p:pic>
        <p:nvPicPr>
          <p:cNvPr id="21510" name="Picture 6" descr="Ратуша. Северный фасад"/>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29401" y="5267007"/>
            <a:ext cx="2400299" cy="14487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74646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a:t>Вхождение в состав СССР                                        Прибалтики, Бессарабии и Северной </a:t>
            </a:r>
            <a:r>
              <a:rPr lang="ru-RU" b="1" dirty="0" err="1"/>
              <a:t>Буковины</a:t>
            </a:r>
            <a:endParaRPr lang="ru-RU" dirty="0"/>
          </a:p>
        </p:txBody>
      </p:sp>
      <p:sp>
        <p:nvSpPr>
          <p:cNvPr id="3" name="Объект 2"/>
          <p:cNvSpPr>
            <a:spLocks noGrp="1"/>
          </p:cNvSpPr>
          <p:nvPr>
            <p:ph idx="1"/>
          </p:nvPr>
        </p:nvSpPr>
        <p:spPr>
          <a:xfrm>
            <a:off x="838200" y="1825625"/>
            <a:ext cx="5628701" cy="4351338"/>
          </a:xfrm>
        </p:spPr>
        <p:txBody>
          <a:bodyPr/>
          <a:lstStyle/>
          <a:p>
            <a:pPr marL="0" indent="0">
              <a:buNone/>
            </a:pPr>
            <a:r>
              <a:rPr lang="ru-RU" b="1" dirty="0" smtClean="0"/>
              <a:t>Поскольку такое развитие событий было вполне вероятным, советское правительство предъявило Прибалтийским государствам требования о смене правительств, проведении демократических парламентских выборов, а также размещении дополнительных контингентов советских войск. </a:t>
            </a:r>
            <a:endParaRPr lang="ru-RU" b="1" dirty="0"/>
          </a:p>
        </p:txBody>
      </p:sp>
      <p:pic>
        <p:nvPicPr>
          <p:cNvPr id="1026" name="Picture 2" descr="https://avatars.mds.yandex.net/i?id=8fd733ea04f41428fa823610ede222e90c4726c7-10471440-images-thumbs&amp;n=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98255" y="2291509"/>
            <a:ext cx="4560984" cy="33601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28309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a:t>Вхождение в состав СССР                                        Прибалтики, Бессарабии и Северной </a:t>
            </a:r>
            <a:r>
              <a:rPr lang="ru-RU" b="1" dirty="0" err="1"/>
              <a:t>Буковины</a:t>
            </a:r>
            <a:endParaRPr lang="ru-RU" dirty="0"/>
          </a:p>
        </p:txBody>
      </p:sp>
      <p:sp>
        <p:nvSpPr>
          <p:cNvPr id="3" name="Объект 2"/>
          <p:cNvSpPr>
            <a:spLocks noGrp="1"/>
          </p:cNvSpPr>
          <p:nvPr>
            <p:ph idx="1"/>
          </p:nvPr>
        </p:nvSpPr>
        <p:spPr>
          <a:xfrm>
            <a:off x="838200" y="1825625"/>
            <a:ext cx="5408364" cy="4351338"/>
          </a:xfrm>
        </p:spPr>
        <p:txBody>
          <a:bodyPr/>
          <a:lstStyle/>
          <a:p>
            <a:pPr marL="0" indent="0">
              <a:buNone/>
            </a:pPr>
            <a:r>
              <a:rPr lang="ru-RU" b="1" dirty="0"/>
              <a:t>Эти условия были приняты. На прошедших в июле 1940 года выборах победу одержали </a:t>
            </a:r>
            <a:r>
              <a:rPr lang="ru-RU" b="1" dirty="0" err="1"/>
              <a:t>просоветски</a:t>
            </a:r>
            <a:r>
              <a:rPr lang="ru-RU" b="1" dirty="0"/>
              <a:t> настроенные силы. Эстония, Латвия и Литва были провозглашены советскими республиками и обратились с просьбой о принятии их в состав Советского Союза, что и было оформлено указами Верховного Совета СССР. </a:t>
            </a:r>
          </a:p>
          <a:p>
            <a:pPr marL="0" indent="0">
              <a:buNone/>
            </a:pPr>
            <a:endParaRPr lang="ru-RU" dirty="0"/>
          </a:p>
        </p:txBody>
      </p:sp>
      <p:pic>
        <p:nvPicPr>
          <p:cNvPr id="2050" name="Picture 2" descr="https://upload.wikimedia.org/wikipedia/ru/thumb/d/dc/Latviya_SSSR_unification_1940.jpg/300px-Latviya_SSSR_unification_194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1" y="1825625"/>
            <a:ext cx="2857500" cy="204787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upload.wikimedia.org/wikipedia/commons/thumb/e/e4/%D0%94%D0%B5%D0%BA%D0%BB%D0%B0%D1%80%D0%B0%D1%86%D0%B8%D1%8F_%D0%BD%D0%B0%D1%80%D0%BE%D0%B4%D0%BD%D0%BE%D0%B3%D0%BE_%D1%81%D0%B5%D0%B9%D0%BC%D0%B0_%D0%9B%D0%B8%D1%82%D0%B2%D1%8B_%D0%BE_%D0%B2%D1%85%D0%BE%D0%B6%D0%B4%D0%B5%D0%BD%D0%B8%D0%B8_%D0%9B%D0%B8%D1%82%D0%B2%D1%8B_%D0%B2_%D1%81%D0%BE%D1%81%D1%82%D0%B0%D0%B2_%D0%A1%D0%A1%D0%A1%D0%A0_%2821_%D0%B8%D1%8E%D0%BB%D1%8F_1940%29.gif/220px-%D0%94%D0%B5%D0%BA%D0%BB%D0%B0%D1%80%D0%B0%D1%86%D0%B8%D1%8F_%D0%BD%D0%B0%D1%80%D0%BE%D0%B4%D0%BD%D0%BE%D0%B3%D0%BE_%D1%81%D0%B5%D0%B9%D0%BC%D0%B0_%D0%9B%D0%B8%D1%82%D0%B2%D1%8B_%D0%BE_%D0%B2%D1%85%D0%BE%D0%B6%D0%B4%D0%B5%D0%BD%D0%B8%D0%B8_%D0%9B%D0%B8%D1%82%D0%B2%D1%8B_%D0%B2_%D1%81%D0%BE%D1%81%D1%82%D0%B0%D0%B2_%D0%A1%D0%A1%D0%A1%D0%A0_%2821_%D0%B8%D1%8E%D0%BB%D1%8F_1940%29.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96182" y="2463801"/>
            <a:ext cx="2095500" cy="140970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s://upload.wikimedia.org/wikipedia/commons/thumb/a/ae/TallinnVabaduseSquare17_july_1940.png/220px-TallinnVabaduseSquare17_july_1940.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84826" y="4447009"/>
            <a:ext cx="2095500" cy="18954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52856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a:t>Вхождение в состав СССР                                        Прибалтики, Бессарабии и Северной </a:t>
            </a:r>
            <a:r>
              <a:rPr lang="ru-RU" b="1" dirty="0" err="1"/>
              <a:t>Буковины</a:t>
            </a:r>
            <a:endParaRPr lang="ru-RU" dirty="0"/>
          </a:p>
        </p:txBody>
      </p:sp>
      <p:sp>
        <p:nvSpPr>
          <p:cNvPr id="3" name="Объект 2"/>
          <p:cNvSpPr>
            <a:spLocks noGrp="1"/>
          </p:cNvSpPr>
          <p:nvPr>
            <p:ph idx="1"/>
          </p:nvPr>
        </p:nvSpPr>
        <p:spPr>
          <a:xfrm>
            <a:off x="231353" y="1825625"/>
            <a:ext cx="6709273" cy="4817546"/>
          </a:xfrm>
        </p:spPr>
        <p:txBody>
          <a:bodyPr>
            <a:normAutofit lnSpcReduction="10000"/>
          </a:bodyPr>
          <a:lstStyle/>
          <a:p>
            <a:pPr marL="0" indent="0">
              <a:buNone/>
            </a:pPr>
            <a:r>
              <a:rPr lang="ru-RU" b="1" dirty="0" smtClean="0"/>
              <a:t>Этим же летом советское руководство потребовало от Румынии возвратить СССР Бессарабию, отторгнутую от России в 1918 году, а также передать Северную </a:t>
            </a:r>
            <a:r>
              <a:rPr lang="ru-RU" b="1" dirty="0" err="1"/>
              <a:t>Б</a:t>
            </a:r>
            <a:r>
              <a:rPr lang="ru-RU" b="1" dirty="0" err="1" smtClean="0"/>
              <a:t>уковину</a:t>
            </a:r>
            <a:r>
              <a:rPr lang="ru-RU" b="1" dirty="0" smtClean="0"/>
              <a:t>. </a:t>
            </a:r>
            <a:r>
              <a:rPr lang="ru-RU" b="1" dirty="0"/>
              <a:t>После согласия Румынии с этими требованиями в составе СССР появилась Молдавская Советская Социалистическая республика. Она возникла в результате объединения Бессарабии с ранее входившей в УССР Молдавской автономной республикой. Территория Северной </a:t>
            </a:r>
            <a:r>
              <a:rPr lang="ru-RU" b="1" dirty="0" err="1"/>
              <a:t>Буковиной</a:t>
            </a:r>
            <a:r>
              <a:rPr lang="ru-RU" b="1" dirty="0"/>
              <a:t> вошла </a:t>
            </a:r>
            <a:r>
              <a:rPr lang="ru-RU" b="1" dirty="0" smtClean="0"/>
              <a:t>       в </a:t>
            </a:r>
            <a:r>
              <a:rPr lang="ru-RU" b="1" dirty="0"/>
              <a:t>состав УССР.</a:t>
            </a:r>
          </a:p>
          <a:p>
            <a:pPr marL="0" indent="0">
              <a:buNone/>
            </a:pPr>
            <a:endParaRPr lang="ru-RU" b="1" dirty="0"/>
          </a:p>
          <a:p>
            <a:pPr marL="0" indent="0">
              <a:buNone/>
            </a:pPr>
            <a:endParaRPr lang="ru-RU" b="1" dirty="0"/>
          </a:p>
        </p:txBody>
      </p:sp>
      <p:pic>
        <p:nvPicPr>
          <p:cNvPr id="3074" name="Picture 2" descr="https://avatars.mds.yandex.net/i?id=add3f73f22173b95cfb2d48fc5690bc4978b15f9-9850117-images-thumbs&amp;n=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79255" y="2643981"/>
            <a:ext cx="4572000" cy="27146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07222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b="1" dirty="0" smtClean="0"/>
              <a:t>Подготовка Германии к нападению на СССР</a:t>
            </a:r>
            <a:endParaRPr lang="ru-RU" dirty="0"/>
          </a:p>
        </p:txBody>
      </p:sp>
      <p:sp>
        <p:nvSpPr>
          <p:cNvPr id="3" name="Объект 2"/>
          <p:cNvSpPr>
            <a:spLocks noGrp="1"/>
          </p:cNvSpPr>
          <p:nvPr>
            <p:ph idx="1"/>
          </p:nvPr>
        </p:nvSpPr>
        <p:spPr>
          <a:xfrm>
            <a:off x="838200" y="1825625"/>
            <a:ext cx="5860055" cy="4351338"/>
          </a:xfrm>
        </p:spPr>
        <p:txBody>
          <a:bodyPr/>
          <a:lstStyle/>
          <a:p>
            <a:pPr marL="0" indent="0">
              <a:buNone/>
            </a:pPr>
            <a:r>
              <a:rPr lang="ru-RU" b="1" dirty="0" smtClean="0"/>
              <a:t>К осени 1940 года Гитлер подчинил себе почти всю Европу. По мнению немецкого руководства был обеспечен тыл будущей войны, а в распоряжении Германии оказалось достаточно ресурсов для её ведения. Промышленность оккупированных или подчинённых Третьему рейху стран работала в интересах германской армии.  </a:t>
            </a:r>
            <a:endParaRPr lang="ru-RU" b="1" dirty="0"/>
          </a:p>
        </p:txBody>
      </p:sp>
      <p:pic>
        <p:nvPicPr>
          <p:cNvPr id="4098" name="Picture 2" descr="https://avatars.mds.yandex.net/i?id=acbf807b611af808f11a22774410ec5ad7cf9739-11385182-images-thumbs&amp;n=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41117" y="2477293"/>
            <a:ext cx="4229100" cy="3048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80492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b="1" dirty="0" smtClean="0"/>
              <a:t>Подготовка </a:t>
            </a:r>
            <a:r>
              <a:rPr lang="ru-RU" b="1" dirty="0"/>
              <a:t>Германии к нападению на СССР</a:t>
            </a:r>
            <a:endParaRPr lang="ru-RU" dirty="0"/>
          </a:p>
        </p:txBody>
      </p:sp>
      <p:sp>
        <p:nvSpPr>
          <p:cNvPr id="3" name="Объект 2"/>
          <p:cNvSpPr>
            <a:spLocks noGrp="1"/>
          </p:cNvSpPr>
          <p:nvPr>
            <p:ph idx="1"/>
          </p:nvPr>
        </p:nvSpPr>
        <p:spPr>
          <a:xfrm>
            <a:off x="838200" y="1825625"/>
            <a:ext cx="7093945" cy="4351338"/>
          </a:xfrm>
        </p:spPr>
        <p:txBody>
          <a:bodyPr/>
          <a:lstStyle/>
          <a:p>
            <a:pPr marL="0" indent="0">
              <a:buNone/>
            </a:pPr>
            <a:r>
              <a:rPr lang="ru-RU" b="1" dirty="0" smtClean="0"/>
              <a:t>Германия видела в СССР главное препятствие на пути к мировому господству. Гитлер намеревался в 1941 году расправится с СССР и после этого расправиться с Великобританией и США. Нацистский проект расширения германского «жизненного пространства» на Восток подразумевал захват и «беспощадную германизацию» территории СССР, который должен был стать источником бесплатного сырья и рабов. </a:t>
            </a:r>
            <a:endParaRPr lang="ru-RU" b="1" dirty="0"/>
          </a:p>
        </p:txBody>
      </p:sp>
      <p:pic>
        <p:nvPicPr>
          <p:cNvPr id="5122" name="Picture 2" descr="https://upload.wikimedia.org/wikipedia/commons/thumb/1/12/Bundesarchiv_R_49_Bild-0022%2C_Berlin%2C_Ausstellung_%22Planung_und_Aufbau_im_Osten%22.jpg/220px-Bundesarchiv_R_49_Bild-0022%2C_Berlin%2C_Ausstellung_%22Planung_und_Aufbau_im_Osten%2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35529" y="2122918"/>
            <a:ext cx="2518271" cy="37567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04095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a:t>Подготовка Германии к нападению на СССР</a:t>
            </a:r>
            <a:endParaRPr lang="ru-RU" dirty="0"/>
          </a:p>
        </p:txBody>
      </p:sp>
      <p:sp>
        <p:nvSpPr>
          <p:cNvPr id="3" name="Объект 2"/>
          <p:cNvSpPr>
            <a:spLocks noGrp="1"/>
          </p:cNvSpPr>
          <p:nvPr>
            <p:ph idx="1"/>
          </p:nvPr>
        </p:nvSpPr>
        <p:spPr>
          <a:xfrm>
            <a:off x="838200" y="1825625"/>
            <a:ext cx="6311747" cy="4351338"/>
          </a:xfrm>
        </p:spPr>
        <p:txBody>
          <a:bodyPr/>
          <a:lstStyle/>
          <a:p>
            <a:pPr marL="0" indent="0">
              <a:buNone/>
            </a:pPr>
            <a:r>
              <a:rPr lang="ru-RU" b="1" dirty="0" smtClean="0"/>
              <a:t>В конце июля 1940 года Гитлер отдал приказ о разработке плана нападения на СССР. Началась скрытая переброска германских войск к советским границам, в Финляндию и </a:t>
            </a:r>
            <a:r>
              <a:rPr lang="ru-RU" b="1" dirty="0"/>
              <a:t>Р</a:t>
            </a:r>
            <a:r>
              <a:rPr lang="ru-RU" b="1" dirty="0" smtClean="0"/>
              <a:t>умынию. Серьезную тревогу у советского руководства вызвало подписание 27 сентября 1940 года в Берлине Тройственного пакта, окончательно оформившего военный союз между Германией, Японией и Италией. </a:t>
            </a:r>
            <a:endParaRPr lang="ru-RU" b="1" dirty="0"/>
          </a:p>
        </p:txBody>
      </p:sp>
      <p:pic>
        <p:nvPicPr>
          <p:cNvPr id="6146" name="Picture 2" descr="https://avatars.mds.yandex.net/i?id=620f41609909df43db27211ae57db1eee40b435d-7016539-images-thumbs&amp;n=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71623" y="2858293"/>
            <a:ext cx="4572000" cy="2286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624008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a:t>Подготовка Германии к нападению на СССР</a:t>
            </a:r>
            <a:endParaRPr lang="ru-RU" dirty="0"/>
          </a:p>
        </p:txBody>
      </p:sp>
      <p:sp>
        <p:nvSpPr>
          <p:cNvPr id="3" name="Объект 2"/>
          <p:cNvSpPr>
            <a:spLocks noGrp="1"/>
          </p:cNvSpPr>
          <p:nvPr>
            <p:ph idx="1"/>
          </p:nvPr>
        </p:nvSpPr>
        <p:spPr>
          <a:xfrm>
            <a:off x="838200" y="1825625"/>
            <a:ext cx="5088875" cy="4351338"/>
          </a:xfrm>
        </p:spPr>
        <p:txBody>
          <a:bodyPr/>
          <a:lstStyle/>
          <a:p>
            <a:pPr marL="0" indent="0">
              <a:buNone/>
            </a:pPr>
            <a:r>
              <a:rPr lang="ru-RU" b="1" dirty="0" smtClean="0"/>
              <a:t>На тот момент, по мнению Сталина, политические возможности предотвращения борьбы с Германией ещё не были исчерпаны. Поддержанию этой иллюзии способствовал сам Гитлер, пригласив в Берлин народного комиссара иностранных дел                В. Молотова. </a:t>
            </a:r>
            <a:endParaRPr lang="ru-RU" b="1" dirty="0"/>
          </a:p>
        </p:txBody>
      </p:sp>
      <p:pic>
        <p:nvPicPr>
          <p:cNvPr id="7170" name="Picture 2" descr="https://avatars.mds.yandex.net/i?id=9d7bc8b09863de8a3baaebc1fb0e75d7ceb6a4f3-8311686-images-thumbs&amp;n=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5691" y="2477293"/>
            <a:ext cx="2343150" cy="3048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86899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t>Вхождение в состав СССР                                      Западной Украины и Западной Белоруссии</a:t>
            </a:r>
            <a:endParaRPr lang="ru-RU" dirty="0"/>
          </a:p>
        </p:txBody>
      </p:sp>
      <p:sp>
        <p:nvSpPr>
          <p:cNvPr id="3" name="Объект 2"/>
          <p:cNvSpPr>
            <a:spLocks noGrp="1"/>
          </p:cNvSpPr>
          <p:nvPr>
            <p:ph idx="1"/>
          </p:nvPr>
        </p:nvSpPr>
        <p:spPr>
          <a:xfrm>
            <a:off x="838200" y="1825625"/>
            <a:ext cx="5132942" cy="4351338"/>
          </a:xfrm>
        </p:spPr>
        <p:txBody>
          <a:bodyPr/>
          <a:lstStyle/>
          <a:p>
            <a:pPr marL="0" indent="0">
              <a:buNone/>
            </a:pPr>
            <a:endParaRPr lang="ru-RU" b="1" dirty="0" smtClean="0"/>
          </a:p>
          <a:p>
            <a:pPr marL="0" indent="0">
              <a:buNone/>
            </a:pPr>
            <a:r>
              <a:rPr lang="ru-RU" b="1" dirty="0" smtClean="0"/>
              <a:t>Уже на второй неделе войны германские войска осадили Варшаву. Польское руководство заранее покинуло столицу, намереваясь бежать в эмиграцию. Оно оказалось в Румынии, затем во Франции, и наконец, переехало в Лондон. </a:t>
            </a:r>
            <a:endParaRPr lang="ru-RU" b="1" dirty="0"/>
          </a:p>
        </p:txBody>
      </p:sp>
      <p:pic>
        <p:nvPicPr>
          <p:cNvPr id="2050" name="Picture 2" descr="https://avatars.mds.yandex.net/i?id=78a1f30db7b8df54505f2e9c0b3d7a5fe6f60de2-9836683-images-thumbs&amp;n=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21137" y="2393815"/>
            <a:ext cx="4478778" cy="32358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438565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a:t>Подготовка Германии к нападению на СССР</a:t>
            </a:r>
            <a:endParaRPr lang="ru-RU" dirty="0"/>
          </a:p>
        </p:txBody>
      </p:sp>
      <p:sp>
        <p:nvSpPr>
          <p:cNvPr id="3" name="Объект 2"/>
          <p:cNvSpPr>
            <a:spLocks noGrp="1"/>
          </p:cNvSpPr>
          <p:nvPr>
            <p:ph idx="1"/>
          </p:nvPr>
        </p:nvSpPr>
        <p:spPr>
          <a:xfrm>
            <a:off x="838201" y="1825625"/>
            <a:ext cx="6311746" cy="4351338"/>
          </a:xfrm>
        </p:spPr>
        <p:txBody>
          <a:bodyPr>
            <a:normAutofit fontScale="92500" lnSpcReduction="10000"/>
          </a:bodyPr>
          <a:lstStyle/>
          <a:p>
            <a:pPr marL="0" indent="0">
              <a:buNone/>
            </a:pPr>
            <a:endParaRPr lang="ru-RU" b="1" dirty="0" smtClean="0"/>
          </a:p>
          <a:p>
            <a:pPr marL="0" indent="0">
              <a:buNone/>
            </a:pPr>
            <a:r>
              <a:rPr lang="ru-RU" b="1" dirty="0" smtClean="0"/>
              <a:t>В ходе переговоров с Гитлером, Герингом      и Риббентропом Молотов пришел к выводу, что Германия больше не собирается учитывать интересы СССР или как – то считаться с ними, как было предусмотрено </a:t>
            </a:r>
            <a:r>
              <a:rPr lang="ru-RU" b="1" dirty="0" err="1" smtClean="0"/>
              <a:t>советско</a:t>
            </a:r>
            <a:r>
              <a:rPr lang="ru-RU" b="1" dirty="0" smtClean="0"/>
              <a:t> – германским договором о ненападении 1939 года. Гитлер отказался обсуждать требование советской стороны о выводе немецких войск из Финляндии. С осени 1940 года        в Германии началась крупномасштабная подготовка к войне против СССР. </a:t>
            </a:r>
            <a:endParaRPr lang="ru-RU" b="1" dirty="0"/>
          </a:p>
        </p:txBody>
      </p:sp>
      <p:pic>
        <p:nvPicPr>
          <p:cNvPr id="8194" name="Picture 2" descr="https://avatars.mds.yandex.net/i?id=6afa007c63cd3148b8b9ea81f95e1688e30cbfc3-9831677-images-thumbs&amp;n=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82640" y="2477293"/>
            <a:ext cx="4514850" cy="3048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53456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a:t>Подготовка Германии к нападению на СССР</a:t>
            </a:r>
            <a:endParaRPr lang="ru-RU" dirty="0"/>
          </a:p>
        </p:txBody>
      </p:sp>
      <p:sp>
        <p:nvSpPr>
          <p:cNvPr id="3" name="Объект 2"/>
          <p:cNvSpPr>
            <a:spLocks noGrp="1"/>
          </p:cNvSpPr>
          <p:nvPr>
            <p:ph idx="1"/>
          </p:nvPr>
        </p:nvSpPr>
        <p:spPr>
          <a:xfrm>
            <a:off x="838200" y="1825625"/>
            <a:ext cx="3733800" cy="4351338"/>
          </a:xfrm>
        </p:spPr>
        <p:txBody>
          <a:bodyPr>
            <a:normAutofit lnSpcReduction="10000"/>
          </a:bodyPr>
          <a:lstStyle/>
          <a:p>
            <a:pPr marL="0" indent="0">
              <a:buNone/>
            </a:pPr>
            <a:endParaRPr lang="ru-RU" b="1" dirty="0" smtClean="0"/>
          </a:p>
          <a:p>
            <a:pPr marL="0" indent="0">
              <a:buNone/>
            </a:pPr>
            <a:r>
              <a:rPr lang="ru-RU" b="1" dirty="0" smtClean="0"/>
              <a:t>В 1940 – 1941 годах к Тройственному пакту примкнули Венгрия, Румыния, Словакия и Болгария. С Германией тесно сотрудничали Финляндия, Испания, Португалия, Турция и </a:t>
            </a:r>
            <a:r>
              <a:rPr lang="ru-RU" b="1" dirty="0" err="1" smtClean="0"/>
              <a:t>вишистская</a:t>
            </a:r>
            <a:r>
              <a:rPr lang="ru-RU" b="1" dirty="0" smtClean="0"/>
              <a:t> Франция. </a:t>
            </a:r>
            <a:endParaRPr lang="ru-RU" b="1" dirty="0"/>
          </a:p>
        </p:txBody>
      </p:sp>
      <p:pic>
        <p:nvPicPr>
          <p:cNvPr id="1026" name="Picture 2" descr="https://avatars.mds.yandex.net/i?id=086b698235fb6a6598ea7c791de509a177527005-7946262-images-thumbs&amp;n=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35190" y="2477293"/>
            <a:ext cx="4086225" cy="3048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027394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a:t>Подготовка Германии к нападению на СССР</a:t>
            </a:r>
            <a:endParaRPr lang="ru-RU" dirty="0"/>
          </a:p>
        </p:txBody>
      </p:sp>
      <p:sp>
        <p:nvSpPr>
          <p:cNvPr id="3" name="Объект 2"/>
          <p:cNvSpPr>
            <a:spLocks noGrp="1"/>
          </p:cNvSpPr>
          <p:nvPr>
            <p:ph idx="1"/>
          </p:nvPr>
        </p:nvSpPr>
        <p:spPr>
          <a:xfrm>
            <a:off x="297456" y="1825625"/>
            <a:ext cx="6997050" cy="4762462"/>
          </a:xfrm>
        </p:spPr>
        <p:txBody>
          <a:bodyPr>
            <a:normAutofit fontScale="92500" lnSpcReduction="10000"/>
          </a:bodyPr>
          <a:lstStyle/>
          <a:p>
            <a:pPr marL="0" indent="0">
              <a:buNone/>
            </a:pPr>
            <a:r>
              <a:rPr lang="ru-RU" b="1" dirty="0"/>
              <a:t>18 декабря 1940 года Гитлер подписал план нападения на СССР – директиву №21 «Барбаросса». Срок нападения был установлен на середину мая 1941 года, но упорное сопротивление Югославии и Греции немецкому вторжению заставило отложить его более чем на месяц. Неприятным сюрпризом для Германии стало заключение 13 апреля 1941 года договора о нейтралитете между СССР и Японией. Гитлер рассчитывал, что после первых военных успехов ему удастся побудить японское руководство нанести Советскому Союзу удар с тыла и захватить советский Дальний Восток. </a:t>
            </a:r>
          </a:p>
          <a:p>
            <a:pPr marL="0" indent="0">
              <a:buNone/>
            </a:pPr>
            <a:endParaRPr lang="ru-RU" dirty="0"/>
          </a:p>
        </p:txBody>
      </p:sp>
      <p:pic>
        <p:nvPicPr>
          <p:cNvPr id="2050" name="Picture 2" descr="https://avatars.mds.yandex.net/i?id=0298ec90445dc09ee431dd4347b48945ce3249a1-10639889-images-thumbs&amp;n=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36877" y="2816206"/>
            <a:ext cx="4572000" cy="2781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270689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1353" y="365125"/>
            <a:ext cx="11721947" cy="1325563"/>
          </a:xfrm>
        </p:spPr>
        <p:txBody>
          <a:bodyPr/>
          <a:lstStyle/>
          <a:p>
            <a:pPr algn="ctr"/>
            <a:r>
              <a:rPr lang="ru-RU" b="1" dirty="0" smtClean="0"/>
              <a:t>Меры советского руководства                                                              по укреплению обороноспособности страны</a:t>
            </a:r>
            <a:endParaRPr lang="ru-RU" b="1" dirty="0"/>
          </a:p>
        </p:txBody>
      </p:sp>
      <p:sp>
        <p:nvSpPr>
          <p:cNvPr id="3" name="Объект 2"/>
          <p:cNvSpPr>
            <a:spLocks noGrp="1"/>
          </p:cNvSpPr>
          <p:nvPr>
            <p:ph idx="1"/>
          </p:nvPr>
        </p:nvSpPr>
        <p:spPr>
          <a:xfrm>
            <a:off x="231354" y="1825625"/>
            <a:ext cx="3968114" cy="4789664"/>
          </a:xfrm>
        </p:spPr>
        <p:txBody>
          <a:bodyPr/>
          <a:lstStyle/>
          <a:p>
            <a:pPr marL="0" indent="0">
              <a:buNone/>
            </a:pPr>
            <a:endParaRPr lang="ru-RU" b="1" dirty="0" smtClean="0"/>
          </a:p>
          <a:p>
            <a:pPr marL="0" indent="0">
              <a:buNone/>
            </a:pPr>
            <a:r>
              <a:rPr lang="ru-RU" b="1" dirty="0" smtClean="0"/>
              <a:t>В 1939 – 1941 годах все стороны жизни в СССР были подчинены одной главной задаче – подготовке к отражению агрессии со стороны коалиции фашистских государств во главе с гитлеровской Германией. </a:t>
            </a:r>
            <a:endParaRPr lang="ru-RU" b="1" dirty="0"/>
          </a:p>
        </p:txBody>
      </p:sp>
      <p:pic>
        <p:nvPicPr>
          <p:cNvPr id="3074" name="Picture 2" descr="https://avatars.mds.yandex.net/i?id=059fd70e6e1ee177e5fd464491543f02a9c76e24-10730710-images-thumbs&amp;n=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6756" y="2291644"/>
            <a:ext cx="5542844" cy="375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17907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a:t>Меры советского руководства                                                              по укреплению обороноспособности страны</a:t>
            </a:r>
            <a:endParaRPr lang="ru-RU" dirty="0"/>
          </a:p>
        </p:txBody>
      </p:sp>
      <p:sp>
        <p:nvSpPr>
          <p:cNvPr id="3" name="Объект 2"/>
          <p:cNvSpPr>
            <a:spLocks noGrp="1"/>
          </p:cNvSpPr>
          <p:nvPr>
            <p:ph idx="1"/>
          </p:nvPr>
        </p:nvSpPr>
        <p:spPr>
          <a:xfrm>
            <a:off x="282222" y="1825624"/>
            <a:ext cx="6615289" cy="4721931"/>
          </a:xfrm>
        </p:spPr>
        <p:txBody>
          <a:bodyPr/>
          <a:lstStyle/>
          <a:p>
            <a:pPr marL="0" indent="0">
              <a:buNone/>
            </a:pPr>
            <a:r>
              <a:rPr lang="ru-RU" b="1" dirty="0"/>
              <a:t>Было введено в строй значительное количество новых предприятий, многие из которых располагались в восточных районах страны (заводы – дублеры). Была создана вторая - </a:t>
            </a:r>
            <a:r>
              <a:rPr lang="ru-RU" b="1" dirty="0" err="1"/>
              <a:t>Урало</a:t>
            </a:r>
            <a:r>
              <a:rPr lang="ru-RU" b="1" dirty="0"/>
              <a:t> – Кузнецкая - угольно – металлургическая база. </a:t>
            </a:r>
            <a:r>
              <a:rPr lang="ru-RU" b="1" dirty="0" smtClean="0"/>
              <a:t>                           В </a:t>
            </a:r>
            <a:r>
              <a:rPr lang="ru-RU" b="1" dirty="0"/>
              <a:t>Поволжье и на Южном Урале возник новый центр нефтедобычи и нефтепереработки. Резко возросло финансирование расходов на оборону, около 40% общего объёма бюджетных расходов. </a:t>
            </a:r>
          </a:p>
          <a:p>
            <a:pPr marL="0" indent="0">
              <a:buNone/>
            </a:pPr>
            <a:endParaRPr lang="ru-RU" dirty="0"/>
          </a:p>
        </p:txBody>
      </p:sp>
      <p:pic>
        <p:nvPicPr>
          <p:cNvPr id="4098" name="Picture 2" descr="https://avatars.mds.yandex.net/i?id=b870a01bcf9dc30aecd94894aceb85a3bf836305-3737438-images-thumbs&amp;n=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5976" y="2915001"/>
            <a:ext cx="4572000" cy="2543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067527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a:t>Меры советского руководства                                                              по укреплению обороноспособности страны</a:t>
            </a:r>
            <a:endParaRPr lang="ru-RU" dirty="0"/>
          </a:p>
        </p:txBody>
      </p:sp>
      <p:sp>
        <p:nvSpPr>
          <p:cNvPr id="3" name="Объект 2"/>
          <p:cNvSpPr>
            <a:spLocks noGrp="1"/>
          </p:cNvSpPr>
          <p:nvPr>
            <p:ph idx="1"/>
          </p:nvPr>
        </p:nvSpPr>
        <p:spPr>
          <a:xfrm>
            <a:off x="838200" y="1825625"/>
            <a:ext cx="4557889" cy="4351338"/>
          </a:xfrm>
        </p:spPr>
        <p:txBody>
          <a:bodyPr/>
          <a:lstStyle/>
          <a:p>
            <a:pPr marL="0" indent="0">
              <a:buNone/>
            </a:pPr>
            <a:r>
              <a:rPr lang="ru-RU" b="1" dirty="0" smtClean="0"/>
              <a:t>В 1939 году созданы народные комиссариаты авиапромышленности, вооружения, боеприпасов и судостроения. Вдоль западной границы СССР осуществлялось интенсивное строительство оборонительных сооружений. </a:t>
            </a:r>
            <a:endParaRPr lang="ru-RU" b="1" dirty="0"/>
          </a:p>
        </p:txBody>
      </p:sp>
      <p:pic>
        <p:nvPicPr>
          <p:cNvPr id="5122" name="Picture 2" descr="https://avatars.mds.yandex.net/i?id=7ea573e192b14861a0397362fa2efde5cd61d35e-10952956-images-thumbs&amp;n=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95130" y="2477293"/>
            <a:ext cx="4572000" cy="3048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96449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a:t>Меры советского руководства                                                              по укреплению обороноспособности страны</a:t>
            </a:r>
            <a:endParaRPr lang="ru-RU" dirty="0"/>
          </a:p>
        </p:txBody>
      </p:sp>
      <p:sp>
        <p:nvSpPr>
          <p:cNvPr id="3" name="Объект 2"/>
          <p:cNvSpPr>
            <a:spLocks noGrp="1"/>
          </p:cNvSpPr>
          <p:nvPr>
            <p:ph idx="1"/>
          </p:nvPr>
        </p:nvSpPr>
        <p:spPr>
          <a:xfrm>
            <a:off x="838200" y="1825625"/>
            <a:ext cx="3609622" cy="4351338"/>
          </a:xfrm>
        </p:spPr>
        <p:txBody>
          <a:bodyPr/>
          <a:lstStyle/>
          <a:p>
            <a:pPr marL="0" indent="0">
              <a:buNone/>
            </a:pPr>
            <a:r>
              <a:rPr lang="ru-RU" b="1" dirty="0" smtClean="0"/>
              <a:t>В течении 1930 – х годов разрабатывались новые виды вооружений.                           Ф. Токарев разработал самозарядную винтовку. </a:t>
            </a:r>
            <a:endParaRPr lang="ru-RU" b="1" dirty="0"/>
          </a:p>
        </p:txBody>
      </p:sp>
      <p:pic>
        <p:nvPicPr>
          <p:cNvPr id="6146" name="Picture 2" descr="https://avatars.mds.yandex.net/i?id=356a0dbd68991e76c90a4a2d034dc741ca21540a-10878141-images-thumbs&amp;n=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2477293"/>
            <a:ext cx="4067175" cy="3048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173242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a:t>Меры советского руководства                                                              по укреплению обороноспособности страны</a:t>
            </a:r>
            <a:endParaRPr lang="ru-RU" dirty="0"/>
          </a:p>
        </p:txBody>
      </p:sp>
      <p:sp>
        <p:nvSpPr>
          <p:cNvPr id="3" name="Объект 2"/>
          <p:cNvSpPr>
            <a:spLocks noGrp="1"/>
          </p:cNvSpPr>
          <p:nvPr>
            <p:ph idx="1"/>
          </p:nvPr>
        </p:nvSpPr>
        <p:spPr>
          <a:xfrm>
            <a:off x="838200" y="1825625"/>
            <a:ext cx="4817533" cy="4351338"/>
          </a:xfrm>
        </p:spPr>
        <p:txBody>
          <a:bodyPr/>
          <a:lstStyle/>
          <a:p>
            <a:pPr marL="0" indent="0">
              <a:buNone/>
            </a:pPr>
            <a:endParaRPr lang="ru-RU" b="1" dirty="0" smtClean="0"/>
          </a:p>
          <a:p>
            <a:pPr marL="0" indent="0">
              <a:buNone/>
            </a:pPr>
            <a:endParaRPr lang="ru-RU" b="1" dirty="0"/>
          </a:p>
          <a:p>
            <a:pPr marL="0" indent="0">
              <a:buNone/>
            </a:pPr>
            <a:r>
              <a:rPr lang="ru-RU" b="1" dirty="0" smtClean="0"/>
              <a:t>В </a:t>
            </a:r>
            <a:r>
              <a:rPr lang="ru-RU" b="1" dirty="0"/>
              <a:t>течении 1930 – х годов разрабатывались новые виды вооружений</a:t>
            </a:r>
            <a:r>
              <a:rPr lang="ru-RU" b="1" dirty="0" smtClean="0"/>
              <a:t>. Крупнокалиберный пулемёт В. Дегтярёва и Г. Шпагина</a:t>
            </a:r>
            <a:endParaRPr lang="ru-RU" dirty="0"/>
          </a:p>
        </p:txBody>
      </p:sp>
      <p:pic>
        <p:nvPicPr>
          <p:cNvPr id="7170" name="Picture 2" descr="https://avatars.mds.yandex.net/i?id=24319c8617d0638352195444c36aa1333a4f5371-9042377-images-thumbs&amp;n=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8019" y="2486819"/>
            <a:ext cx="4572000" cy="3028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493322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a:t>Меры советского руководства                                                              по укреплению обороноспособности страны</a:t>
            </a:r>
            <a:endParaRPr lang="ru-RU" dirty="0"/>
          </a:p>
        </p:txBody>
      </p:sp>
      <p:sp>
        <p:nvSpPr>
          <p:cNvPr id="3" name="Объект 2"/>
          <p:cNvSpPr>
            <a:spLocks noGrp="1"/>
          </p:cNvSpPr>
          <p:nvPr>
            <p:ph idx="1"/>
          </p:nvPr>
        </p:nvSpPr>
        <p:spPr>
          <a:xfrm>
            <a:off x="838200" y="1825625"/>
            <a:ext cx="3982156" cy="4351338"/>
          </a:xfrm>
        </p:spPr>
        <p:txBody>
          <a:bodyPr/>
          <a:lstStyle/>
          <a:p>
            <a:pPr marL="0" indent="0">
              <a:buNone/>
            </a:pPr>
            <a:endParaRPr lang="ru-RU" b="1" dirty="0" smtClean="0"/>
          </a:p>
          <a:p>
            <a:pPr marL="0" indent="0">
              <a:buNone/>
            </a:pPr>
            <a:r>
              <a:rPr lang="ru-RU" b="1" dirty="0" smtClean="0"/>
              <a:t>В </a:t>
            </a:r>
            <a:r>
              <a:rPr lang="ru-RU" b="1" dirty="0"/>
              <a:t>течении 1930 – х годов разрабатывались новые виды вооружений</a:t>
            </a:r>
            <a:r>
              <a:rPr lang="ru-RU" b="1" dirty="0" smtClean="0"/>
              <a:t>. Истребитель Як – 1 авиаконструктора                       А. Яковлева</a:t>
            </a:r>
            <a:endParaRPr lang="ru-RU" dirty="0"/>
          </a:p>
        </p:txBody>
      </p:sp>
      <p:pic>
        <p:nvPicPr>
          <p:cNvPr id="9220" name="Picture 4" descr="https://avatars.mds.yandex.net/i?id=df57f145d35a44a6dcabed1cb23147286d26b1a6-10629685-images-thumbs&amp;n=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11309" y="2515393"/>
            <a:ext cx="4572000" cy="2971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513972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a:t>Меры советского руководства                                                              по укреплению обороноспособности страны</a:t>
            </a:r>
            <a:endParaRPr lang="ru-RU" dirty="0"/>
          </a:p>
        </p:txBody>
      </p:sp>
      <p:sp>
        <p:nvSpPr>
          <p:cNvPr id="3" name="Объект 2"/>
          <p:cNvSpPr>
            <a:spLocks noGrp="1"/>
          </p:cNvSpPr>
          <p:nvPr>
            <p:ph idx="1"/>
          </p:nvPr>
        </p:nvSpPr>
        <p:spPr>
          <a:xfrm>
            <a:off x="838200" y="1825625"/>
            <a:ext cx="4411133" cy="4351338"/>
          </a:xfrm>
        </p:spPr>
        <p:txBody>
          <a:bodyPr/>
          <a:lstStyle/>
          <a:p>
            <a:pPr marL="0" indent="0">
              <a:buNone/>
            </a:pPr>
            <a:endParaRPr lang="ru-RU" b="1" dirty="0" smtClean="0"/>
          </a:p>
          <a:p>
            <a:pPr marL="0" indent="0">
              <a:buNone/>
            </a:pPr>
            <a:r>
              <a:rPr lang="ru-RU" b="1" dirty="0" smtClean="0"/>
              <a:t>В </a:t>
            </a:r>
            <a:r>
              <a:rPr lang="ru-RU" b="1" dirty="0"/>
              <a:t>течении 1930 – х годов разрабатывались новые виды вооружений</a:t>
            </a:r>
            <a:r>
              <a:rPr lang="ru-RU" b="1" dirty="0" smtClean="0"/>
              <a:t>. Истребитель МиГ – 3 авиаконструкторов                        А. Микояна и М. Гуревича. </a:t>
            </a:r>
            <a:endParaRPr lang="ru-RU" dirty="0"/>
          </a:p>
        </p:txBody>
      </p:sp>
      <p:pic>
        <p:nvPicPr>
          <p:cNvPr id="10242" name="Picture 2" descr="https://avatars.mds.yandex.net/i?id=b5c1b3638337fbba5389324c3c1aa31cbe4622ce-8312318-images-thumbs&amp;n=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22509" y="2477293"/>
            <a:ext cx="4572000" cy="3048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90954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t>Вхождение в состав СССР                                      Западной Украины и Западной Белоруссии</a:t>
            </a:r>
            <a:endParaRPr lang="ru-RU" dirty="0"/>
          </a:p>
        </p:txBody>
      </p:sp>
      <p:sp>
        <p:nvSpPr>
          <p:cNvPr id="3" name="Объект 2"/>
          <p:cNvSpPr>
            <a:spLocks noGrp="1"/>
          </p:cNvSpPr>
          <p:nvPr>
            <p:ph idx="1"/>
          </p:nvPr>
        </p:nvSpPr>
        <p:spPr>
          <a:xfrm>
            <a:off x="838200" y="1825625"/>
            <a:ext cx="4791419" cy="4351338"/>
          </a:xfrm>
        </p:spPr>
        <p:txBody>
          <a:bodyPr/>
          <a:lstStyle/>
          <a:p>
            <a:pPr marL="0" indent="0">
              <a:buNone/>
            </a:pPr>
            <a:endParaRPr lang="ru-RU" b="1" dirty="0" smtClean="0"/>
          </a:p>
          <a:p>
            <a:pPr marL="0" indent="0">
              <a:buNone/>
            </a:pPr>
            <a:r>
              <a:rPr lang="ru-RU" b="1" dirty="0" smtClean="0"/>
              <a:t>17 сентября 1939 года судьба Польши была решена в результате мощного германского наступления и бездействия англичан и французов на Западном фронте (так называемая «Странная война»). </a:t>
            </a:r>
            <a:endParaRPr lang="ru-RU" b="1" dirty="0"/>
          </a:p>
        </p:txBody>
      </p:sp>
      <p:pic>
        <p:nvPicPr>
          <p:cNvPr id="3074" name="Picture 2" descr="https://avatars.mds.yandex.net/i?id=2734a0cd75f8d85af08f4b341514f30156c7d65e-9241199-images-thumbs&amp;n=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69088" y="2501106"/>
            <a:ext cx="4572000" cy="30003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355884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a:t>Меры советского руководства                                                              по укреплению обороноспособности страны</a:t>
            </a:r>
            <a:endParaRPr lang="ru-RU" dirty="0"/>
          </a:p>
        </p:txBody>
      </p:sp>
      <p:sp>
        <p:nvSpPr>
          <p:cNvPr id="3" name="Объект 2"/>
          <p:cNvSpPr>
            <a:spLocks noGrp="1"/>
          </p:cNvSpPr>
          <p:nvPr>
            <p:ph idx="1"/>
          </p:nvPr>
        </p:nvSpPr>
        <p:spPr>
          <a:xfrm>
            <a:off x="838200" y="1825625"/>
            <a:ext cx="4083756" cy="4351338"/>
          </a:xfrm>
        </p:spPr>
        <p:txBody>
          <a:bodyPr/>
          <a:lstStyle/>
          <a:p>
            <a:pPr marL="0" indent="0">
              <a:buNone/>
            </a:pPr>
            <a:endParaRPr lang="ru-RU" b="1" dirty="0" smtClean="0"/>
          </a:p>
          <a:p>
            <a:pPr marL="0" indent="0">
              <a:buNone/>
            </a:pPr>
            <a:endParaRPr lang="ru-RU" b="1" dirty="0"/>
          </a:p>
          <a:p>
            <a:pPr marL="0" indent="0">
              <a:buNone/>
            </a:pPr>
            <a:r>
              <a:rPr lang="ru-RU" b="1" dirty="0" smtClean="0"/>
              <a:t>В </a:t>
            </a:r>
            <a:r>
              <a:rPr lang="ru-RU" b="1" dirty="0"/>
              <a:t>течении 1930 – х годов разрабатывались новые виды вооружений</a:t>
            </a:r>
            <a:r>
              <a:rPr lang="ru-RU" b="1" dirty="0" smtClean="0"/>
              <a:t>. Истребитель </a:t>
            </a:r>
            <a:r>
              <a:rPr lang="ru-RU" b="1" dirty="0" err="1" smtClean="0"/>
              <a:t>ЛаГГ</a:t>
            </a:r>
            <a:r>
              <a:rPr lang="ru-RU" b="1" dirty="0" smtClean="0"/>
              <a:t> - 3</a:t>
            </a:r>
            <a:endParaRPr lang="ru-RU" dirty="0"/>
          </a:p>
        </p:txBody>
      </p:sp>
      <p:pic>
        <p:nvPicPr>
          <p:cNvPr id="11266" name="Picture 2" descr="https://avatars.mds.yandex.net/i?id=df181736dfb9cb690c0634158ddd6138a2a57bc2-4271045-images-thumbs&amp;n=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7353" y="2591593"/>
            <a:ext cx="4572000" cy="28194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104391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a:t>Меры советского руководства                                                              по укреплению обороноспособности страны</a:t>
            </a:r>
            <a:endParaRPr lang="ru-RU" dirty="0"/>
          </a:p>
        </p:txBody>
      </p:sp>
      <p:sp>
        <p:nvSpPr>
          <p:cNvPr id="3" name="Объект 2"/>
          <p:cNvSpPr>
            <a:spLocks noGrp="1"/>
          </p:cNvSpPr>
          <p:nvPr>
            <p:ph idx="1"/>
          </p:nvPr>
        </p:nvSpPr>
        <p:spPr>
          <a:xfrm>
            <a:off x="838200" y="1825625"/>
            <a:ext cx="5167489" cy="4351338"/>
          </a:xfrm>
        </p:spPr>
        <p:txBody>
          <a:bodyPr/>
          <a:lstStyle/>
          <a:p>
            <a:pPr marL="0" indent="0">
              <a:buNone/>
            </a:pPr>
            <a:endParaRPr lang="ru-RU" b="1" dirty="0" smtClean="0"/>
          </a:p>
          <a:p>
            <a:pPr marL="0" indent="0">
              <a:buNone/>
            </a:pPr>
            <a:endParaRPr lang="ru-RU" b="1" dirty="0"/>
          </a:p>
          <a:p>
            <a:pPr marL="0" indent="0">
              <a:buNone/>
            </a:pPr>
            <a:r>
              <a:rPr lang="ru-RU" b="1" dirty="0" smtClean="0"/>
              <a:t>В </a:t>
            </a:r>
            <a:r>
              <a:rPr lang="ru-RU" b="1" dirty="0"/>
              <a:t>течении 1930 – х годов разрабатывались новые виды вооружений</a:t>
            </a:r>
            <a:r>
              <a:rPr lang="ru-RU" b="1" dirty="0" smtClean="0"/>
              <a:t>. Пикирующий бомбардировщик </a:t>
            </a:r>
            <a:r>
              <a:rPr lang="ru-RU" b="1" dirty="0" err="1" smtClean="0"/>
              <a:t>Пе</a:t>
            </a:r>
            <a:r>
              <a:rPr lang="ru-RU" b="1" dirty="0" smtClean="0"/>
              <a:t> – 2, авиаконструктора В. </a:t>
            </a:r>
            <a:r>
              <a:rPr lang="ru-RU" b="1" dirty="0" err="1" smtClean="0"/>
              <a:t>Петлякова</a:t>
            </a:r>
            <a:r>
              <a:rPr lang="ru-RU" b="1" dirty="0" smtClean="0"/>
              <a:t>. </a:t>
            </a:r>
            <a:endParaRPr lang="ru-RU" dirty="0"/>
          </a:p>
        </p:txBody>
      </p:sp>
      <p:pic>
        <p:nvPicPr>
          <p:cNvPr id="8196" name="Picture 4" descr="https://avatars.mds.yandex.net/i?id=5874967e3fd783045285bfcb91b95a4ea987a1e6-9701815-images-thumbs&amp;n=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81800" y="2529681"/>
            <a:ext cx="4572000" cy="2943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264078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a:t>Меры советского руководства                                                              по укреплению обороноспособности страны</a:t>
            </a:r>
            <a:endParaRPr lang="ru-RU" dirty="0"/>
          </a:p>
        </p:txBody>
      </p:sp>
      <p:sp>
        <p:nvSpPr>
          <p:cNvPr id="3" name="Объект 2"/>
          <p:cNvSpPr>
            <a:spLocks noGrp="1"/>
          </p:cNvSpPr>
          <p:nvPr>
            <p:ph idx="1"/>
          </p:nvPr>
        </p:nvSpPr>
        <p:spPr>
          <a:xfrm>
            <a:off x="838200" y="1825625"/>
            <a:ext cx="3824111" cy="4351338"/>
          </a:xfrm>
        </p:spPr>
        <p:txBody>
          <a:bodyPr/>
          <a:lstStyle/>
          <a:p>
            <a:pPr marL="0" indent="0">
              <a:buNone/>
            </a:pPr>
            <a:endParaRPr lang="ru-RU" b="1" dirty="0" smtClean="0"/>
          </a:p>
          <a:p>
            <a:pPr marL="0" indent="0">
              <a:buNone/>
            </a:pPr>
            <a:r>
              <a:rPr lang="ru-RU" b="1" dirty="0" smtClean="0"/>
              <a:t>В </a:t>
            </a:r>
            <a:r>
              <a:rPr lang="ru-RU" b="1" dirty="0"/>
              <a:t>течении 1930 – х годов разрабатывались новые виды вооружений</a:t>
            </a:r>
            <a:r>
              <a:rPr lang="ru-RU" b="1" dirty="0" smtClean="0"/>
              <a:t>. Штурмовик Ил – 2, авиаконструктора                          С. Ильюшина.</a:t>
            </a:r>
            <a:endParaRPr lang="ru-RU" dirty="0"/>
          </a:p>
        </p:txBody>
      </p:sp>
      <p:pic>
        <p:nvPicPr>
          <p:cNvPr id="12290" name="Picture 2" descr="https://avatars.mds.yandex.net/i?id=0b4f0066cdf48059688250d08b0260eefd1d1aeb-10576314-images-thumbs&amp;n=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66153" y="2729706"/>
            <a:ext cx="4572000" cy="2543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5547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a:t>Меры советского руководства                                                              по укреплению обороноспособности страны</a:t>
            </a:r>
            <a:endParaRPr lang="ru-RU" dirty="0"/>
          </a:p>
        </p:txBody>
      </p:sp>
      <p:sp>
        <p:nvSpPr>
          <p:cNvPr id="3" name="Объект 2"/>
          <p:cNvSpPr>
            <a:spLocks noGrp="1"/>
          </p:cNvSpPr>
          <p:nvPr>
            <p:ph idx="1"/>
          </p:nvPr>
        </p:nvSpPr>
        <p:spPr>
          <a:xfrm>
            <a:off x="838200" y="1825625"/>
            <a:ext cx="3970867" cy="4351338"/>
          </a:xfrm>
        </p:spPr>
        <p:txBody>
          <a:bodyPr/>
          <a:lstStyle/>
          <a:p>
            <a:pPr marL="0" indent="0">
              <a:buNone/>
            </a:pPr>
            <a:endParaRPr lang="ru-RU" b="1" dirty="0" smtClean="0"/>
          </a:p>
          <a:p>
            <a:pPr marL="0" indent="0">
              <a:buNone/>
            </a:pPr>
            <a:endParaRPr lang="ru-RU" b="1" dirty="0" smtClean="0"/>
          </a:p>
          <a:p>
            <a:pPr marL="0" indent="0">
              <a:buNone/>
            </a:pPr>
            <a:r>
              <a:rPr lang="ru-RU" b="1" dirty="0" smtClean="0"/>
              <a:t>В </a:t>
            </a:r>
            <a:r>
              <a:rPr lang="ru-RU" b="1" dirty="0"/>
              <a:t>течении 1930 – х годов разрабатывались новые виды вооружений</a:t>
            </a:r>
            <a:r>
              <a:rPr lang="ru-RU" b="1" dirty="0" smtClean="0"/>
              <a:t>. Танк                                Т – 34, конструктор                           М. Кошкин. </a:t>
            </a:r>
            <a:endParaRPr lang="ru-RU" dirty="0"/>
          </a:p>
        </p:txBody>
      </p:sp>
      <p:pic>
        <p:nvPicPr>
          <p:cNvPr id="13314" name="Picture 2" descr="https://avatars.mds.yandex.net/i?id=43702984b9a3f5b562ce7bf6037c2b2c4ac377fe-10590187-images-thumbs&amp;n=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2496343"/>
            <a:ext cx="4572000" cy="30099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75263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a:t>Меры советского руководства                                                              по укреплению обороноспособности страны</a:t>
            </a:r>
            <a:endParaRPr lang="ru-RU" dirty="0"/>
          </a:p>
        </p:txBody>
      </p:sp>
      <p:sp>
        <p:nvSpPr>
          <p:cNvPr id="3" name="Объект 2"/>
          <p:cNvSpPr>
            <a:spLocks noGrp="1"/>
          </p:cNvSpPr>
          <p:nvPr>
            <p:ph idx="1"/>
          </p:nvPr>
        </p:nvSpPr>
        <p:spPr>
          <a:xfrm>
            <a:off x="838200" y="1825625"/>
            <a:ext cx="3914422" cy="4351338"/>
          </a:xfrm>
        </p:spPr>
        <p:txBody>
          <a:bodyPr/>
          <a:lstStyle/>
          <a:p>
            <a:pPr marL="0" indent="0">
              <a:buNone/>
            </a:pPr>
            <a:endParaRPr lang="ru-RU" b="1" dirty="0" smtClean="0"/>
          </a:p>
          <a:p>
            <a:pPr marL="0" indent="0">
              <a:buNone/>
            </a:pPr>
            <a:endParaRPr lang="ru-RU" b="1" dirty="0"/>
          </a:p>
          <a:p>
            <a:pPr marL="0" indent="0">
              <a:buNone/>
            </a:pPr>
            <a:r>
              <a:rPr lang="ru-RU" b="1" dirty="0" smtClean="0"/>
              <a:t>В </a:t>
            </a:r>
            <a:r>
              <a:rPr lang="ru-RU" b="1" dirty="0"/>
              <a:t>течении 1930 – х годов разрабатывались новые виды вооружений</a:t>
            </a:r>
            <a:r>
              <a:rPr lang="ru-RU" b="1" dirty="0" smtClean="0"/>
              <a:t>.                            Танк КВ – 1, конструктор Ж. </a:t>
            </a:r>
            <a:r>
              <a:rPr lang="ru-RU" b="1" dirty="0" err="1" smtClean="0"/>
              <a:t>Котин</a:t>
            </a:r>
            <a:r>
              <a:rPr lang="ru-RU" b="1" dirty="0" smtClean="0"/>
              <a:t>.</a:t>
            </a:r>
            <a:endParaRPr lang="ru-RU" dirty="0"/>
          </a:p>
        </p:txBody>
      </p:sp>
      <p:pic>
        <p:nvPicPr>
          <p:cNvPr id="14338" name="Picture 2" descr="https://avatars.mds.yandex.net/i?id=3509844f052fe899b84fe10400f1acef02562ce0-10120629-images-thumbs&amp;n=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2477293"/>
            <a:ext cx="4467225" cy="3048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547888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a:t>Меры советского руководства                                                              по укреплению обороноспособности страны</a:t>
            </a:r>
            <a:endParaRPr lang="ru-RU" dirty="0"/>
          </a:p>
        </p:txBody>
      </p:sp>
      <p:sp>
        <p:nvSpPr>
          <p:cNvPr id="3" name="Объект 2"/>
          <p:cNvSpPr>
            <a:spLocks noGrp="1"/>
          </p:cNvSpPr>
          <p:nvPr>
            <p:ph idx="1"/>
          </p:nvPr>
        </p:nvSpPr>
        <p:spPr>
          <a:xfrm>
            <a:off x="838200" y="1825625"/>
            <a:ext cx="3812822" cy="4351338"/>
          </a:xfrm>
        </p:spPr>
        <p:txBody>
          <a:bodyPr/>
          <a:lstStyle/>
          <a:p>
            <a:pPr marL="0" indent="0">
              <a:buNone/>
            </a:pPr>
            <a:endParaRPr lang="ru-RU" b="1" dirty="0" smtClean="0"/>
          </a:p>
          <a:p>
            <a:pPr marL="0" indent="0">
              <a:buNone/>
            </a:pPr>
            <a:r>
              <a:rPr lang="ru-RU" b="1" dirty="0" smtClean="0"/>
              <a:t>В </a:t>
            </a:r>
            <a:r>
              <a:rPr lang="ru-RU" b="1" dirty="0"/>
              <a:t>течении 1930 – х годов разрабатывались новые виды вооружений.                            Танк КВ – </a:t>
            </a:r>
            <a:r>
              <a:rPr lang="ru-RU" b="1" dirty="0" smtClean="0"/>
              <a:t>2, </a:t>
            </a:r>
            <a:r>
              <a:rPr lang="ru-RU" b="1" dirty="0"/>
              <a:t>конструктор Ж. </a:t>
            </a:r>
            <a:r>
              <a:rPr lang="ru-RU" b="1" dirty="0" err="1"/>
              <a:t>Котин</a:t>
            </a:r>
            <a:r>
              <a:rPr lang="ru-RU" b="1" dirty="0"/>
              <a:t>.</a:t>
            </a:r>
            <a:endParaRPr lang="ru-RU" dirty="0"/>
          </a:p>
          <a:p>
            <a:pPr marL="0" indent="0">
              <a:buNone/>
            </a:pPr>
            <a:endParaRPr lang="ru-RU" dirty="0"/>
          </a:p>
        </p:txBody>
      </p:sp>
      <p:pic>
        <p:nvPicPr>
          <p:cNvPr id="15362" name="Picture 2" descr="https://avatars.mds.yandex.net/i?id=913233039a0238201cd7e6b77987102714780f5a-5673903-images-thumbs&amp;n=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22598" y="2496343"/>
            <a:ext cx="4572000" cy="30099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666881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a:t>Меры советского руководства                                                              по укреплению обороноспособности страны</a:t>
            </a:r>
            <a:endParaRPr lang="ru-RU" dirty="0"/>
          </a:p>
        </p:txBody>
      </p:sp>
      <p:sp>
        <p:nvSpPr>
          <p:cNvPr id="3" name="Объект 2"/>
          <p:cNvSpPr>
            <a:spLocks noGrp="1"/>
          </p:cNvSpPr>
          <p:nvPr>
            <p:ph idx="1"/>
          </p:nvPr>
        </p:nvSpPr>
        <p:spPr>
          <a:xfrm>
            <a:off x="270934" y="1825624"/>
            <a:ext cx="7044266" cy="4721931"/>
          </a:xfrm>
        </p:spPr>
        <p:txBody>
          <a:bodyPr/>
          <a:lstStyle/>
          <a:p>
            <a:pPr marL="0" indent="0">
              <a:buNone/>
            </a:pPr>
            <a:r>
              <a:rPr lang="ru-RU" b="1" dirty="0" smtClean="0"/>
              <a:t>1 сентября 1939 года в СССР был принят Закон о всеобщей воинской обязанности, закреплявший переход к кадровой системе комплектования вооруженных сил. Численность Красной Армии и </a:t>
            </a:r>
            <a:r>
              <a:rPr lang="ru-RU" b="1" dirty="0" err="1" smtClean="0"/>
              <a:t>Военно</a:t>
            </a:r>
            <a:r>
              <a:rPr lang="ru-RU" b="1" dirty="0" smtClean="0"/>
              <a:t> – Морского флота на 1 июня 1941 года составляла 4,9 миллиона человек. Перед началом войны было призвано около 800 тысяч резервистов, которые направлялись на запад для пополнения личного состава приграничных округов. </a:t>
            </a:r>
            <a:endParaRPr lang="ru-RU" b="1" dirty="0"/>
          </a:p>
        </p:txBody>
      </p:sp>
      <p:pic>
        <p:nvPicPr>
          <p:cNvPr id="1026" name="Picture 2" descr="https://upload.wikimedia.org/wikipedia/commons/f/f1/1938_CPA_588-59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706" y="2581626"/>
            <a:ext cx="4286250" cy="32099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016220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a:t>Меры советского руководства                                                              по укреплению обороноспособности страны</a:t>
            </a:r>
            <a:endParaRPr lang="ru-RU" dirty="0"/>
          </a:p>
        </p:txBody>
      </p:sp>
      <p:sp>
        <p:nvSpPr>
          <p:cNvPr id="3" name="Объект 2"/>
          <p:cNvSpPr>
            <a:spLocks noGrp="1"/>
          </p:cNvSpPr>
          <p:nvPr>
            <p:ph idx="1"/>
          </p:nvPr>
        </p:nvSpPr>
        <p:spPr>
          <a:xfrm>
            <a:off x="838200" y="1825625"/>
            <a:ext cx="4286956" cy="4351338"/>
          </a:xfrm>
        </p:spPr>
        <p:txBody>
          <a:bodyPr/>
          <a:lstStyle/>
          <a:p>
            <a:pPr marL="0" indent="0">
              <a:buNone/>
            </a:pPr>
            <a:r>
              <a:rPr lang="ru-RU" b="1" dirty="0" smtClean="0"/>
              <a:t>Устранялись выявленные в ходе войны с Финляндией недочёты в организации и обучении </a:t>
            </a:r>
            <a:r>
              <a:rPr lang="ru-RU" b="1" dirty="0" err="1" smtClean="0"/>
              <a:t>Рабоче</a:t>
            </a:r>
            <a:r>
              <a:rPr lang="ru-RU" b="1" dirty="0" smtClean="0"/>
              <a:t> – крестьянской Красной Армии (РККА). </a:t>
            </a:r>
            <a:r>
              <a:rPr lang="ru-RU" b="1" dirty="0" smtClean="0"/>
              <a:t>   В </a:t>
            </a:r>
            <a:r>
              <a:rPr lang="ru-RU" b="1" dirty="0" smtClean="0"/>
              <a:t>1941 году начальником Генштаба был назначен </a:t>
            </a:r>
            <a:r>
              <a:rPr lang="ru-RU" b="1" dirty="0" smtClean="0"/>
              <a:t>  Г</a:t>
            </a:r>
            <a:r>
              <a:rPr lang="ru-RU" b="1" dirty="0" smtClean="0"/>
              <a:t>. Жуков. </a:t>
            </a:r>
            <a:endParaRPr lang="ru-RU" b="1" dirty="0"/>
          </a:p>
        </p:txBody>
      </p:sp>
      <p:pic>
        <p:nvPicPr>
          <p:cNvPr id="1026" name="Picture 2" descr="1 декабря день рождения Георгия Константиновича Жукова - главного Маршала Победы"/>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00710" y="1825625"/>
            <a:ext cx="2980268" cy="36833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129392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a:t>Меры советского руководства                                                              по укреплению обороноспособности страны</a:t>
            </a:r>
            <a:endParaRPr lang="ru-RU" dirty="0"/>
          </a:p>
        </p:txBody>
      </p:sp>
      <p:sp>
        <p:nvSpPr>
          <p:cNvPr id="3" name="Объект 2"/>
          <p:cNvSpPr>
            <a:spLocks noGrp="1"/>
          </p:cNvSpPr>
          <p:nvPr>
            <p:ph idx="1"/>
          </p:nvPr>
        </p:nvSpPr>
        <p:spPr>
          <a:xfrm>
            <a:off x="248356" y="1825624"/>
            <a:ext cx="6333066" cy="4800953"/>
          </a:xfrm>
        </p:spPr>
        <p:txBody>
          <a:bodyPr/>
          <a:lstStyle/>
          <a:p>
            <a:pPr marL="0" indent="0">
              <a:buNone/>
            </a:pPr>
            <a:r>
              <a:rPr lang="ru-RU" b="1" dirty="0"/>
              <a:t>В качестве главной ударной силы сухопутных войск были восстановлены механизированные корпуса. К июню 1941 года Красная Армия располагала 23,8 тысяч танков и более 18 тысяч боевых самолётов. Однако большая их часть была произведена ещё в начале и середине 1930 – х годов. Многие </a:t>
            </a:r>
            <a:r>
              <a:rPr lang="ru-RU" b="1" dirty="0" smtClean="0"/>
              <a:t>танки и </a:t>
            </a:r>
            <a:r>
              <a:rPr lang="ru-RU" b="1" dirty="0"/>
              <a:t>самолёты находились в неисправном состоянии и требовали ремонта.  </a:t>
            </a:r>
          </a:p>
          <a:p>
            <a:pPr marL="0" indent="0">
              <a:buNone/>
            </a:pPr>
            <a:endParaRPr lang="ru-RU" dirty="0"/>
          </a:p>
        </p:txBody>
      </p:sp>
      <p:pic>
        <p:nvPicPr>
          <p:cNvPr id="2050" name="Picture 2" descr="https://avatars.mds.yandex.net/i?id=0cedae4304d4c7c5a6161ff12ebd80c5f7165a28-10807817-images-thumbs&amp;n=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81334" y="1825624"/>
            <a:ext cx="3714044" cy="2193219"/>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avatars.mds.yandex.net/i?id=df89ddf54af4ffcd5b3e59e6e70d81d844259430-10809692-images-thumbs&amp;n=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81334" y="4153779"/>
            <a:ext cx="3714044" cy="24727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1027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a:t>Меры советского руководства                                                              по укреплению обороноспособности страны</a:t>
            </a:r>
            <a:endParaRPr lang="ru-RU" dirty="0"/>
          </a:p>
        </p:txBody>
      </p:sp>
      <p:sp>
        <p:nvSpPr>
          <p:cNvPr id="3" name="Объект 2"/>
          <p:cNvSpPr>
            <a:spLocks noGrp="1"/>
          </p:cNvSpPr>
          <p:nvPr>
            <p:ph idx="1"/>
          </p:nvPr>
        </p:nvSpPr>
        <p:spPr>
          <a:xfrm>
            <a:off x="838200" y="1825625"/>
            <a:ext cx="4930422" cy="4351338"/>
          </a:xfrm>
        </p:spPr>
        <p:txBody>
          <a:bodyPr/>
          <a:lstStyle/>
          <a:p>
            <a:pPr marL="0" indent="0">
              <a:buNone/>
            </a:pPr>
            <a:r>
              <a:rPr lang="ru-RU" b="1" dirty="0" smtClean="0"/>
              <a:t>К сожалению, быстрое увеличение численности войск превосходило возможности военной промышленности. Красной Армии не хватало радиостанций, тракторов, автомобилей, а главное – хорошо подготовленных и обученных командиров среднего и низшего звена. </a:t>
            </a:r>
            <a:endParaRPr lang="ru-RU" b="1" dirty="0"/>
          </a:p>
        </p:txBody>
      </p:sp>
      <p:pic>
        <p:nvPicPr>
          <p:cNvPr id="3074" name="Picture 2" descr="https://avatars.mds.yandex.net/i?id=39dca905ec893c71b38c783495e635cea8a4a39c-10873778-images-thumbs&amp;n=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74064" y="2477293"/>
            <a:ext cx="3667125" cy="3048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82901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t>Вхождение в состав СССР                                      Западной Украины и Западной Белоруссии</a:t>
            </a:r>
            <a:endParaRPr lang="ru-RU" dirty="0"/>
          </a:p>
        </p:txBody>
      </p:sp>
      <p:sp>
        <p:nvSpPr>
          <p:cNvPr id="3" name="Объект 2"/>
          <p:cNvSpPr>
            <a:spLocks noGrp="1"/>
          </p:cNvSpPr>
          <p:nvPr>
            <p:ph idx="1"/>
          </p:nvPr>
        </p:nvSpPr>
        <p:spPr>
          <a:xfrm>
            <a:off x="286439" y="1825625"/>
            <a:ext cx="7667739" cy="4718394"/>
          </a:xfrm>
        </p:spPr>
        <p:txBody>
          <a:bodyPr/>
          <a:lstStyle/>
          <a:p>
            <a:pPr marL="0" indent="0">
              <a:buNone/>
            </a:pPr>
            <a:r>
              <a:rPr lang="ru-RU" b="1" dirty="0" smtClean="0"/>
              <a:t>Войска Красной Армии перешли восточную границу Польши и заняли территорию Западной Украины, Западной Белоруссии и части Литвы. Эти области ранее были отторгнуты от России по результатам </a:t>
            </a:r>
            <a:r>
              <a:rPr lang="ru-RU" b="1" dirty="0" err="1" smtClean="0"/>
              <a:t>польско</a:t>
            </a:r>
            <a:r>
              <a:rPr lang="ru-RU" b="1" dirty="0" smtClean="0"/>
              <a:t> – советской войны 1919 – 1921 годов и присоединены к Польше. Большинство населения здесь составляли украинцы, белорусы и евреи. Командование польской армии отдало приказ не оказывать сопротивления Красной Армии. Жители встречали советские войска как освободителей. </a:t>
            </a:r>
            <a:endParaRPr lang="ru-RU" b="1" dirty="0"/>
          </a:p>
        </p:txBody>
      </p:sp>
      <p:pic>
        <p:nvPicPr>
          <p:cNvPr id="4098" name="Picture 2" descr="https://avatars.mds.yandex.net/i?id=8a46cb22921fe1be074a32bfbf043757ed40b2ae-11394427-images-thumbs&amp;n=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96549" y="2752629"/>
            <a:ext cx="3833871" cy="28108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116009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a:t>Меры советского руководства                                                              по укреплению обороноспособности страны</a:t>
            </a:r>
            <a:endParaRPr lang="ru-RU" dirty="0"/>
          </a:p>
        </p:txBody>
      </p:sp>
      <p:sp>
        <p:nvSpPr>
          <p:cNvPr id="3" name="Объект 2"/>
          <p:cNvSpPr>
            <a:spLocks noGrp="1"/>
          </p:cNvSpPr>
          <p:nvPr>
            <p:ph idx="1"/>
          </p:nvPr>
        </p:nvSpPr>
        <p:spPr>
          <a:xfrm>
            <a:off x="838200" y="1825625"/>
            <a:ext cx="5065889" cy="4351338"/>
          </a:xfrm>
        </p:spPr>
        <p:txBody>
          <a:bodyPr/>
          <a:lstStyle/>
          <a:p>
            <a:pPr marL="0" indent="0">
              <a:buNone/>
            </a:pPr>
            <a:r>
              <a:rPr lang="ru-RU" b="1" dirty="0" smtClean="0"/>
              <a:t>Моральный дух советского народа и армии, несмотря на очевидные трудности, был очень высоким. Его основой были патриотизм, дружба народов и искренняя вера (особенно среди молодёжи)                в превосходство советского общественно – политического строя. </a:t>
            </a:r>
            <a:endParaRPr lang="ru-RU" b="1" dirty="0"/>
          </a:p>
        </p:txBody>
      </p:sp>
      <p:pic>
        <p:nvPicPr>
          <p:cNvPr id="4098" name="Picture 2" descr="https://avatars.mds.yandex.net/i?id=263305158887c26cc254bc1f399143503cb6f2e9-10683820-images-thumbs&amp;n=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1825625"/>
            <a:ext cx="3454400" cy="2272242"/>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s://avatars.mds.yandex.net/i?id=5483ae7170cf6cdf65fdf03c08f6e9fb8797bc30-10273175-images-thumbs&amp;n=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36001" y="4232805"/>
            <a:ext cx="3367967" cy="24860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347712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a:t>Советские планы и расчёты накануне войны</a:t>
            </a:r>
            <a:endParaRPr lang="ru-RU" dirty="0"/>
          </a:p>
        </p:txBody>
      </p:sp>
      <p:sp>
        <p:nvSpPr>
          <p:cNvPr id="3" name="Объект 2"/>
          <p:cNvSpPr>
            <a:spLocks noGrp="1"/>
          </p:cNvSpPr>
          <p:nvPr>
            <p:ph idx="1"/>
          </p:nvPr>
        </p:nvSpPr>
        <p:spPr>
          <a:xfrm>
            <a:off x="838200" y="1825625"/>
            <a:ext cx="4967689" cy="4351338"/>
          </a:xfrm>
        </p:spPr>
        <p:txBody>
          <a:bodyPr/>
          <a:lstStyle/>
          <a:p>
            <a:pPr marL="0" indent="0">
              <a:buNone/>
            </a:pPr>
            <a:endParaRPr lang="ru-RU" b="1" dirty="0" smtClean="0"/>
          </a:p>
          <a:p>
            <a:pPr marL="0" indent="0">
              <a:buNone/>
            </a:pPr>
            <a:r>
              <a:rPr lang="ru-RU" b="1" dirty="0" smtClean="0"/>
              <a:t>Несмотря на то, что именно Германия считалась главным противником, точный момент нападения определить было непросто. Информация, поступавшая по линии разведки была противоречивой и, главное приходила с опозданием. </a:t>
            </a:r>
            <a:endParaRPr lang="ru-RU" b="1" dirty="0"/>
          </a:p>
        </p:txBody>
      </p:sp>
      <p:pic>
        <p:nvPicPr>
          <p:cNvPr id="5122" name="Picture 2" descr="https://avatars.mds.yandex.net/i?id=a05d10d315f4b18e4669ad1c200cdb4edd38410d-5886736-images-thumbs&amp;n=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33002" y="2144952"/>
            <a:ext cx="4644528" cy="37126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604142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a:t>Советские планы и расчёты накануне войны</a:t>
            </a:r>
            <a:endParaRPr lang="ru-RU" dirty="0"/>
          </a:p>
        </p:txBody>
      </p:sp>
      <p:sp>
        <p:nvSpPr>
          <p:cNvPr id="3" name="Объект 2"/>
          <p:cNvSpPr>
            <a:spLocks noGrp="1"/>
          </p:cNvSpPr>
          <p:nvPr>
            <p:ph idx="1"/>
          </p:nvPr>
        </p:nvSpPr>
        <p:spPr>
          <a:xfrm>
            <a:off x="838200" y="1825625"/>
            <a:ext cx="5705819" cy="4351338"/>
          </a:xfrm>
        </p:spPr>
        <p:txBody>
          <a:bodyPr>
            <a:normAutofit lnSpcReduction="10000"/>
          </a:bodyPr>
          <a:lstStyle/>
          <a:p>
            <a:pPr marL="0" indent="0">
              <a:buNone/>
            </a:pPr>
            <a:r>
              <a:rPr lang="ru-RU" b="1" dirty="0" smtClean="0"/>
              <a:t>Сталин сохранял надежду, что Гитлер не рискнет напасть на Советский Союз, не подписав мирного договора с Англией. Поэтому многие долгосрочные программы военного строительства – возведение укреплённых районов, формирование танковых и авиационных соединений – рассчитывались на срок до                    1942 года. </a:t>
            </a:r>
            <a:endParaRPr lang="ru-RU" b="1" dirty="0"/>
          </a:p>
        </p:txBody>
      </p:sp>
      <p:pic>
        <p:nvPicPr>
          <p:cNvPr id="6148" name="Picture 4" descr="https://avatars.mds.yandex.net/i?id=2deeb93cf99eb8ad64604292dfa1b2f0f77ccaa1-8498339-images-thumbs&amp;n=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6733" y="2049137"/>
            <a:ext cx="5122843" cy="37016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422598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a:t>Советские планы и расчёты накануне войны</a:t>
            </a:r>
            <a:endParaRPr lang="ru-RU" dirty="0"/>
          </a:p>
        </p:txBody>
      </p:sp>
      <p:sp>
        <p:nvSpPr>
          <p:cNvPr id="3" name="Объект 2"/>
          <p:cNvSpPr>
            <a:spLocks noGrp="1"/>
          </p:cNvSpPr>
          <p:nvPr>
            <p:ph idx="1"/>
          </p:nvPr>
        </p:nvSpPr>
        <p:spPr>
          <a:xfrm>
            <a:off x="838200" y="1825625"/>
            <a:ext cx="4648200" cy="4351338"/>
          </a:xfrm>
        </p:spPr>
        <p:txBody>
          <a:bodyPr/>
          <a:lstStyle/>
          <a:p>
            <a:pPr marL="0" indent="0">
              <a:buNone/>
            </a:pPr>
            <a:endParaRPr lang="ru-RU" b="1" dirty="0" smtClean="0"/>
          </a:p>
          <a:p>
            <a:pPr marL="0" indent="0">
              <a:buNone/>
            </a:pPr>
            <a:r>
              <a:rPr lang="ru-RU" b="1" dirty="0" smtClean="0"/>
              <a:t>В ночь на 22 июня 1941 года в войска приграничных округов была направлена Директива №1 о возможном внезапном нападении немцев 22 – 23 июня с приказом о приведении войск в боевую готовность. </a:t>
            </a:r>
            <a:endParaRPr lang="ru-RU" b="1" dirty="0"/>
          </a:p>
        </p:txBody>
      </p:sp>
      <p:pic>
        <p:nvPicPr>
          <p:cNvPr id="7170" name="Picture 2" descr="https://ic.pics.livejournal.com/prajt/77668385/4698028/4698028_9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35547" y="1916935"/>
            <a:ext cx="3646584" cy="48143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904826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a:t>Советские планы и расчёты накануне войны</a:t>
            </a:r>
            <a:endParaRPr lang="ru-RU" dirty="0"/>
          </a:p>
        </p:txBody>
      </p:sp>
      <p:sp>
        <p:nvSpPr>
          <p:cNvPr id="3" name="Объект 2"/>
          <p:cNvSpPr>
            <a:spLocks noGrp="1"/>
          </p:cNvSpPr>
          <p:nvPr>
            <p:ph idx="1"/>
          </p:nvPr>
        </p:nvSpPr>
        <p:spPr>
          <a:xfrm>
            <a:off x="838200" y="1825625"/>
            <a:ext cx="3689733" cy="4351338"/>
          </a:xfrm>
        </p:spPr>
        <p:txBody>
          <a:bodyPr/>
          <a:lstStyle/>
          <a:p>
            <a:pPr marL="0" indent="0">
              <a:buNone/>
            </a:pPr>
            <a:endParaRPr lang="ru-RU" b="1" dirty="0" smtClean="0"/>
          </a:p>
          <a:p>
            <a:pPr marL="0" indent="0">
              <a:buNone/>
            </a:pPr>
            <a:r>
              <a:rPr lang="ru-RU" b="1" dirty="0" smtClean="0"/>
              <a:t>ВМФ был приведён в готовность к отражению нападения распоряжением народного комиссара ВМФ Н. Кузнецова ещё вечером 21 июня 1941 года. </a:t>
            </a:r>
            <a:endParaRPr lang="ru-RU" b="1" dirty="0"/>
          </a:p>
        </p:txBody>
      </p:sp>
      <p:pic>
        <p:nvPicPr>
          <p:cNvPr id="8194" name="Picture 2" descr="https://avatars.mds.yandex.net/i?id=a6a6152e825d97efe058b7e444723af4e09c3131-5228039-images-thumbs&amp;n=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72829" y="2335577"/>
            <a:ext cx="2445744" cy="33931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567718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a:t>Советские планы и расчёты накануне войны</a:t>
            </a:r>
            <a:endParaRPr lang="ru-RU" dirty="0"/>
          </a:p>
        </p:txBody>
      </p:sp>
      <p:sp>
        <p:nvSpPr>
          <p:cNvPr id="3" name="Объект 2"/>
          <p:cNvSpPr>
            <a:spLocks noGrp="1"/>
          </p:cNvSpPr>
          <p:nvPr>
            <p:ph idx="1"/>
          </p:nvPr>
        </p:nvSpPr>
        <p:spPr>
          <a:xfrm>
            <a:off x="308472" y="1825625"/>
            <a:ext cx="8064347" cy="4729412"/>
          </a:xfrm>
        </p:spPr>
        <p:txBody>
          <a:bodyPr/>
          <a:lstStyle/>
          <a:p>
            <a:pPr marL="0" indent="0">
              <a:buNone/>
            </a:pPr>
            <a:r>
              <a:rPr lang="ru-RU" b="1" dirty="0" smtClean="0"/>
              <a:t>К утру 22 июня далеко не все войска западных округов успели занять определённые Директивой №1 позиции. Для многих нападение Германии стало внезапным, застало войска в казармах или в летних учебных лагерях. Тем не менее, несмотря на содержащееся в Директиве №1 предостережение «не поддаваться на провокации», советские части с первых минут войны стали оказывать противнику ожесточенное сопротивление. Было очевидно, что началась большая и давно ожидавшаяся война. </a:t>
            </a:r>
            <a:endParaRPr lang="ru-RU" b="1" dirty="0"/>
          </a:p>
        </p:txBody>
      </p:sp>
      <p:pic>
        <p:nvPicPr>
          <p:cNvPr id="9218" name="Picture 2" descr="https://avatars.mds.yandex.net/i?id=362c0d2895da5a93570faca415138e078e874b45-9099023-images-thumbs&amp;n=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49088" y="2802329"/>
            <a:ext cx="3475095" cy="27760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041283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t>Итоги</a:t>
            </a:r>
            <a:endParaRPr lang="ru-RU" b="1" dirty="0"/>
          </a:p>
        </p:txBody>
      </p:sp>
      <p:sp>
        <p:nvSpPr>
          <p:cNvPr id="3" name="Объект 2"/>
          <p:cNvSpPr>
            <a:spLocks noGrp="1"/>
          </p:cNvSpPr>
          <p:nvPr>
            <p:ph idx="1"/>
          </p:nvPr>
        </p:nvSpPr>
        <p:spPr>
          <a:xfrm>
            <a:off x="838199" y="1825625"/>
            <a:ext cx="10515601" cy="4351338"/>
          </a:xfrm>
        </p:spPr>
        <p:txBody>
          <a:bodyPr/>
          <a:lstStyle/>
          <a:p>
            <a:pPr marL="0" indent="0">
              <a:buNone/>
            </a:pPr>
            <a:endParaRPr lang="ru-RU" b="1" dirty="0" smtClean="0"/>
          </a:p>
          <a:p>
            <a:pPr marL="0" indent="0" algn="just">
              <a:buNone/>
            </a:pPr>
            <a:r>
              <a:rPr lang="ru-RU" b="1" dirty="0" smtClean="0"/>
              <a:t>Советский Союз не мог предотвратить нападение Германии на Польшу. Однако благодаря соглашению о разделе «сфер интересов» в буферной зоне между СССР и Германией появилась возможность вернуть территории, утраченные Россией по результатам Первой мировой войны и военного вмешательства (интервенции) западных стран в период Гражданской войны. Опасность агрессии Японии против СССР была существенно снижена. Одновременно была сведена к минимуму угроза создания единого антисоветского блока западных стран. </a:t>
            </a:r>
            <a:endParaRPr lang="ru-RU" b="1" dirty="0"/>
          </a:p>
        </p:txBody>
      </p:sp>
    </p:spTree>
    <p:extLst>
      <p:ext uri="{BB962C8B-B14F-4D97-AF65-F5344CB8AC3E}">
        <p14:creationId xmlns:p14="http://schemas.microsoft.com/office/powerpoint/2010/main" val="53999720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a:t>Итоги</a:t>
            </a:r>
            <a:endParaRPr lang="ru-RU" dirty="0"/>
          </a:p>
        </p:txBody>
      </p:sp>
      <p:sp>
        <p:nvSpPr>
          <p:cNvPr id="3" name="Объект 2"/>
          <p:cNvSpPr>
            <a:spLocks noGrp="1"/>
          </p:cNvSpPr>
          <p:nvPr>
            <p:ph idx="1"/>
          </p:nvPr>
        </p:nvSpPr>
        <p:spPr/>
        <p:txBody>
          <a:bodyPr/>
          <a:lstStyle/>
          <a:p>
            <a:pPr marL="0" indent="0" algn="just">
              <a:buNone/>
            </a:pPr>
            <a:r>
              <a:rPr lang="ru-RU" b="1" dirty="0" smtClean="0"/>
              <a:t>Возвращение в состав нашей страны Прибалтики, </a:t>
            </a:r>
            <a:r>
              <a:rPr lang="ru-RU" b="1" dirty="0"/>
              <a:t>Б</a:t>
            </a:r>
            <a:r>
              <a:rPr lang="ru-RU" b="1" dirty="0" smtClean="0"/>
              <a:t>ессарабии, Западной Украины и Западной Белоруссии </a:t>
            </a:r>
            <a:r>
              <a:rPr lang="ru-RU" b="1" dirty="0"/>
              <a:t>б</a:t>
            </a:r>
            <a:r>
              <a:rPr lang="ru-RU" b="1" dirty="0" smtClean="0"/>
              <a:t>ыло единственной альтернативой их поглощению Германией. С точки зрения военной стратегии это позволило отодвинуть далеко на запад рубежи развёртывания немецких армий, которые гитлеровцы собирались использовать против СССР. В том, что это произойдет, сомнений не оставалось. Поэтому в 1939 – 1941 годах были приняты меры по наращиванию производства вооружений, созданию мобилизационных резервов, укреплению кадрового потенциала армий и промышленности. Это позволило нашей стране в июне 1941 года выдержать удар. </a:t>
            </a:r>
            <a:endParaRPr lang="ru-RU" b="1" dirty="0"/>
          </a:p>
        </p:txBody>
      </p:sp>
    </p:spTree>
    <p:extLst>
      <p:ext uri="{BB962C8B-B14F-4D97-AF65-F5344CB8AC3E}">
        <p14:creationId xmlns:p14="http://schemas.microsoft.com/office/powerpoint/2010/main" val="28745098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t>Вхождение в состав СССР                                      Западной Украины и Западной Белоруссии</a:t>
            </a:r>
            <a:endParaRPr lang="ru-RU" dirty="0"/>
          </a:p>
        </p:txBody>
      </p:sp>
      <p:sp>
        <p:nvSpPr>
          <p:cNvPr id="3" name="Объект 2"/>
          <p:cNvSpPr>
            <a:spLocks noGrp="1"/>
          </p:cNvSpPr>
          <p:nvPr>
            <p:ph idx="1"/>
          </p:nvPr>
        </p:nvSpPr>
        <p:spPr>
          <a:xfrm>
            <a:off x="838200" y="1825625"/>
            <a:ext cx="6675304" cy="4351338"/>
          </a:xfrm>
        </p:spPr>
        <p:txBody>
          <a:bodyPr/>
          <a:lstStyle/>
          <a:p>
            <a:pPr marL="0" indent="0">
              <a:buNone/>
            </a:pPr>
            <a:r>
              <a:rPr lang="ru-RU" b="1" dirty="0" smtClean="0"/>
              <a:t>Немецкое командование отвело свои войска на линию, оговорённую секретным протоколом к </a:t>
            </a:r>
            <a:r>
              <a:rPr lang="ru-RU" b="1" dirty="0" err="1" smtClean="0"/>
              <a:t>советско</a:t>
            </a:r>
            <a:r>
              <a:rPr lang="ru-RU" b="1" dirty="0" smtClean="0"/>
              <a:t> – германскому договору о ненападении 23 августа 1939 года. Окончательно вопрос о границах между </a:t>
            </a:r>
            <a:r>
              <a:rPr lang="ru-RU" b="1" dirty="0"/>
              <a:t>Г</a:t>
            </a:r>
            <a:r>
              <a:rPr lang="ru-RU" b="1" dirty="0" smtClean="0"/>
              <a:t>ерманией и СССР был урегулирован 28 сентября 1939 года – Договор о дружбе и границе. Кроме того, согласно секретному протоколу к нему, Германия согласилась признать сферой интересов Советского Союза в Литву.</a:t>
            </a:r>
            <a:endParaRPr lang="ru-RU" b="1" dirty="0"/>
          </a:p>
        </p:txBody>
      </p:sp>
      <p:pic>
        <p:nvPicPr>
          <p:cNvPr id="5122" name="Picture 2" descr="https://avatars.mds.yandex.net/i?id=a87334d22fb4c081511969ca000f2392-5232242-images-thumbs&amp;n=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97118" y="2854081"/>
            <a:ext cx="4388386" cy="2294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41539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t>Вхождение в состав СССР                                      Западной Украины и Западной Белоруссии</a:t>
            </a:r>
            <a:endParaRPr lang="ru-RU" dirty="0"/>
          </a:p>
        </p:txBody>
      </p:sp>
      <p:sp>
        <p:nvSpPr>
          <p:cNvPr id="3" name="Объект 2"/>
          <p:cNvSpPr>
            <a:spLocks noGrp="1"/>
          </p:cNvSpPr>
          <p:nvPr>
            <p:ph idx="1"/>
          </p:nvPr>
        </p:nvSpPr>
        <p:spPr>
          <a:xfrm>
            <a:off x="838200" y="1825625"/>
            <a:ext cx="4989723" cy="4351338"/>
          </a:xfrm>
        </p:spPr>
        <p:txBody>
          <a:bodyPr>
            <a:normAutofit lnSpcReduction="10000"/>
          </a:bodyPr>
          <a:lstStyle/>
          <a:p>
            <a:pPr marL="0" indent="0">
              <a:buNone/>
            </a:pPr>
            <a:endParaRPr lang="ru-RU" b="1" dirty="0" smtClean="0"/>
          </a:p>
          <a:p>
            <a:pPr marL="0" indent="0">
              <a:buNone/>
            </a:pPr>
            <a:r>
              <a:rPr lang="ru-RU" b="1" dirty="0" smtClean="0"/>
              <a:t>В октябре 1939 года Народные собрания Западной Украины и Западной Белоруссии, сформированные в результате всенародных выборов, приняли декларации о воссоединении с Украинской и Белорусской Советскими Социалистическими Республиками. </a:t>
            </a:r>
            <a:endParaRPr lang="ru-RU" b="1" dirty="0"/>
          </a:p>
        </p:txBody>
      </p:sp>
      <p:pic>
        <p:nvPicPr>
          <p:cNvPr id="6146" name="Picture 2" descr="https://avatars.mds.yandex.net/i?id=a343c88d8a67fb7dabf9faae83d0bc44f9e85ed2-8357950-images-thumbs&amp;n=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90274" y="2486819"/>
            <a:ext cx="4572000" cy="3028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75847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t>Вхождение в состав СССР                                      Западной Украины и Западной Белоруссии</a:t>
            </a:r>
            <a:endParaRPr lang="ru-RU" dirty="0"/>
          </a:p>
        </p:txBody>
      </p:sp>
      <p:sp>
        <p:nvSpPr>
          <p:cNvPr id="3" name="Объект 2"/>
          <p:cNvSpPr>
            <a:spLocks noGrp="1"/>
          </p:cNvSpPr>
          <p:nvPr>
            <p:ph idx="1"/>
          </p:nvPr>
        </p:nvSpPr>
        <p:spPr>
          <a:xfrm>
            <a:off x="838200" y="1825625"/>
            <a:ext cx="3943120" cy="4351338"/>
          </a:xfrm>
        </p:spPr>
        <p:txBody>
          <a:bodyPr/>
          <a:lstStyle/>
          <a:p>
            <a:pPr marL="0" indent="0">
              <a:buNone/>
            </a:pPr>
            <a:r>
              <a:rPr lang="ru-RU" b="1" dirty="0" smtClean="0"/>
              <a:t>В один день с подписанием Договора о дружбе и границе с Германией СССР заключил договор о взаимопомощи с Эстонией, предусматривавший размещение советских военных баз на её территории. </a:t>
            </a:r>
            <a:endParaRPr lang="ru-RU" b="1" dirty="0"/>
          </a:p>
        </p:txBody>
      </p:sp>
      <p:pic>
        <p:nvPicPr>
          <p:cNvPr id="7170" name="Picture 2" descr="https://avatars.mds.yandex.net/i?id=6880d6ff74d1134bb6ff13736f23e2392a18aa56-10639647-images-thumbs&amp;n=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49958" y="2159306"/>
            <a:ext cx="4935556" cy="3602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71804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t>Вхождение в состав СССР                                      Западной Украины и Западной Белоруссии</a:t>
            </a:r>
            <a:endParaRPr lang="ru-RU" dirty="0"/>
          </a:p>
        </p:txBody>
      </p:sp>
      <p:sp>
        <p:nvSpPr>
          <p:cNvPr id="3" name="Объект 2"/>
          <p:cNvSpPr>
            <a:spLocks noGrp="1"/>
          </p:cNvSpPr>
          <p:nvPr>
            <p:ph idx="1"/>
          </p:nvPr>
        </p:nvSpPr>
        <p:spPr>
          <a:xfrm>
            <a:off x="838200" y="1825625"/>
            <a:ext cx="4152441" cy="4351338"/>
          </a:xfrm>
        </p:spPr>
        <p:txBody>
          <a:bodyPr/>
          <a:lstStyle/>
          <a:p>
            <a:pPr marL="0" indent="0">
              <a:buNone/>
            </a:pPr>
            <a:r>
              <a:rPr lang="ru-RU" b="1" dirty="0" smtClean="0"/>
              <a:t>В начале октября 1939 года такие же договоры были заключены с Латвией и Литвой, которой Советский Союз передал освобождённую </a:t>
            </a:r>
            <a:r>
              <a:rPr lang="ru-RU" b="1" dirty="0" err="1" smtClean="0"/>
              <a:t>Виленскую</a:t>
            </a:r>
            <a:r>
              <a:rPr lang="ru-RU" b="1" dirty="0" smtClean="0"/>
              <a:t> область и столицу Вильно (Вильнюс), ранее захваченные Польшей. </a:t>
            </a:r>
            <a:endParaRPr lang="ru-RU" b="1" dirty="0"/>
          </a:p>
        </p:txBody>
      </p:sp>
      <p:pic>
        <p:nvPicPr>
          <p:cNvPr id="8194" name="Picture 2" descr="https://upload.wikimedia.org/wikipedia/commons/thumb/7/77/Riga_1940_Soviet_Army.jpg/300px-Riga_1940_Soviet_Arm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82438" y="2536050"/>
            <a:ext cx="4436125" cy="29304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3477303"/>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656</TotalTime>
  <Words>2747</Words>
  <Application>Microsoft Office PowerPoint</Application>
  <PresentationFormat>Широкоэкранный</PresentationFormat>
  <Paragraphs>144</Paragraphs>
  <Slides>57</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57</vt:i4>
      </vt:variant>
    </vt:vector>
  </HeadingPairs>
  <TitlesOfParts>
    <vt:vector size="61" baseType="lpstr">
      <vt:lpstr>Arial</vt:lpstr>
      <vt:lpstr>Calibri</vt:lpstr>
      <vt:lpstr>Calibri Light</vt:lpstr>
      <vt:lpstr>Тема Office</vt:lpstr>
      <vt:lpstr>СССР накануне                                      Великой Отечественной войны</vt:lpstr>
      <vt:lpstr>Вхождение в состав СССР                                      Западной Украины и Западной Белоруссии</vt:lpstr>
      <vt:lpstr>Вхождение в состав СССР                                      Западной Украины и Западной Белоруссии</vt:lpstr>
      <vt:lpstr>Вхождение в состав СССР                                      Западной Украины и Западной Белоруссии</vt:lpstr>
      <vt:lpstr>Вхождение в состав СССР                                      Западной Украины и Западной Белоруссии</vt:lpstr>
      <vt:lpstr>Вхождение в состав СССР                                      Западной Украины и Западной Белоруссии</vt:lpstr>
      <vt:lpstr>Вхождение в состав СССР                                      Западной Украины и Западной Белоруссии</vt:lpstr>
      <vt:lpstr>Вхождение в состав СССР                                      Западной Украины и Западной Белоруссии</vt:lpstr>
      <vt:lpstr>Вхождение в состав СССР                                      Западной Украины и Западной Белоруссии</vt:lpstr>
      <vt:lpstr>Вхождение в состав СССР                                      Западной Украины и Западной Белоруссии</vt:lpstr>
      <vt:lpstr>Советско – финляндская война 1939 – 1940 годах</vt:lpstr>
      <vt:lpstr>Советско – финляндская война 1939 – 1940 годах</vt:lpstr>
      <vt:lpstr>Советско – финляндская война 1939 – 1940 годах</vt:lpstr>
      <vt:lpstr>Советско – финляндская война 1939 – 1940 годах</vt:lpstr>
      <vt:lpstr>Советско – финляндская война 1939 – 1940 годах</vt:lpstr>
      <vt:lpstr>Советско – финляндская война 1939 – 1940 годах</vt:lpstr>
      <vt:lpstr>Советско – финляндская война 1939 – 1940 годах</vt:lpstr>
      <vt:lpstr>Вхождение в состав СССР                                        Прибалтики, Бессарабии и Северной Буковины</vt:lpstr>
      <vt:lpstr>Вхождение в состав СССР                                        Прибалтики, Бессарабии и Северной Буковины</vt:lpstr>
      <vt:lpstr>Вхождение в состав СССР                                        Прибалтики, Бессарабии и Северной Буковины</vt:lpstr>
      <vt:lpstr>Вхождение в состав СССР                                        Прибалтики, Бессарабии и Северной Буковины</vt:lpstr>
      <vt:lpstr>Вхождение в состав СССР                                        Прибалтики, Бессарабии и Северной Буковины</vt:lpstr>
      <vt:lpstr>Вхождение в состав СССР                                        Прибалтики, Бессарабии и Северной Буковины</vt:lpstr>
      <vt:lpstr>Вхождение в состав СССР                                        Прибалтики, Бессарабии и Северной Буковины</vt:lpstr>
      <vt:lpstr>Вхождение в состав СССР                                        Прибалтики, Бессарабии и Северной Буковины</vt:lpstr>
      <vt:lpstr>Подготовка Германии к нападению на СССР</vt:lpstr>
      <vt:lpstr>Подготовка Германии к нападению на СССР</vt:lpstr>
      <vt:lpstr>Подготовка Германии к нападению на СССР</vt:lpstr>
      <vt:lpstr>Подготовка Германии к нападению на СССР</vt:lpstr>
      <vt:lpstr>Подготовка Германии к нападению на СССР</vt:lpstr>
      <vt:lpstr>Подготовка Германии к нападению на СССР</vt:lpstr>
      <vt:lpstr>Подготовка Германии к нападению на СССР</vt:lpstr>
      <vt:lpstr>Меры советского руководства                                                              по укреплению обороноспособности страны</vt:lpstr>
      <vt:lpstr>Меры советского руководства                                                              по укреплению обороноспособности страны</vt:lpstr>
      <vt:lpstr>Меры советского руководства                                                              по укреплению обороноспособности страны</vt:lpstr>
      <vt:lpstr>Меры советского руководства                                                              по укреплению обороноспособности страны</vt:lpstr>
      <vt:lpstr>Меры советского руководства                                                              по укреплению обороноспособности страны</vt:lpstr>
      <vt:lpstr>Меры советского руководства                                                              по укреплению обороноспособности страны</vt:lpstr>
      <vt:lpstr>Меры советского руководства                                                              по укреплению обороноспособности страны</vt:lpstr>
      <vt:lpstr>Меры советского руководства                                                              по укреплению обороноспособности страны</vt:lpstr>
      <vt:lpstr>Меры советского руководства                                                              по укреплению обороноспособности страны</vt:lpstr>
      <vt:lpstr>Меры советского руководства                                                              по укреплению обороноспособности страны</vt:lpstr>
      <vt:lpstr>Меры советского руководства                                                              по укреплению обороноспособности страны</vt:lpstr>
      <vt:lpstr>Меры советского руководства                                                              по укреплению обороноспособности страны</vt:lpstr>
      <vt:lpstr>Меры советского руководства                                                              по укреплению обороноспособности страны</vt:lpstr>
      <vt:lpstr>Меры советского руководства                                                              по укреплению обороноспособности страны</vt:lpstr>
      <vt:lpstr>Меры советского руководства                                                              по укреплению обороноспособности страны</vt:lpstr>
      <vt:lpstr>Меры советского руководства                                                              по укреплению обороноспособности страны</vt:lpstr>
      <vt:lpstr>Меры советского руководства                                                              по укреплению обороноспособности страны</vt:lpstr>
      <vt:lpstr>Меры советского руководства                                                              по укреплению обороноспособности страны</vt:lpstr>
      <vt:lpstr>Советские планы и расчёты накануне войны</vt:lpstr>
      <vt:lpstr>Советские планы и расчёты накануне войны</vt:lpstr>
      <vt:lpstr>Советские планы и расчёты накануне войны</vt:lpstr>
      <vt:lpstr>Советские планы и расчёты накануне войны</vt:lpstr>
      <vt:lpstr>Советские планы и расчёты накануне войны</vt:lpstr>
      <vt:lpstr>Итоги</vt:lpstr>
      <vt:lpstr>Итоги</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СССР накануне                                      Великой Отечественной войны</dc:title>
  <dc:creator>Лариса</dc:creator>
  <cp:lastModifiedBy>Лариса</cp:lastModifiedBy>
  <cp:revision>66</cp:revision>
  <dcterms:created xsi:type="dcterms:W3CDTF">2024-01-04T05:16:43Z</dcterms:created>
  <dcterms:modified xsi:type="dcterms:W3CDTF">2024-01-05T10:24:52Z</dcterms:modified>
</cp:coreProperties>
</file>