
<file path=[Content_Types].xml><?xml version="1.0" encoding="utf-8"?>
<Types xmlns="http://schemas.openxmlformats.org/package/2006/content-types">
  <Default Extension="crdownload" ContentType="image/jpeg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19"/>
  </p:notesMasterIdLst>
  <p:handoutMasterIdLst>
    <p:handoutMasterId r:id="rId120"/>
  </p:handoutMasterIdLst>
  <p:sldIdLst>
    <p:sldId id="325" r:id="rId5"/>
    <p:sldId id="340" r:id="rId6"/>
    <p:sldId id="326" r:id="rId7"/>
    <p:sldId id="341" r:id="rId8"/>
    <p:sldId id="342" r:id="rId9"/>
    <p:sldId id="343" r:id="rId10"/>
    <p:sldId id="344" r:id="rId11"/>
    <p:sldId id="345" r:id="rId12"/>
    <p:sldId id="346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449" r:id="rId21"/>
    <p:sldId id="356" r:id="rId22"/>
    <p:sldId id="355" r:id="rId23"/>
    <p:sldId id="450" r:id="rId24"/>
    <p:sldId id="357" r:id="rId25"/>
    <p:sldId id="451" r:id="rId26"/>
    <p:sldId id="358" r:id="rId27"/>
    <p:sldId id="452" r:id="rId28"/>
    <p:sldId id="453" r:id="rId29"/>
    <p:sldId id="360" r:id="rId30"/>
    <p:sldId id="361" r:id="rId31"/>
    <p:sldId id="454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1" r:id="rId40"/>
    <p:sldId id="370" r:id="rId41"/>
    <p:sldId id="372" r:id="rId42"/>
    <p:sldId id="373" r:id="rId43"/>
    <p:sldId id="374" r:id="rId44"/>
    <p:sldId id="376" r:id="rId45"/>
    <p:sldId id="455" r:id="rId46"/>
    <p:sldId id="377" r:id="rId47"/>
    <p:sldId id="456" r:id="rId48"/>
    <p:sldId id="379" r:id="rId49"/>
    <p:sldId id="380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89" r:id="rId58"/>
    <p:sldId id="390" r:id="rId59"/>
    <p:sldId id="391" r:id="rId60"/>
    <p:sldId id="392" r:id="rId61"/>
    <p:sldId id="393" r:id="rId62"/>
    <p:sldId id="394" r:id="rId63"/>
    <p:sldId id="395" r:id="rId64"/>
    <p:sldId id="396" r:id="rId65"/>
    <p:sldId id="398" r:id="rId66"/>
    <p:sldId id="399" r:id="rId67"/>
    <p:sldId id="397" r:id="rId68"/>
    <p:sldId id="400" r:id="rId69"/>
    <p:sldId id="402" r:id="rId70"/>
    <p:sldId id="401" r:id="rId71"/>
    <p:sldId id="403" r:id="rId72"/>
    <p:sldId id="404" r:id="rId73"/>
    <p:sldId id="405" r:id="rId74"/>
    <p:sldId id="406" r:id="rId75"/>
    <p:sldId id="407" r:id="rId76"/>
    <p:sldId id="408" r:id="rId77"/>
    <p:sldId id="409" r:id="rId78"/>
    <p:sldId id="410" r:id="rId79"/>
    <p:sldId id="411" r:id="rId80"/>
    <p:sldId id="412" r:id="rId81"/>
    <p:sldId id="413" r:id="rId82"/>
    <p:sldId id="414" r:id="rId83"/>
    <p:sldId id="415" r:id="rId84"/>
    <p:sldId id="416" r:id="rId85"/>
    <p:sldId id="417" r:id="rId86"/>
    <p:sldId id="418" r:id="rId87"/>
    <p:sldId id="419" r:id="rId88"/>
    <p:sldId id="421" r:id="rId89"/>
    <p:sldId id="422" r:id="rId90"/>
    <p:sldId id="423" r:id="rId91"/>
    <p:sldId id="424" r:id="rId92"/>
    <p:sldId id="425" r:id="rId93"/>
    <p:sldId id="426" r:id="rId94"/>
    <p:sldId id="427" r:id="rId95"/>
    <p:sldId id="328" r:id="rId96"/>
    <p:sldId id="429" r:id="rId97"/>
    <p:sldId id="428" r:id="rId98"/>
    <p:sldId id="430" r:id="rId99"/>
    <p:sldId id="431" r:id="rId100"/>
    <p:sldId id="432" r:id="rId101"/>
    <p:sldId id="433" r:id="rId102"/>
    <p:sldId id="434" r:id="rId103"/>
    <p:sldId id="435" r:id="rId104"/>
    <p:sldId id="436" r:id="rId105"/>
    <p:sldId id="437" r:id="rId106"/>
    <p:sldId id="438" r:id="rId107"/>
    <p:sldId id="439" r:id="rId108"/>
    <p:sldId id="441" r:id="rId109"/>
    <p:sldId id="440" r:id="rId110"/>
    <p:sldId id="442" r:id="rId111"/>
    <p:sldId id="443" r:id="rId112"/>
    <p:sldId id="444" r:id="rId113"/>
    <p:sldId id="445" r:id="rId114"/>
    <p:sldId id="446" r:id="rId115"/>
    <p:sldId id="447" r:id="rId116"/>
    <p:sldId id="448" r:id="rId117"/>
    <p:sldId id="339" r:id="rId1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816" userDrawn="1">
          <p15:clr>
            <a:srgbClr val="A4A3A4"/>
          </p15:clr>
        </p15:guide>
        <p15:guide id="2" orient="horz" pos="3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CCCD"/>
    <a:srgbClr val="D7ADAE"/>
    <a:srgbClr val="FF0000"/>
    <a:srgbClr val="A3EBE0"/>
    <a:srgbClr val="FFE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205" autoAdjust="0"/>
  </p:normalViewPr>
  <p:slideViewPr>
    <p:cSldViewPr snapToGrid="0">
      <p:cViewPr varScale="1">
        <p:scale>
          <a:sx n="115" d="100"/>
          <a:sy n="115" d="100"/>
        </p:scale>
        <p:origin x="372" y="132"/>
      </p:cViewPr>
      <p:guideLst>
        <p:guide pos="816"/>
        <p:guide orient="horz" pos="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42"/>
    </p:cViewPr>
  </p:sorterViewPr>
  <p:notesViewPr>
    <p:cSldViewPr snapToGrid="0"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notesMaster" Target="notesMasters/notesMaster1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handoutMaster" Target="handoutMasters/handoutMaster1.xml"/><Relationship Id="rId125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23E57C-AA80-41C6-B7E7-875FDEC4AA0F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16C534-244B-410A-9CEE-7E4462C05C97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Гидролиз жиров</a:t>
          </a:r>
        </a:p>
      </dgm:t>
    </dgm:pt>
    <dgm:pt modelId="{760037B4-97CA-4359-BD79-970B620879A0}" type="parTrans" cxnId="{60B58F4F-ECA2-4E53-BDDC-8B15D75FE762}">
      <dgm:prSet/>
      <dgm:spPr/>
      <dgm:t>
        <a:bodyPr/>
        <a:lstStyle/>
        <a:p>
          <a:endParaRPr lang="ru-RU"/>
        </a:p>
      </dgm:t>
    </dgm:pt>
    <dgm:pt modelId="{E8E28792-AE61-4FE1-9244-61A0D8446C92}" type="sibTrans" cxnId="{60B58F4F-ECA2-4E53-BDDC-8B15D75FE762}">
      <dgm:prSet/>
      <dgm:spPr/>
      <dgm:t>
        <a:bodyPr/>
        <a:lstStyle/>
        <a:p>
          <a:endParaRPr lang="ru-RU"/>
        </a:p>
      </dgm:t>
    </dgm:pt>
    <dgm:pt modelId="{E39597FD-42C2-4D45-8176-1D3669BB25A3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Водный</a:t>
          </a:r>
        </a:p>
        <a:p>
          <a:r>
            <a:rPr lang="ru-RU" dirty="0">
              <a:solidFill>
                <a:srgbClr val="FF0000"/>
              </a:solidFill>
            </a:rPr>
            <a:t>глицерин +</a:t>
          </a:r>
        </a:p>
        <a:p>
          <a:r>
            <a:rPr lang="ru-RU" dirty="0">
              <a:solidFill>
                <a:srgbClr val="FF0000"/>
              </a:solidFill>
            </a:rPr>
            <a:t>кислота</a:t>
          </a:r>
        </a:p>
      </dgm:t>
    </dgm:pt>
    <dgm:pt modelId="{0B3E3670-B52A-487D-B58D-068B0C3D93D0}" type="parTrans" cxnId="{DF956E60-8761-4CAF-85A7-B710734C067F}">
      <dgm:prSet/>
      <dgm:spPr/>
      <dgm:t>
        <a:bodyPr/>
        <a:lstStyle/>
        <a:p>
          <a:endParaRPr lang="ru-RU"/>
        </a:p>
      </dgm:t>
    </dgm:pt>
    <dgm:pt modelId="{3F6A4DA5-B2C0-433E-8095-C67ABE2FFB7E}" type="sibTrans" cxnId="{DF956E60-8761-4CAF-85A7-B710734C067F}">
      <dgm:prSet/>
      <dgm:spPr/>
      <dgm:t>
        <a:bodyPr/>
        <a:lstStyle/>
        <a:p>
          <a:endParaRPr lang="ru-RU"/>
        </a:p>
      </dgm:t>
    </dgm:pt>
    <dgm:pt modelId="{32A1A785-E92F-41FC-8478-0C6B25CCD267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Щелочной </a:t>
          </a:r>
        </a:p>
        <a:p>
          <a:r>
            <a:rPr lang="ru-RU" dirty="0">
              <a:solidFill>
                <a:srgbClr val="FF0000"/>
              </a:solidFill>
            </a:rPr>
            <a:t>глицерин + соль кислоты</a:t>
          </a:r>
        </a:p>
      </dgm:t>
    </dgm:pt>
    <dgm:pt modelId="{939F8969-2A41-488C-805B-763A4D1B1B2D}" type="parTrans" cxnId="{865FC9C5-E144-47C5-949C-C02D9794C89A}">
      <dgm:prSet/>
      <dgm:spPr/>
      <dgm:t>
        <a:bodyPr/>
        <a:lstStyle/>
        <a:p>
          <a:endParaRPr lang="ru-RU"/>
        </a:p>
      </dgm:t>
    </dgm:pt>
    <dgm:pt modelId="{F1814DF6-1F6A-4553-8F51-E60176E0DAD9}" type="sibTrans" cxnId="{865FC9C5-E144-47C5-949C-C02D9794C89A}">
      <dgm:prSet/>
      <dgm:spPr/>
      <dgm:t>
        <a:bodyPr/>
        <a:lstStyle/>
        <a:p>
          <a:endParaRPr lang="ru-RU"/>
        </a:p>
      </dgm:t>
    </dgm:pt>
    <dgm:pt modelId="{78F5EA29-D811-498A-8A7B-9342476DBB50}" type="pres">
      <dgm:prSet presAssocID="{4A23E57C-AA80-41C6-B7E7-875FDEC4AA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3408D6F-2DC5-426C-9981-3C73E83EAC52}" type="pres">
      <dgm:prSet presAssocID="{A616C534-244B-410A-9CEE-7E4462C05C97}" presName="hierRoot1" presStyleCnt="0">
        <dgm:presLayoutVars>
          <dgm:hierBranch val="init"/>
        </dgm:presLayoutVars>
      </dgm:prSet>
      <dgm:spPr/>
    </dgm:pt>
    <dgm:pt modelId="{A207BEA8-F7BA-4246-BAF4-AFE207BC4179}" type="pres">
      <dgm:prSet presAssocID="{A616C534-244B-410A-9CEE-7E4462C05C97}" presName="rootComposite1" presStyleCnt="0"/>
      <dgm:spPr/>
    </dgm:pt>
    <dgm:pt modelId="{1858C8C6-1A2B-4142-BE2A-7C0292F6F4F3}" type="pres">
      <dgm:prSet presAssocID="{A616C534-244B-410A-9CEE-7E4462C05C97}" presName="rootText1" presStyleLbl="node0" presStyleIdx="0" presStyleCnt="1" custLinFactNeighborX="-8938" custLinFactNeighborY="4613">
        <dgm:presLayoutVars>
          <dgm:chPref val="3"/>
        </dgm:presLayoutVars>
      </dgm:prSet>
      <dgm:spPr/>
    </dgm:pt>
    <dgm:pt modelId="{8DAE989B-B8A4-4BCC-9F76-38A254F7D0AB}" type="pres">
      <dgm:prSet presAssocID="{A616C534-244B-410A-9CEE-7E4462C05C97}" presName="rootConnector1" presStyleLbl="node1" presStyleIdx="0" presStyleCnt="0"/>
      <dgm:spPr/>
    </dgm:pt>
    <dgm:pt modelId="{4AFB38C3-0AA6-4801-85E5-746ADC3E2833}" type="pres">
      <dgm:prSet presAssocID="{A616C534-244B-410A-9CEE-7E4462C05C97}" presName="hierChild2" presStyleCnt="0"/>
      <dgm:spPr/>
    </dgm:pt>
    <dgm:pt modelId="{4C662855-C9CF-4B34-8D9B-BC6C82010329}" type="pres">
      <dgm:prSet presAssocID="{0B3E3670-B52A-487D-B58D-068B0C3D93D0}" presName="Name37" presStyleLbl="parChTrans1D2" presStyleIdx="0" presStyleCnt="2"/>
      <dgm:spPr/>
    </dgm:pt>
    <dgm:pt modelId="{26CC4CB5-BC84-4D0A-BAB3-3DC0FE0D9B43}" type="pres">
      <dgm:prSet presAssocID="{E39597FD-42C2-4D45-8176-1D3669BB25A3}" presName="hierRoot2" presStyleCnt="0">
        <dgm:presLayoutVars>
          <dgm:hierBranch val="init"/>
        </dgm:presLayoutVars>
      </dgm:prSet>
      <dgm:spPr/>
    </dgm:pt>
    <dgm:pt modelId="{9071F38A-5333-44F4-B81A-E997E432C6C2}" type="pres">
      <dgm:prSet presAssocID="{E39597FD-42C2-4D45-8176-1D3669BB25A3}" presName="rootComposite" presStyleCnt="0"/>
      <dgm:spPr/>
    </dgm:pt>
    <dgm:pt modelId="{288F180E-9D06-4698-ACB2-CB5210E252D2}" type="pres">
      <dgm:prSet presAssocID="{E39597FD-42C2-4D45-8176-1D3669BB25A3}" presName="rootText" presStyleLbl="node2" presStyleIdx="0" presStyleCnt="2">
        <dgm:presLayoutVars>
          <dgm:chPref val="3"/>
        </dgm:presLayoutVars>
      </dgm:prSet>
      <dgm:spPr/>
    </dgm:pt>
    <dgm:pt modelId="{79286F10-CE33-4C8A-9C0B-B56C11364B64}" type="pres">
      <dgm:prSet presAssocID="{E39597FD-42C2-4D45-8176-1D3669BB25A3}" presName="rootConnector" presStyleLbl="node2" presStyleIdx="0" presStyleCnt="2"/>
      <dgm:spPr/>
    </dgm:pt>
    <dgm:pt modelId="{4F7F9318-010E-46F8-87E1-C481935C5B08}" type="pres">
      <dgm:prSet presAssocID="{E39597FD-42C2-4D45-8176-1D3669BB25A3}" presName="hierChild4" presStyleCnt="0"/>
      <dgm:spPr/>
    </dgm:pt>
    <dgm:pt modelId="{923BB3EF-5041-49FB-9BCC-FEAD9D6ED82F}" type="pres">
      <dgm:prSet presAssocID="{E39597FD-42C2-4D45-8176-1D3669BB25A3}" presName="hierChild5" presStyleCnt="0"/>
      <dgm:spPr/>
    </dgm:pt>
    <dgm:pt modelId="{FE9A4304-3F4F-4345-AF1B-4C0F484B27BB}" type="pres">
      <dgm:prSet presAssocID="{939F8969-2A41-488C-805B-763A4D1B1B2D}" presName="Name37" presStyleLbl="parChTrans1D2" presStyleIdx="1" presStyleCnt="2"/>
      <dgm:spPr/>
    </dgm:pt>
    <dgm:pt modelId="{CABE20A0-8299-4F9E-92D9-023E567B285F}" type="pres">
      <dgm:prSet presAssocID="{32A1A785-E92F-41FC-8478-0C6B25CCD267}" presName="hierRoot2" presStyleCnt="0">
        <dgm:presLayoutVars>
          <dgm:hierBranch val="init"/>
        </dgm:presLayoutVars>
      </dgm:prSet>
      <dgm:spPr/>
    </dgm:pt>
    <dgm:pt modelId="{8E0F161E-422B-417F-B791-32728EFCD925}" type="pres">
      <dgm:prSet presAssocID="{32A1A785-E92F-41FC-8478-0C6B25CCD267}" presName="rootComposite" presStyleCnt="0"/>
      <dgm:spPr/>
    </dgm:pt>
    <dgm:pt modelId="{689993E2-8CFB-4DF1-85C6-CF9DBE4FDF34}" type="pres">
      <dgm:prSet presAssocID="{32A1A785-E92F-41FC-8478-0C6B25CCD267}" presName="rootText" presStyleLbl="node2" presStyleIdx="1" presStyleCnt="2" custLinFactNeighborX="-4325" custLinFactNeighborY="1032">
        <dgm:presLayoutVars>
          <dgm:chPref val="3"/>
        </dgm:presLayoutVars>
      </dgm:prSet>
      <dgm:spPr/>
    </dgm:pt>
    <dgm:pt modelId="{68B4648F-F86D-4C99-922D-46E57115FBBD}" type="pres">
      <dgm:prSet presAssocID="{32A1A785-E92F-41FC-8478-0C6B25CCD267}" presName="rootConnector" presStyleLbl="node2" presStyleIdx="1" presStyleCnt="2"/>
      <dgm:spPr/>
    </dgm:pt>
    <dgm:pt modelId="{4EA40700-70A6-4444-BC55-EAD60E01744A}" type="pres">
      <dgm:prSet presAssocID="{32A1A785-E92F-41FC-8478-0C6B25CCD267}" presName="hierChild4" presStyleCnt="0"/>
      <dgm:spPr/>
    </dgm:pt>
    <dgm:pt modelId="{02AB7286-4A78-410C-98DB-B75705247EA6}" type="pres">
      <dgm:prSet presAssocID="{32A1A785-E92F-41FC-8478-0C6B25CCD267}" presName="hierChild5" presStyleCnt="0"/>
      <dgm:spPr/>
    </dgm:pt>
    <dgm:pt modelId="{4003FBAA-C846-43CC-A6C9-53F673D8A242}" type="pres">
      <dgm:prSet presAssocID="{A616C534-244B-410A-9CEE-7E4462C05C97}" presName="hierChild3" presStyleCnt="0"/>
      <dgm:spPr/>
    </dgm:pt>
  </dgm:ptLst>
  <dgm:cxnLst>
    <dgm:cxn modelId="{DF956E60-8761-4CAF-85A7-B710734C067F}" srcId="{A616C534-244B-410A-9CEE-7E4462C05C97}" destId="{E39597FD-42C2-4D45-8176-1D3669BB25A3}" srcOrd="0" destOrd="0" parTransId="{0B3E3670-B52A-487D-B58D-068B0C3D93D0}" sibTransId="{3F6A4DA5-B2C0-433E-8095-C67ABE2FFB7E}"/>
    <dgm:cxn modelId="{60B58F4F-ECA2-4E53-BDDC-8B15D75FE762}" srcId="{4A23E57C-AA80-41C6-B7E7-875FDEC4AA0F}" destId="{A616C534-244B-410A-9CEE-7E4462C05C97}" srcOrd="0" destOrd="0" parTransId="{760037B4-97CA-4359-BD79-970B620879A0}" sibTransId="{E8E28792-AE61-4FE1-9244-61A0D8446C92}"/>
    <dgm:cxn modelId="{31562353-01A3-4158-A5CF-B8C31B2F148F}" type="presOf" srcId="{939F8969-2A41-488C-805B-763A4D1B1B2D}" destId="{FE9A4304-3F4F-4345-AF1B-4C0F484B27BB}" srcOrd="0" destOrd="0" presId="urn:microsoft.com/office/officeart/2005/8/layout/orgChart1"/>
    <dgm:cxn modelId="{F7F619AA-5ECF-4683-BBA1-82ADB721E9FF}" type="presOf" srcId="{32A1A785-E92F-41FC-8478-0C6B25CCD267}" destId="{68B4648F-F86D-4C99-922D-46E57115FBBD}" srcOrd="1" destOrd="0" presId="urn:microsoft.com/office/officeart/2005/8/layout/orgChart1"/>
    <dgm:cxn modelId="{0D334DB1-D6CF-4B2C-9ED3-E830A06940B0}" type="presOf" srcId="{A616C534-244B-410A-9CEE-7E4462C05C97}" destId="{8DAE989B-B8A4-4BCC-9F76-38A254F7D0AB}" srcOrd="1" destOrd="0" presId="urn:microsoft.com/office/officeart/2005/8/layout/orgChart1"/>
    <dgm:cxn modelId="{20232FB5-9E99-4758-A25E-D50A57F3475A}" type="presOf" srcId="{E39597FD-42C2-4D45-8176-1D3669BB25A3}" destId="{79286F10-CE33-4C8A-9C0B-B56C11364B64}" srcOrd="1" destOrd="0" presId="urn:microsoft.com/office/officeart/2005/8/layout/orgChart1"/>
    <dgm:cxn modelId="{865FC9C5-E144-47C5-949C-C02D9794C89A}" srcId="{A616C534-244B-410A-9CEE-7E4462C05C97}" destId="{32A1A785-E92F-41FC-8478-0C6B25CCD267}" srcOrd="1" destOrd="0" parTransId="{939F8969-2A41-488C-805B-763A4D1B1B2D}" sibTransId="{F1814DF6-1F6A-4553-8F51-E60176E0DAD9}"/>
    <dgm:cxn modelId="{BAA860C6-C66E-4AF4-A4F5-D73335443CCB}" type="presOf" srcId="{A616C534-244B-410A-9CEE-7E4462C05C97}" destId="{1858C8C6-1A2B-4142-BE2A-7C0292F6F4F3}" srcOrd="0" destOrd="0" presId="urn:microsoft.com/office/officeart/2005/8/layout/orgChart1"/>
    <dgm:cxn modelId="{DC88B5CF-E359-41E5-A851-6B074BA732A0}" type="presOf" srcId="{0B3E3670-B52A-487D-B58D-068B0C3D93D0}" destId="{4C662855-C9CF-4B34-8D9B-BC6C82010329}" srcOrd="0" destOrd="0" presId="urn:microsoft.com/office/officeart/2005/8/layout/orgChart1"/>
    <dgm:cxn modelId="{78A80BE6-F7E1-47F8-9CD3-878043CF82AC}" type="presOf" srcId="{32A1A785-E92F-41FC-8478-0C6B25CCD267}" destId="{689993E2-8CFB-4DF1-85C6-CF9DBE4FDF34}" srcOrd="0" destOrd="0" presId="urn:microsoft.com/office/officeart/2005/8/layout/orgChart1"/>
    <dgm:cxn modelId="{B905A9E9-EE51-4492-9DE5-D88416429920}" type="presOf" srcId="{E39597FD-42C2-4D45-8176-1D3669BB25A3}" destId="{288F180E-9D06-4698-ACB2-CB5210E252D2}" srcOrd="0" destOrd="0" presId="urn:microsoft.com/office/officeart/2005/8/layout/orgChart1"/>
    <dgm:cxn modelId="{CEB3B5FC-3368-4C8C-A35B-80DC57E15D4A}" type="presOf" srcId="{4A23E57C-AA80-41C6-B7E7-875FDEC4AA0F}" destId="{78F5EA29-D811-498A-8A7B-9342476DBB50}" srcOrd="0" destOrd="0" presId="urn:microsoft.com/office/officeart/2005/8/layout/orgChart1"/>
    <dgm:cxn modelId="{68EF456C-A79B-48F6-9F87-93A98D2BAB55}" type="presParOf" srcId="{78F5EA29-D811-498A-8A7B-9342476DBB50}" destId="{13408D6F-2DC5-426C-9981-3C73E83EAC52}" srcOrd="0" destOrd="0" presId="urn:microsoft.com/office/officeart/2005/8/layout/orgChart1"/>
    <dgm:cxn modelId="{A07615E5-0339-4AC7-87AE-E50FCA7257B7}" type="presParOf" srcId="{13408D6F-2DC5-426C-9981-3C73E83EAC52}" destId="{A207BEA8-F7BA-4246-BAF4-AFE207BC4179}" srcOrd="0" destOrd="0" presId="urn:microsoft.com/office/officeart/2005/8/layout/orgChart1"/>
    <dgm:cxn modelId="{1B0EE0A1-DD8D-4F37-981E-EB113C14B5F5}" type="presParOf" srcId="{A207BEA8-F7BA-4246-BAF4-AFE207BC4179}" destId="{1858C8C6-1A2B-4142-BE2A-7C0292F6F4F3}" srcOrd="0" destOrd="0" presId="urn:microsoft.com/office/officeart/2005/8/layout/orgChart1"/>
    <dgm:cxn modelId="{13C7D798-A838-4A68-9196-5F51E9646BA4}" type="presParOf" srcId="{A207BEA8-F7BA-4246-BAF4-AFE207BC4179}" destId="{8DAE989B-B8A4-4BCC-9F76-38A254F7D0AB}" srcOrd="1" destOrd="0" presId="urn:microsoft.com/office/officeart/2005/8/layout/orgChart1"/>
    <dgm:cxn modelId="{B8079415-1E05-4BB4-BF08-FD6326BC0501}" type="presParOf" srcId="{13408D6F-2DC5-426C-9981-3C73E83EAC52}" destId="{4AFB38C3-0AA6-4801-85E5-746ADC3E2833}" srcOrd="1" destOrd="0" presId="urn:microsoft.com/office/officeart/2005/8/layout/orgChart1"/>
    <dgm:cxn modelId="{3BA1E633-0010-4A29-BAD9-4BCA6D63912D}" type="presParOf" srcId="{4AFB38C3-0AA6-4801-85E5-746ADC3E2833}" destId="{4C662855-C9CF-4B34-8D9B-BC6C82010329}" srcOrd="0" destOrd="0" presId="urn:microsoft.com/office/officeart/2005/8/layout/orgChart1"/>
    <dgm:cxn modelId="{534B23D9-3181-4E6B-856B-155E2B612815}" type="presParOf" srcId="{4AFB38C3-0AA6-4801-85E5-746ADC3E2833}" destId="{26CC4CB5-BC84-4D0A-BAB3-3DC0FE0D9B43}" srcOrd="1" destOrd="0" presId="urn:microsoft.com/office/officeart/2005/8/layout/orgChart1"/>
    <dgm:cxn modelId="{AD647B89-A7E0-461E-B446-280DBBCDE24A}" type="presParOf" srcId="{26CC4CB5-BC84-4D0A-BAB3-3DC0FE0D9B43}" destId="{9071F38A-5333-44F4-B81A-E997E432C6C2}" srcOrd="0" destOrd="0" presId="urn:microsoft.com/office/officeart/2005/8/layout/orgChart1"/>
    <dgm:cxn modelId="{9489F3D9-EE1A-4FF8-896E-46C745B679AF}" type="presParOf" srcId="{9071F38A-5333-44F4-B81A-E997E432C6C2}" destId="{288F180E-9D06-4698-ACB2-CB5210E252D2}" srcOrd="0" destOrd="0" presId="urn:microsoft.com/office/officeart/2005/8/layout/orgChart1"/>
    <dgm:cxn modelId="{0E342D90-D4E5-48D5-94C4-87AA40497FC6}" type="presParOf" srcId="{9071F38A-5333-44F4-B81A-E997E432C6C2}" destId="{79286F10-CE33-4C8A-9C0B-B56C11364B64}" srcOrd="1" destOrd="0" presId="urn:microsoft.com/office/officeart/2005/8/layout/orgChart1"/>
    <dgm:cxn modelId="{D669A77E-0DFD-48C1-84A8-9454E49E6530}" type="presParOf" srcId="{26CC4CB5-BC84-4D0A-BAB3-3DC0FE0D9B43}" destId="{4F7F9318-010E-46F8-87E1-C481935C5B08}" srcOrd="1" destOrd="0" presId="urn:microsoft.com/office/officeart/2005/8/layout/orgChart1"/>
    <dgm:cxn modelId="{F97F3D9C-8FCD-4005-908C-D5037A27CF9C}" type="presParOf" srcId="{26CC4CB5-BC84-4D0A-BAB3-3DC0FE0D9B43}" destId="{923BB3EF-5041-49FB-9BCC-FEAD9D6ED82F}" srcOrd="2" destOrd="0" presId="urn:microsoft.com/office/officeart/2005/8/layout/orgChart1"/>
    <dgm:cxn modelId="{B1190949-7CE5-42B7-823D-A203B901CEA6}" type="presParOf" srcId="{4AFB38C3-0AA6-4801-85E5-746ADC3E2833}" destId="{FE9A4304-3F4F-4345-AF1B-4C0F484B27BB}" srcOrd="2" destOrd="0" presId="urn:microsoft.com/office/officeart/2005/8/layout/orgChart1"/>
    <dgm:cxn modelId="{838B0684-B435-462C-870D-89F8CDC1BA48}" type="presParOf" srcId="{4AFB38C3-0AA6-4801-85E5-746ADC3E2833}" destId="{CABE20A0-8299-4F9E-92D9-023E567B285F}" srcOrd="3" destOrd="0" presId="urn:microsoft.com/office/officeart/2005/8/layout/orgChart1"/>
    <dgm:cxn modelId="{4C37889F-D705-487C-9A54-F52A1E8EA45B}" type="presParOf" srcId="{CABE20A0-8299-4F9E-92D9-023E567B285F}" destId="{8E0F161E-422B-417F-B791-32728EFCD925}" srcOrd="0" destOrd="0" presId="urn:microsoft.com/office/officeart/2005/8/layout/orgChart1"/>
    <dgm:cxn modelId="{242FF749-AEDC-4F06-AF32-073E97D339E0}" type="presParOf" srcId="{8E0F161E-422B-417F-B791-32728EFCD925}" destId="{689993E2-8CFB-4DF1-85C6-CF9DBE4FDF34}" srcOrd="0" destOrd="0" presId="urn:microsoft.com/office/officeart/2005/8/layout/orgChart1"/>
    <dgm:cxn modelId="{95C66AEC-2FBA-487D-8805-2AF42EFF6CA7}" type="presParOf" srcId="{8E0F161E-422B-417F-B791-32728EFCD925}" destId="{68B4648F-F86D-4C99-922D-46E57115FBBD}" srcOrd="1" destOrd="0" presId="urn:microsoft.com/office/officeart/2005/8/layout/orgChart1"/>
    <dgm:cxn modelId="{DC8E16B5-4D4C-42A0-8F69-3D34D38C7D1F}" type="presParOf" srcId="{CABE20A0-8299-4F9E-92D9-023E567B285F}" destId="{4EA40700-70A6-4444-BC55-EAD60E01744A}" srcOrd="1" destOrd="0" presId="urn:microsoft.com/office/officeart/2005/8/layout/orgChart1"/>
    <dgm:cxn modelId="{BE9C061B-1DC8-4BC1-8EE3-57AADB16646F}" type="presParOf" srcId="{CABE20A0-8299-4F9E-92D9-023E567B285F}" destId="{02AB7286-4A78-410C-98DB-B75705247EA6}" srcOrd="2" destOrd="0" presId="urn:microsoft.com/office/officeart/2005/8/layout/orgChart1"/>
    <dgm:cxn modelId="{E51CE1DA-96EF-4693-ABC9-3A5C0F03E216}" type="presParOf" srcId="{13408D6F-2DC5-426C-9981-3C73E83EAC52}" destId="{4003FBAA-C846-43CC-A6C9-53F673D8A24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A4304-3F4F-4345-AF1B-4C0F484B27BB}">
      <dsp:nvSpPr>
        <dsp:cNvPr id="0" name=""/>
        <dsp:cNvSpPr/>
      </dsp:nvSpPr>
      <dsp:spPr>
        <a:xfrm>
          <a:off x="3392363" y="1859575"/>
          <a:ext cx="2173757" cy="641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761"/>
              </a:lnTo>
              <a:lnTo>
                <a:pt x="2173757" y="290761"/>
              </a:lnTo>
              <a:lnTo>
                <a:pt x="2173757" y="6412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62855-C9CF-4B34-8D9B-BC6C82010329}">
      <dsp:nvSpPr>
        <dsp:cNvPr id="0" name=""/>
        <dsp:cNvSpPr/>
      </dsp:nvSpPr>
      <dsp:spPr>
        <a:xfrm>
          <a:off x="1670998" y="1859575"/>
          <a:ext cx="1721365" cy="624070"/>
        </a:xfrm>
        <a:custGeom>
          <a:avLst/>
          <a:gdLst/>
          <a:ahLst/>
          <a:cxnLst/>
          <a:rect l="0" t="0" r="0" b="0"/>
          <a:pathLst>
            <a:path>
              <a:moveTo>
                <a:pt x="1721365" y="0"/>
              </a:moveTo>
              <a:lnTo>
                <a:pt x="1721365" y="273534"/>
              </a:lnTo>
              <a:lnTo>
                <a:pt x="0" y="273534"/>
              </a:lnTo>
              <a:lnTo>
                <a:pt x="0" y="6240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8C8C6-1A2B-4142-BE2A-7C0292F6F4F3}">
      <dsp:nvSpPr>
        <dsp:cNvPr id="0" name=""/>
        <dsp:cNvSpPr/>
      </dsp:nvSpPr>
      <dsp:spPr>
        <a:xfrm>
          <a:off x="1723144" y="190356"/>
          <a:ext cx="3338437" cy="16692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</a:rPr>
            <a:t>Гидролиз жиров</a:t>
          </a:r>
        </a:p>
      </dsp:txBody>
      <dsp:txXfrm>
        <a:off x="1723144" y="190356"/>
        <a:ext cx="3338437" cy="1669218"/>
      </dsp:txXfrm>
    </dsp:sp>
    <dsp:sp modelId="{288F180E-9D06-4698-ACB2-CB5210E252D2}">
      <dsp:nvSpPr>
        <dsp:cNvPr id="0" name=""/>
        <dsp:cNvSpPr/>
      </dsp:nvSpPr>
      <dsp:spPr>
        <a:xfrm>
          <a:off x="1779" y="2483645"/>
          <a:ext cx="3338437" cy="16692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</a:rPr>
            <a:t>Водный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rgbClr val="FF0000"/>
              </a:solidFill>
            </a:rPr>
            <a:t>глицерин +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rgbClr val="FF0000"/>
              </a:solidFill>
            </a:rPr>
            <a:t>кислота</a:t>
          </a:r>
        </a:p>
      </dsp:txBody>
      <dsp:txXfrm>
        <a:off x="1779" y="2483645"/>
        <a:ext cx="3338437" cy="1669218"/>
      </dsp:txXfrm>
    </dsp:sp>
    <dsp:sp modelId="{689993E2-8CFB-4DF1-85C6-CF9DBE4FDF34}">
      <dsp:nvSpPr>
        <dsp:cNvPr id="0" name=""/>
        <dsp:cNvSpPr/>
      </dsp:nvSpPr>
      <dsp:spPr>
        <a:xfrm>
          <a:off x="3896902" y="2500872"/>
          <a:ext cx="3338437" cy="16692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</a:rPr>
            <a:t>Щелочной 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rgbClr val="FF0000"/>
              </a:solidFill>
            </a:rPr>
            <a:t>глицерин + соль кислоты</a:t>
          </a:r>
        </a:p>
      </dsp:txBody>
      <dsp:txXfrm>
        <a:off x="3896902" y="2500872"/>
        <a:ext cx="3338437" cy="16692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BA57456-157A-C12A-2FEC-91B7B9EE49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D46761-828E-1508-56BD-BAEADF3486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76AEE41-310E-439B-A72B-2966FDA5D7DA}" type="datetime1">
              <a:rPr lang="ru-RU" smtClean="0"/>
              <a:t>14.01.2023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428A7E-6B0E-809C-73D1-4B5E2FF471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89A5AA6-0C5B-430A-E0C4-C90B2F0A1C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E476440-F66F-F947-8EFC-EA5202ACF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1176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1-09T20:17:39.476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957 1,'231'0,"-301"10,0 2,-95 31,112-29,-171 51,-258 112,463-169,4-2,0 0,1 1,0 1,-25 18,38-26,1 0,-1 0,1 0,0 0,-1 1,1-1,0 0,-1 0,1 0,0 1,-1-1,1 0,0 1,-1-1,1 0,0 1,0-1,-1 0,1 1,0-1,0 1,0-1,0 0,0 1,-1-1,1 1,0-1,0 0,0 1,0-1,0 1,0-1,0 0,1 1,-1-1,0 1,0-1,0 0,0 1,0-1,1 1,-1-1,0 0,0 1,1-1,-1 0,0 1,0-1,1 0,-1 0,0 1,1-1,-1 0,0 0,1 1,-1-1,1 0,0 0,29 6,-30-6,128 6,160-13,-283 7,307-30,-249 19,-1-2,114-41,-139 39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1-09T20:17:44.272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1-09T20:17:45.892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1391 232,'-36'1,"1"2,0 2,0 1,1 1,-36 13,-164 72,93-34,-75 25,-262 62,424-129,32-6,22-10,0 0,0 0,0 0,0 0,1 0,-1 0,0 0,0 0,0 0,0 0,0 0,1 0,-1 0,0 0,0 0,0 1,0-1,0 0,0 0,0 0,1 0,-1 0,0 0,0 0,0 0,0 1,0-1,0 0,0 0,0 0,0 0,0 0,0 0,0 1,0-1,0 0,0 0,0 0,0 0,0 0,0 1,0-1,0 0,0 0,0 0,0 0,0 0,0 1,0-1,0 0,0 0,0 0,0 0,0 0,0 0,-1 0,1 1,0-1,39 3,51-1,-46-2,457-20,-361 5,222-53,-324 58,0-1,-1-2,63-30,-93 37,-12 4,-21 4,-42 12,0 4,-116 46,122-41,-201 89,341-153,124-89,66-74,-142 105,-36 33,-46 35,0-1,-3-3,41-42,-71 61,-16 13,-21 17,-42 37,36-25,-1-2,-1-1,-68 34,-35-5,-183 45,-97 34,370-113,16-7,2 0,0 2,0 1,1 2,-36 26,63-42,0 1,0 0,0 0,0-1,0 1,1 0,-1 0,0 0,0 0,1 0,-1 0,0 0,1 0,-1 0,1 0,-1 0,1 0,0 1,-1-1,1 0,0 0,0 0,0 2,14 12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1-09T20:17:51.412"/>
    </inkml:context>
    <inkml:brush xml:id="br0">
      <inkml:brushProperty name="width" value="0.3" units="cm"/>
      <inkml:brushProperty name="height" value="0.6" units="cm"/>
      <inkml:brushProperty name="color" value="#969696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1-09T20:18:16.200"/>
    </inkml:context>
    <inkml:brush xml:id="br0">
      <inkml:brushProperty name="width" value="0.3" units="cm"/>
      <inkml:brushProperty name="height" value="0.6" units="cm"/>
      <inkml:brushProperty name="color" value="#969696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1011,'54'0,"12"1,99-11,-146 8,-1-2,1 0,-1 0,0-2,0-1,-1 0,1-1,-2 0,31-22,-39 24,0 1,0 0,1 1,-1 0,1 0,0 1,0 0,0 0,1 1,9-1,13 0,54 2,-64 2,0-1,-1-1,1 0,0-2,31-8,99-26,-103 27,89-30,-107 29,0 2,44-6,12-4,62-18,18-8,-122 31,60-12,-89 23,0-2,31-12,-31 10,0 1,28-6,-35 9,0 0,-1 0,0-1,0 0,0 0,0-1,-1 0,0 0,9-9,24-16,159-80,-147 75,-3-2,-1-3,71-74,-113 109,0-2,0-1,-1 1,0-1,0 0,-1 0,0-1,0 1,3-13,3-4,-3 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78923-3C7E-4823-AE0A-5179955BD37D}" type="datetime1">
              <a:rPr lang="ru-RU" noProof="0" smtClean="0"/>
              <a:pPr/>
              <a:t>13.01.2023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B79E9EB-07EB-9D44-9F5A-AB1FBECCDD8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46758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08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57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611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78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4728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24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026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672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1C745E-9B5A-59BF-BF50-4F251E39D58D}"/>
              </a:ext>
            </a:extLst>
          </p:cNvPr>
          <p:cNvSpPr/>
          <p:nvPr userDrawn="1"/>
        </p:nvSpPr>
        <p:spPr>
          <a:xfrm>
            <a:off x="304800" y="266701"/>
            <a:ext cx="11582400" cy="6324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044184"/>
            <a:ext cx="9144000" cy="356616"/>
          </a:xfrm>
        </p:spPr>
        <p:txBody>
          <a:bodyPr rtlCol="0"/>
          <a:lstStyle>
            <a:lvl1pPr marL="0" indent="0" algn="ct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2B4A7EA-9E3F-9CE1-56B5-92F4FDDA69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24100" y="758952"/>
            <a:ext cx="7543800" cy="5029200"/>
          </a:xfrm>
          <a:custGeom>
            <a:avLst/>
            <a:gdLst>
              <a:gd name="connsiteX0" fmla="*/ 3567113 w 7543800"/>
              <a:gd name="connsiteY0" fmla="*/ 4869270 h 5029200"/>
              <a:gd name="connsiteX1" fmla="*/ 3567113 w 7543800"/>
              <a:gd name="connsiteY1" fmla="*/ 4957572 h 5029200"/>
              <a:gd name="connsiteX2" fmla="*/ 3976688 w 7543800"/>
              <a:gd name="connsiteY2" fmla="*/ 4957572 h 5029200"/>
              <a:gd name="connsiteX3" fmla="*/ 3976688 w 7543800"/>
              <a:gd name="connsiteY3" fmla="*/ 4869270 h 5029200"/>
              <a:gd name="connsiteX4" fmla="*/ 0 w 7543800"/>
              <a:gd name="connsiteY4" fmla="*/ 0 h 5029200"/>
              <a:gd name="connsiteX5" fmla="*/ 7543800 w 7543800"/>
              <a:gd name="connsiteY5" fmla="*/ 0 h 5029200"/>
              <a:gd name="connsiteX6" fmla="*/ 7543800 w 7543800"/>
              <a:gd name="connsiteY6" fmla="*/ 5029200 h 5029200"/>
              <a:gd name="connsiteX7" fmla="*/ 0 w 7543800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43800" h="5029200">
                <a:moveTo>
                  <a:pt x="3567113" y="4869270"/>
                </a:moveTo>
                <a:lnTo>
                  <a:pt x="3567113" y="4957572"/>
                </a:lnTo>
                <a:lnTo>
                  <a:pt x="3976688" y="4957572"/>
                </a:lnTo>
                <a:lnTo>
                  <a:pt x="3976688" y="4869270"/>
                </a:lnTo>
                <a:close/>
                <a:moveTo>
                  <a:pt x="0" y="0"/>
                </a:moveTo>
                <a:lnTo>
                  <a:pt x="7543800" y="0"/>
                </a:lnTo>
                <a:lnTo>
                  <a:pt x="7543800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42398E06-9E0E-BC81-DEB5-1DB2F8635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8960"/>
            <a:ext cx="10515600" cy="640080"/>
          </a:xfrm>
        </p:spPr>
        <p:txBody>
          <a:bodyPr rtlCol="0" anchor="ctr"/>
          <a:lstStyle>
            <a:lvl1pPr algn="ctr">
              <a:defRPr sz="6000" spc="3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9F70834-CB8D-A95B-D859-6E5B4C6B4F78}"/>
              </a:ext>
            </a:extLst>
          </p:cNvPr>
          <p:cNvSpPr/>
          <p:nvPr userDrawn="1"/>
        </p:nvSpPr>
        <p:spPr>
          <a:xfrm>
            <a:off x="5891213" y="5628222"/>
            <a:ext cx="409575" cy="88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691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Рисунок 37">
            <a:extLst>
              <a:ext uri="{FF2B5EF4-FFF2-40B4-BE49-F238E27FC236}">
                <a16:creationId xmlns:a16="http://schemas.microsoft.com/office/drawing/2014/main" id="{7068A9B7-F56A-44B7-D61E-66289C79F1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0" y="5175504"/>
            <a:ext cx="12188952" cy="1682496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3ED19-9B5E-8852-24D6-62401816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088" y="609600"/>
            <a:ext cx="10021824" cy="1252728"/>
          </a:xfrm>
        </p:spPr>
        <p:txBody>
          <a:bodyPr rtlCol="0"/>
          <a:lstStyle>
            <a:lvl1pPr algn="ctr">
              <a:lnSpc>
                <a:spcPts val="5760"/>
              </a:lnSpc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307A8A0-5009-A086-A6AE-542CA46848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Текст 13">
            <a:extLst>
              <a:ext uri="{FF2B5EF4-FFF2-40B4-BE49-F238E27FC236}">
                <a16:creationId xmlns:a16="http://schemas.microsoft.com/office/drawing/2014/main" id="{AA3DDCC3-9231-434E-A1D1-8A078DE7BF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98448" y="2441448"/>
            <a:ext cx="1280160" cy="758952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13">
            <a:extLst>
              <a:ext uri="{FF2B5EF4-FFF2-40B4-BE49-F238E27FC236}">
                <a16:creationId xmlns:a16="http://schemas.microsoft.com/office/drawing/2014/main" id="{970A1046-F88C-E11E-0E2E-A7F3AEDB3A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8448" y="3730752"/>
            <a:ext cx="128016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BF27FC0A-1C34-6BFF-806A-6911C16F2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3280" y="2441448"/>
            <a:ext cx="1280160" cy="758952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EF94CC5A-0B90-D0D3-CF42-2A9B863317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83280" y="3730752"/>
            <a:ext cx="128016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8E685B28-FC51-9FE8-2F7E-C8255BD759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68112" y="2441448"/>
            <a:ext cx="1280160" cy="758952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472F1E6-DAE5-AE6D-F688-575FC243CD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68112" y="3730752"/>
            <a:ext cx="128016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id="{7138E486-F729-AEC8-0C2D-44FA21EDC6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2944" y="2441448"/>
            <a:ext cx="1280160" cy="758952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0F182FA8-4DA0-527F-89C3-96D9A996F2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52944" y="3730752"/>
            <a:ext cx="128016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BF42A71B-2F05-7F67-85C0-0C5AA947983D}"/>
              </a:ext>
            </a:extLst>
          </p:cNvPr>
          <p:cNvCxnSpPr>
            <a:cxnSpLocks/>
          </p:cNvCxnSpPr>
          <p:nvPr userDrawn="1"/>
        </p:nvCxnSpPr>
        <p:spPr>
          <a:xfrm>
            <a:off x="3383280" y="3438144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BC25395-CA95-6040-8ED6-C7D8A2E16C49}"/>
              </a:ext>
            </a:extLst>
          </p:cNvPr>
          <p:cNvCxnSpPr>
            <a:cxnSpLocks/>
          </p:cNvCxnSpPr>
          <p:nvPr userDrawn="1"/>
        </p:nvCxnSpPr>
        <p:spPr>
          <a:xfrm>
            <a:off x="9637776" y="3438144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E2F589B-649A-57C2-1D3E-79FDFF84BADB}"/>
              </a:ext>
            </a:extLst>
          </p:cNvPr>
          <p:cNvCxnSpPr>
            <a:cxnSpLocks/>
          </p:cNvCxnSpPr>
          <p:nvPr userDrawn="1"/>
        </p:nvCxnSpPr>
        <p:spPr>
          <a:xfrm>
            <a:off x="7552944" y="3438144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1F3728F-0FBF-5AD2-357E-FFCFFBF7687E}"/>
              </a:ext>
            </a:extLst>
          </p:cNvPr>
          <p:cNvCxnSpPr>
            <a:cxnSpLocks/>
          </p:cNvCxnSpPr>
          <p:nvPr userDrawn="1"/>
        </p:nvCxnSpPr>
        <p:spPr>
          <a:xfrm>
            <a:off x="5468112" y="3438144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Текст 13">
            <a:extLst>
              <a:ext uri="{FF2B5EF4-FFF2-40B4-BE49-F238E27FC236}">
                <a16:creationId xmlns:a16="http://schemas.microsoft.com/office/drawing/2014/main" id="{1025D334-8990-1960-8865-C877ECC47E6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637776" y="2441448"/>
            <a:ext cx="1280160" cy="758952"/>
          </a:xfrm>
        </p:spPr>
        <p:txBody>
          <a:bodyPr lIns="0" tIns="0" rIns="0" bIns="0" rtlCol="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7F491CA2-1A10-E7DB-4203-DC7E9E48CCF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37776" y="3730752"/>
            <a:ext cx="128016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A9AA302-5107-FDE7-557C-3305A9A7DEC2}"/>
              </a:ext>
            </a:extLst>
          </p:cNvPr>
          <p:cNvCxnSpPr>
            <a:cxnSpLocks/>
          </p:cNvCxnSpPr>
          <p:nvPr userDrawn="1"/>
        </p:nvCxnSpPr>
        <p:spPr>
          <a:xfrm>
            <a:off x="1298448" y="3438144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106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Рисунок 37">
            <a:extLst>
              <a:ext uri="{FF2B5EF4-FFF2-40B4-BE49-F238E27FC236}">
                <a16:creationId xmlns:a16="http://schemas.microsoft.com/office/drawing/2014/main" id="{7068A9B7-F56A-44B7-D61E-66289C79F1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0" y="0"/>
            <a:ext cx="12188952" cy="1682496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3ED19-9B5E-8852-24D6-62401816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5221224"/>
            <a:ext cx="3621024" cy="621792"/>
          </a:xfrm>
        </p:spPr>
        <p:txBody>
          <a:bodyPr rtlCol="0"/>
          <a:lstStyle>
            <a:lvl1pPr algn="l">
              <a:lnSpc>
                <a:spcPts val="5760"/>
              </a:lnSpc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307A8A0-5009-A086-A6AE-542CA46848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Текст 13">
            <a:extLst>
              <a:ext uri="{FF2B5EF4-FFF2-40B4-BE49-F238E27FC236}">
                <a16:creationId xmlns:a16="http://schemas.microsoft.com/office/drawing/2014/main" id="{AA3DDCC3-9231-434E-A1D1-8A078DE7BF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98448" y="3351784"/>
            <a:ext cx="1620520" cy="411476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BF27FC0A-1C34-6BFF-806A-6911C16F2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00984" y="3351784"/>
            <a:ext cx="1620520" cy="411476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8E685B28-FC51-9FE8-2F7E-C8255BD759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12664" y="3351784"/>
            <a:ext cx="1620520" cy="411476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id="{7138E486-F729-AEC8-0C2D-44FA21EDC6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15200" y="3351784"/>
            <a:ext cx="1620520" cy="411476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3">
            <a:extLst>
              <a:ext uri="{FF2B5EF4-FFF2-40B4-BE49-F238E27FC236}">
                <a16:creationId xmlns:a16="http://schemas.microsoft.com/office/drawing/2014/main" id="{1025D334-8990-1960-8865-C877ECC47E6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21800" y="3351784"/>
            <a:ext cx="1620520" cy="411476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3769F54-E10C-40C4-5EFF-E8A9CA520AEC}"/>
              </a:ext>
            </a:extLst>
          </p:cNvPr>
          <p:cNvCxnSpPr>
            <a:cxnSpLocks/>
          </p:cNvCxnSpPr>
          <p:nvPr userDrawn="1"/>
        </p:nvCxnSpPr>
        <p:spPr>
          <a:xfrm>
            <a:off x="1298448" y="6111876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46E7B1EF-9D07-1E66-7467-93C9AE48BD85}"/>
              </a:ext>
            </a:extLst>
          </p:cNvPr>
          <p:cNvCxnSpPr>
            <a:cxnSpLocks/>
          </p:cNvCxnSpPr>
          <p:nvPr userDrawn="1"/>
        </p:nvCxnSpPr>
        <p:spPr>
          <a:xfrm flipH="1">
            <a:off x="1219200" y="2871216"/>
            <a:ext cx="9595104" cy="0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Текст 13">
            <a:extLst>
              <a:ext uri="{FF2B5EF4-FFF2-40B4-BE49-F238E27FC236}">
                <a16:creationId xmlns:a16="http://schemas.microsoft.com/office/drawing/2014/main" id="{970A1046-F88C-E11E-0E2E-A7F3AEDB3A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8448" y="3803904"/>
            <a:ext cx="162052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EF94CC5A-0B90-D0D3-CF42-2A9B863317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00984" y="3803904"/>
            <a:ext cx="162052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472F1E6-DAE5-AE6D-F688-575FC243CD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12664" y="3803904"/>
            <a:ext cx="162052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0F182FA8-4DA0-527F-89C3-96D9A996F2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15200" y="3803904"/>
            <a:ext cx="162052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7F491CA2-1A10-E7DB-4203-DC7E9E48CCF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21800" y="3803904"/>
            <a:ext cx="1620520" cy="1143000"/>
          </a:xfrm>
        </p:spPr>
        <p:txBody>
          <a:bodyPr lIns="0" tIns="0" rIns="0" bIns="0" rtlCol="0" anchor="t">
            <a:noAutofit/>
          </a:bodyPr>
          <a:lstStyle>
            <a:lvl1pPr marL="0" indent="0" algn="l">
              <a:lnSpc>
                <a:spcPts val="158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75476138-49FF-70BE-6359-0A511EFB2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00984" y="2638738"/>
            <a:ext cx="91440" cy="41148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46EFC43B-3F8D-6957-F343-F3D9C3E7A7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98448" y="2638738"/>
            <a:ext cx="91440" cy="41148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D6007DD2-0F2E-6F92-8457-FC670750ED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12664" y="2638738"/>
            <a:ext cx="91440" cy="41148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06C5667F-C463-51B6-B8D6-F757BDB8AFC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315200" y="2638738"/>
            <a:ext cx="91440" cy="41148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0FF09CBB-BD48-E8E5-EECF-B6CBC36B236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21800" y="2638738"/>
            <a:ext cx="91440" cy="411480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333783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1A881D2A-2C75-8B2A-DA41-F42ABBA59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656832" cy="6858000"/>
          </a:xfrm>
          <a:custGeom>
            <a:avLst/>
            <a:gdLst>
              <a:gd name="connsiteX0" fmla="*/ 1295400 w 6656832"/>
              <a:gd name="connsiteY0" fmla="*/ 1492377 h 6858000"/>
              <a:gd name="connsiteX1" fmla="*/ 1295400 w 6656832"/>
              <a:gd name="connsiteY1" fmla="*/ 1580679 h 6858000"/>
              <a:gd name="connsiteX2" fmla="*/ 1704975 w 6656832"/>
              <a:gd name="connsiteY2" fmla="*/ 1580679 h 6858000"/>
              <a:gd name="connsiteX3" fmla="*/ 1704975 w 6656832"/>
              <a:gd name="connsiteY3" fmla="*/ 1492377 h 6858000"/>
              <a:gd name="connsiteX4" fmla="*/ 0 w 6656832"/>
              <a:gd name="connsiteY4" fmla="*/ 0 h 6858000"/>
              <a:gd name="connsiteX5" fmla="*/ 6656832 w 6656832"/>
              <a:gd name="connsiteY5" fmla="*/ 0 h 6858000"/>
              <a:gd name="connsiteX6" fmla="*/ 6656832 w 6656832"/>
              <a:gd name="connsiteY6" fmla="*/ 6858000 h 6858000"/>
              <a:gd name="connsiteX7" fmla="*/ 0 w 665683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56832" h="6858000">
                <a:moveTo>
                  <a:pt x="1295400" y="1492377"/>
                </a:moveTo>
                <a:lnTo>
                  <a:pt x="1295400" y="1580679"/>
                </a:lnTo>
                <a:lnTo>
                  <a:pt x="1704975" y="1580679"/>
                </a:lnTo>
                <a:lnTo>
                  <a:pt x="1704975" y="1492377"/>
                </a:lnTo>
                <a:close/>
                <a:moveTo>
                  <a:pt x="0" y="0"/>
                </a:moveTo>
                <a:lnTo>
                  <a:pt x="6656832" y="0"/>
                </a:lnTo>
                <a:lnTo>
                  <a:pt x="665683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609600"/>
            <a:ext cx="6656832" cy="530352"/>
          </a:xfrm>
        </p:spPr>
        <p:txBody>
          <a:bodyPr rtlCol="0" anchor="t" anchorCtr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CCA7A15A-B484-E46E-FF4D-179F31F177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98448" y="2209800"/>
            <a:ext cx="4495744" cy="4648200"/>
          </a:xfrm>
          <a:custGeom>
            <a:avLst/>
            <a:gdLst>
              <a:gd name="connsiteX0" fmla="*/ 0 w 4495744"/>
              <a:gd name="connsiteY0" fmla="*/ 0 h 4648200"/>
              <a:gd name="connsiteX1" fmla="*/ 4495744 w 4495744"/>
              <a:gd name="connsiteY1" fmla="*/ 0 h 4648200"/>
              <a:gd name="connsiteX2" fmla="*/ 4495744 w 4495744"/>
              <a:gd name="connsiteY2" fmla="*/ 4648200 h 4648200"/>
              <a:gd name="connsiteX3" fmla="*/ 0 w 4495744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44" h="4648200">
                <a:moveTo>
                  <a:pt x="0" y="0"/>
                </a:moveTo>
                <a:lnTo>
                  <a:pt x="4495744" y="0"/>
                </a:lnTo>
                <a:lnTo>
                  <a:pt x="4495744" y="4648200"/>
                </a:lnTo>
                <a:lnTo>
                  <a:pt x="0" y="464820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310896" tIns="365760" rIns="274320" rtlCol="0" anchor="t">
            <a:noAutofit/>
          </a:bodyPr>
          <a:lstStyle>
            <a:lvl1pPr marL="0" indent="0">
              <a:lnSpc>
                <a:spcPts val="2400"/>
              </a:lnSpc>
              <a:buNone/>
              <a:defRPr sz="2000" b="0" i="0" cap="all" spc="200" baseline="0">
                <a:latin typeface="+mj-lt"/>
                <a:cs typeface="Posterama" panose="020B0504020200020000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618488" y="3630168"/>
            <a:ext cx="3886200" cy="2514600"/>
          </a:xfrm>
        </p:spPr>
        <p:txBody>
          <a:bodyPr rtlCol="0"/>
          <a:lstStyle>
            <a:lvl1pPr marL="0" indent="0">
              <a:buNone/>
              <a:defRPr sz="1400"/>
            </a:lvl1pPr>
            <a:lvl2pPr marL="228600">
              <a:defRPr sz="1400"/>
            </a:lvl2pPr>
            <a:lvl3pPr marL="457200">
              <a:defRPr sz="1400"/>
            </a:lvl3pPr>
            <a:lvl4pPr marL="685800">
              <a:defRPr sz="1400"/>
            </a:lvl4pPr>
            <a:lvl5pPr marL="1143000"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A123542D-139D-45CC-7853-FE3702B4BB1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05600" y="2209800"/>
            <a:ext cx="4495744" cy="4648200"/>
          </a:xfrm>
          <a:custGeom>
            <a:avLst/>
            <a:gdLst>
              <a:gd name="connsiteX0" fmla="*/ 0 w 4495744"/>
              <a:gd name="connsiteY0" fmla="*/ 0 h 4648200"/>
              <a:gd name="connsiteX1" fmla="*/ 4495744 w 4495744"/>
              <a:gd name="connsiteY1" fmla="*/ 0 h 4648200"/>
              <a:gd name="connsiteX2" fmla="*/ 4495744 w 4495744"/>
              <a:gd name="connsiteY2" fmla="*/ 4648200 h 4648200"/>
              <a:gd name="connsiteX3" fmla="*/ 0 w 4495744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44" h="4648200">
                <a:moveTo>
                  <a:pt x="0" y="0"/>
                </a:moveTo>
                <a:lnTo>
                  <a:pt x="4495744" y="0"/>
                </a:lnTo>
                <a:lnTo>
                  <a:pt x="4495744" y="4648200"/>
                </a:lnTo>
                <a:lnTo>
                  <a:pt x="0" y="464820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310896" tIns="365760" rIns="274320" rtlCol="0" anchor="t" anchorCtr="0">
            <a:noAutofit/>
          </a:bodyPr>
          <a:lstStyle>
            <a:lvl1pPr marL="0" indent="0">
              <a:lnSpc>
                <a:spcPts val="2400"/>
              </a:lnSpc>
              <a:buNone/>
              <a:defRPr sz="2000" b="0" i="0" cap="all" spc="200" baseline="0">
                <a:latin typeface="+mj-lt"/>
                <a:cs typeface="Posterama" panose="020B0504020200020000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013448" y="3630168"/>
            <a:ext cx="3886200" cy="2514600"/>
          </a:xfrm>
        </p:spPr>
        <p:txBody>
          <a:bodyPr rtlCol="0"/>
          <a:lstStyle>
            <a:lvl1pPr marL="0" indent="0">
              <a:buNone/>
              <a:defRPr sz="1400"/>
            </a:lvl1pPr>
            <a:lvl2pPr marL="228600">
              <a:defRPr sz="1400"/>
            </a:lvl2pPr>
            <a:lvl3pPr marL="457200">
              <a:defRPr sz="1400"/>
            </a:lvl3pPr>
            <a:lvl4pPr marL="685800">
              <a:defRPr sz="1400"/>
            </a:lvl4pPr>
            <a:lvl5pPr marL="1143000"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659A9D2-C6ED-A99E-6041-56B5688418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5896335-CC4F-4D72-23F0-F7FBFA640021}"/>
              </a:ext>
            </a:extLst>
          </p:cNvPr>
          <p:cNvSpPr/>
          <p:nvPr userDrawn="1"/>
        </p:nvSpPr>
        <p:spPr>
          <a:xfrm>
            <a:off x="1295400" y="1492377"/>
            <a:ext cx="409575" cy="88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B9EF4E7-F4EF-FFCD-9B0C-961E519F6DDD}"/>
              </a:ext>
            </a:extLst>
          </p:cNvPr>
          <p:cNvSpPr/>
          <p:nvPr userDrawn="1"/>
        </p:nvSpPr>
        <p:spPr>
          <a:xfrm>
            <a:off x="5791200" y="0"/>
            <a:ext cx="64008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4014216"/>
            <a:ext cx="4160520" cy="1828800"/>
          </a:xfrm>
        </p:spPr>
        <p:txBody>
          <a:bodyPr rtlCol="0" anchor="b" anchorCtr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CCA7A15A-B484-E46E-FF4D-179F31F177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98080" y="621792"/>
            <a:ext cx="4114800" cy="347472"/>
          </a:xfrm>
          <a:custGeom>
            <a:avLst/>
            <a:gdLst>
              <a:gd name="connsiteX0" fmla="*/ 0 w 4495744"/>
              <a:gd name="connsiteY0" fmla="*/ 0 h 4648200"/>
              <a:gd name="connsiteX1" fmla="*/ 4495744 w 4495744"/>
              <a:gd name="connsiteY1" fmla="*/ 0 h 4648200"/>
              <a:gd name="connsiteX2" fmla="*/ 4495744 w 4495744"/>
              <a:gd name="connsiteY2" fmla="*/ 4648200 h 4648200"/>
              <a:gd name="connsiteX3" fmla="*/ 0 w 4495744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44" h="4648200">
                <a:moveTo>
                  <a:pt x="0" y="0"/>
                </a:moveTo>
                <a:lnTo>
                  <a:pt x="4495744" y="0"/>
                </a:lnTo>
                <a:lnTo>
                  <a:pt x="4495744" y="4648200"/>
                </a:lnTo>
                <a:lnTo>
                  <a:pt x="0" y="4648200"/>
                </a:lnTo>
                <a:close/>
              </a:path>
            </a:pathLst>
          </a:custGeom>
          <a:noFill/>
        </p:spPr>
        <p:txBody>
          <a:bodyPr wrap="square" lIns="0" tIns="0" rIns="0" rtlCol="0" anchor="b">
            <a:noAutofit/>
          </a:bodyPr>
          <a:lstStyle>
            <a:lvl1pPr marL="0" indent="0">
              <a:lnSpc>
                <a:spcPts val="1720"/>
              </a:lnSpc>
              <a:buNone/>
              <a:defRPr sz="2000" b="0" i="0" cap="all" spc="200" baseline="0">
                <a:latin typeface="+mj-lt"/>
                <a:cs typeface="Posterama" panose="020B0504020200020000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98080" y="1069848"/>
            <a:ext cx="3886200" cy="1527048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400"/>
            </a:lvl1pPr>
            <a:lvl2pPr marL="228600">
              <a:lnSpc>
                <a:spcPct val="100000"/>
              </a:lnSpc>
              <a:defRPr sz="1400"/>
            </a:lvl2pPr>
            <a:lvl3pPr marL="457200">
              <a:lnSpc>
                <a:spcPct val="100000"/>
              </a:lnSpc>
              <a:defRPr sz="1400"/>
            </a:lvl3pPr>
            <a:lvl4pPr marL="685800">
              <a:lnSpc>
                <a:spcPct val="100000"/>
              </a:lnSpc>
              <a:defRPr sz="1400"/>
            </a:lvl4pPr>
            <a:lvl5pPr marL="1143000">
              <a:lnSpc>
                <a:spcPct val="100000"/>
              </a:lnSpc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A123542D-139D-45CC-7853-FE3702B4BB1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98080" y="3172968"/>
            <a:ext cx="4114800" cy="347472"/>
          </a:xfrm>
          <a:custGeom>
            <a:avLst/>
            <a:gdLst>
              <a:gd name="connsiteX0" fmla="*/ 0 w 4495744"/>
              <a:gd name="connsiteY0" fmla="*/ 0 h 4648200"/>
              <a:gd name="connsiteX1" fmla="*/ 4495744 w 4495744"/>
              <a:gd name="connsiteY1" fmla="*/ 0 h 4648200"/>
              <a:gd name="connsiteX2" fmla="*/ 4495744 w 4495744"/>
              <a:gd name="connsiteY2" fmla="*/ 4648200 h 4648200"/>
              <a:gd name="connsiteX3" fmla="*/ 0 w 4495744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44" h="4648200">
                <a:moveTo>
                  <a:pt x="0" y="0"/>
                </a:moveTo>
                <a:lnTo>
                  <a:pt x="4495744" y="0"/>
                </a:lnTo>
                <a:lnTo>
                  <a:pt x="4495744" y="4648200"/>
                </a:lnTo>
                <a:lnTo>
                  <a:pt x="0" y="4648200"/>
                </a:lnTo>
                <a:close/>
              </a:path>
            </a:pathLst>
          </a:custGeom>
          <a:noFill/>
        </p:spPr>
        <p:txBody>
          <a:bodyPr wrap="square" lIns="0" tIns="0" rIns="0" rtlCol="0" anchor="b" anchorCtr="0">
            <a:noAutofit/>
          </a:bodyPr>
          <a:lstStyle>
            <a:lvl1pPr marL="0" indent="0">
              <a:lnSpc>
                <a:spcPts val="1720"/>
              </a:lnSpc>
              <a:buNone/>
              <a:defRPr sz="2000" b="0" i="0" cap="all" spc="200" baseline="0">
                <a:latin typeface="+mj-lt"/>
                <a:cs typeface="Posterama" panose="020B0504020200020000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498080" y="3621024"/>
            <a:ext cx="3886200" cy="1179576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400"/>
            </a:lvl1pPr>
            <a:lvl2pPr marL="228600">
              <a:lnSpc>
                <a:spcPct val="100000"/>
              </a:lnSpc>
              <a:defRPr sz="1400"/>
            </a:lvl2pPr>
            <a:lvl3pPr marL="457200">
              <a:lnSpc>
                <a:spcPct val="100000"/>
              </a:lnSpc>
              <a:defRPr sz="1400"/>
            </a:lvl3pPr>
            <a:lvl4pPr marL="685800">
              <a:lnSpc>
                <a:spcPct val="100000"/>
              </a:lnSpc>
              <a:defRPr sz="1400"/>
            </a:lvl4pPr>
            <a:lvl5pPr marL="1143000">
              <a:lnSpc>
                <a:spcPct val="100000"/>
              </a:lnSpc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659A9D2-C6ED-A99E-6041-56B5688418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5" name="Рисунок 6">
            <a:extLst>
              <a:ext uri="{FF2B5EF4-FFF2-40B4-BE49-F238E27FC236}">
                <a16:creationId xmlns:a16="http://schemas.microsoft.com/office/drawing/2014/main" id="{AD6DBECB-0E53-C186-A485-96A8FC1252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98448" y="612648"/>
            <a:ext cx="3200400" cy="3200400"/>
          </a:xfrm>
          <a:prstGeom prst="ellipse">
            <a:avLst/>
          </a:prstGeom>
          <a:noFill/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Текст 20">
            <a:extLst>
              <a:ext uri="{FF2B5EF4-FFF2-40B4-BE49-F238E27FC236}">
                <a16:creationId xmlns:a16="http://schemas.microsoft.com/office/drawing/2014/main" id="{F0B28D44-29B3-3396-973D-82E361161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8080" y="5129784"/>
            <a:ext cx="4114800" cy="347472"/>
          </a:xfrm>
          <a:custGeom>
            <a:avLst/>
            <a:gdLst>
              <a:gd name="connsiteX0" fmla="*/ 0 w 4495744"/>
              <a:gd name="connsiteY0" fmla="*/ 0 h 4648200"/>
              <a:gd name="connsiteX1" fmla="*/ 4495744 w 4495744"/>
              <a:gd name="connsiteY1" fmla="*/ 0 h 4648200"/>
              <a:gd name="connsiteX2" fmla="*/ 4495744 w 4495744"/>
              <a:gd name="connsiteY2" fmla="*/ 4648200 h 4648200"/>
              <a:gd name="connsiteX3" fmla="*/ 0 w 4495744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744" h="4648200">
                <a:moveTo>
                  <a:pt x="0" y="0"/>
                </a:moveTo>
                <a:lnTo>
                  <a:pt x="4495744" y="0"/>
                </a:lnTo>
                <a:lnTo>
                  <a:pt x="4495744" y="4648200"/>
                </a:lnTo>
                <a:lnTo>
                  <a:pt x="0" y="4648200"/>
                </a:lnTo>
                <a:close/>
              </a:path>
            </a:pathLst>
          </a:custGeom>
          <a:noFill/>
        </p:spPr>
        <p:txBody>
          <a:bodyPr wrap="square" lIns="0" tIns="0" rIns="0" rtlCol="0" anchor="b" anchorCtr="0">
            <a:noAutofit/>
          </a:bodyPr>
          <a:lstStyle>
            <a:lvl1pPr marL="0" indent="0">
              <a:lnSpc>
                <a:spcPts val="1720"/>
              </a:lnSpc>
              <a:buNone/>
              <a:defRPr sz="2000" b="0" i="0" cap="all" spc="200" baseline="0">
                <a:latin typeface="+mj-lt"/>
                <a:cs typeface="Posterama" panose="020B0504020200020000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Объект 5">
            <a:extLst>
              <a:ext uri="{FF2B5EF4-FFF2-40B4-BE49-F238E27FC236}">
                <a16:creationId xmlns:a16="http://schemas.microsoft.com/office/drawing/2014/main" id="{C06156AC-1153-3958-CFE6-6CDCC21C38A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498080" y="5568696"/>
            <a:ext cx="3886200" cy="905256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400"/>
            </a:lvl1pPr>
            <a:lvl2pPr marL="228600">
              <a:lnSpc>
                <a:spcPct val="100000"/>
              </a:lnSpc>
              <a:defRPr sz="1400"/>
            </a:lvl2pPr>
            <a:lvl3pPr marL="457200">
              <a:lnSpc>
                <a:spcPct val="100000"/>
              </a:lnSpc>
              <a:defRPr sz="1400"/>
            </a:lvl3pPr>
            <a:lvl4pPr marL="685800">
              <a:lnSpc>
                <a:spcPct val="100000"/>
              </a:lnSpc>
              <a:defRPr sz="1400"/>
            </a:lvl4pPr>
            <a:lvl5pPr marL="1143000">
              <a:lnSpc>
                <a:spcPct val="100000"/>
              </a:lnSpc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4CE90CA-176B-1E45-FECF-0290B1DCF55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45352" y="704088"/>
            <a:ext cx="914400" cy="914400"/>
          </a:xfrm>
        </p:spPr>
        <p:txBody>
          <a:bodyPr rtlCol="0" anchor="ctr"/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3" name="Рисунок 10">
            <a:extLst>
              <a:ext uri="{FF2B5EF4-FFF2-40B4-BE49-F238E27FC236}">
                <a16:creationId xmlns:a16="http://schemas.microsoft.com/office/drawing/2014/main" id="{365BC287-99EE-D6FA-48B9-1E6FFE9357E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5352" y="3273552"/>
            <a:ext cx="914400" cy="914400"/>
          </a:xfrm>
        </p:spPr>
        <p:txBody>
          <a:bodyPr rtlCol="0" anchor="ctr"/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Рисунок 10">
            <a:extLst>
              <a:ext uri="{FF2B5EF4-FFF2-40B4-BE49-F238E27FC236}">
                <a16:creationId xmlns:a16="http://schemas.microsoft.com/office/drawing/2014/main" id="{ECE7A377-A1E6-77DF-79F9-F251BD7577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5352" y="5166360"/>
            <a:ext cx="914400" cy="914400"/>
          </a:xfrm>
        </p:spPr>
        <p:txBody>
          <a:bodyPr rtlCol="0" anchor="ctr"/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2D976B1-BEF2-CB69-E97E-A6DAD1F04689}"/>
              </a:ext>
            </a:extLst>
          </p:cNvPr>
          <p:cNvCxnSpPr>
            <a:cxnSpLocks/>
          </p:cNvCxnSpPr>
          <p:nvPr userDrawn="1"/>
        </p:nvCxnSpPr>
        <p:spPr>
          <a:xfrm>
            <a:off x="1298448" y="6111876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3116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9358819-7D9B-11CB-DBC5-CC8BC5C076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DFAA902D-BDC9-E5AF-D40D-7B8DE616EBE0}"/>
              </a:ext>
            </a:extLst>
          </p:cNvPr>
          <p:cNvCxnSpPr>
            <a:cxnSpLocks/>
          </p:cNvCxnSpPr>
          <p:nvPr userDrawn="1"/>
        </p:nvCxnSpPr>
        <p:spPr>
          <a:xfrm>
            <a:off x="5890260" y="1536192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 7">
            <a:extLst>
              <a:ext uri="{FF2B5EF4-FFF2-40B4-BE49-F238E27FC236}">
                <a16:creationId xmlns:a16="http://schemas.microsoft.com/office/drawing/2014/main" id="{92A4017E-4CAA-8499-38AE-3A3306A7EB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4640" y="2057400"/>
            <a:ext cx="6519672" cy="2971800"/>
          </a:xfrm>
          <a:solidFill>
            <a:schemeClr val="accent4"/>
          </a:solidFill>
        </p:spPr>
        <p:txBody>
          <a:bodyPr lIns="576072" tIns="228600" rIns="576072" bIns="228600" rtlCol="0" anchor="ctr"/>
          <a:lstStyle>
            <a:lvl1pPr marL="0" indent="0" algn="ctr">
              <a:lnSpc>
                <a:spcPts val="2460"/>
              </a:lnSpc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E9103CB5-F9EF-D6DA-A5D4-DCCAEBEBE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71216" y="5330952"/>
            <a:ext cx="6519672" cy="1527048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7F00C-8F19-CB9F-D5BF-9A5F4C77E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6324" y="609600"/>
            <a:ext cx="3959352" cy="530352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66626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8C402F40-958A-D2BF-629C-39B659EC95D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12191999" cy="6858000"/>
          </a:xfrm>
          <a:custGeom>
            <a:avLst/>
            <a:gdLst>
              <a:gd name="connsiteX0" fmla="*/ 5890261 w 12191999"/>
              <a:gd name="connsiteY0" fmla="*/ 4496651 h 6858000"/>
              <a:gd name="connsiteX1" fmla="*/ 5890261 w 12191999"/>
              <a:gd name="connsiteY1" fmla="*/ 4584953 h 6858000"/>
              <a:gd name="connsiteX2" fmla="*/ 6299835 w 12191999"/>
              <a:gd name="connsiteY2" fmla="*/ 4584953 h 6858000"/>
              <a:gd name="connsiteX3" fmla="*/ 6299835 w 12191999"/>
              <a:gd name="connsiteY3" fmla="*/ 4496651 h 6858000"/>
              <a:gd name="connsiteX4" fmla="*/ 0 w 12191999"/>
              <a:gd name="connsiteY4" fmla="*/ 0 h 6858000"/>
              <a:gd name="connsiteX5" fmla="*/ 12191999 w 12191999"/>
              <a:gd name="connsiteY5" fmla="*/ 0 h 6858000"/>
              <a:gd name="connsiteX6" fmla="*/ 12191999 w 12191999"/>
              <a:gd name="connsiteY6" fmla="*/ 6858000 h 6858000"/>
              <a:gd name="connsiteX7" fmla="*/ 0 w 121919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6858000">
                <a:moveTo>
                  <a:pt x="5890261" y="4496651"/>
                </a:moveTo>
                <a:lnTo>
                  <a:pt x="5890261" y="4584953"/>
                </a:lnTo>
                <a:lnTo>
                  <a:pt x="6299835" y="4584953"/>
                </a:lnTo>
                <a:lnTo>
                  <a:pt x="6299835" y="4496651"/>
                </a:ln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ABAFD431-F46D-3701-6A51-738ADAF3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715" y="1485302"/>
            <a:ext cx="9120570" cy="3887396"/>
          </a:xfrm>
          <a:custGeom>
            <a:avLst/>
            <a:gdLst>
              <a:gd name="connsiteX0" fmla="*/ 4354545 w 9120570"/>
              <a:gd name="connsiteY0" fmla="*/ 3011350 h 3887396"/>
              <a:gd name="connsiteX1" fmla="*/ 4354545 w 9120570"/>
              <a:gd name="connsiteY1" fmla="*/ 3099652 h 3887396"/>
              <a:gd name="connsiteX2" fmla="*/ 4764120 w 9120570"/>
              <a:gd name="connsiteY2" fmla="*/ 3099652 h 3887396"/>
              <a:gd name="connsiteX3" fmla="*/ 4764120 w 9120570"/>
              <a:gd name="connsiteY3" fmla="*/ 3011350 h 3887396"/>
              <a:gd name="connsiteX4" fmla="*/ 0 w 9120570"/>
              <a:gd name="connsiteY4" fmla="*/ 0 h 3887396"/>
              <a:gd name="connsiteX5" fmla="*/ 9120570 w 9120570"/>
              <a:gd name="connsiteY5" fmla="*/ 0 h 3887396"/>
              <a:gd name="connsiteX6" fmla="*/ 9120570 w 9120570"/>
              <a:gd name="connsiteY6" fmla="*/ 3887396 h 3887396"/>
              <a:gd name="connsiteX7" fmla="*/ 0 w 9120570"/>
              <a:gd name="connsiteY7" fmla="*/ 3887396 h 388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20570" h="3887396">
                <a:moveTo>
                  <a:pt x="4354545" y="3011350"/>
                </a:moveTo>
                <a:lnTo>
                  <a:pt x="4354545" y="3099652"/>
                </a:lnTo>
                <a:lnTo>
                  <a:pt x="4764120" y="3099652"/>
                </a:lnTo>
                <a:lnTo>
                  <a:pt x="4764120" y="3011350"/>
                </a:lnTo>
                <a:close/>
                <a:moveTo>
                  <a:pt x="0" y="0"/>
                </a:moveTo>
                <a:lnTo>
                  <a:pt x="9120570" y="0"/>
                </a:lnTo>
                <a:lnTo>
                  <a:pt x="9120570" y="3887396"/>
                </a:lnTo>
                <a:lnTo>
                  <a:pt x="0" y="388739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bIns="1097280" rtlCol="0" anchor="b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CAFD788D-D699-2BA7-3637-AA3B48C090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53000" y="612648"/>
            <a:ext cx="2286000" cy="2286000"/>
          </a:xfrm>
          <a:prstGeom prst="ellipse">
            <a:avLst/>
          </a:prstGeom>
        </p:spPr>
        <p:txBody>
          <a:bodyPr rtlCol="0" anchor="ctr"/>
          <a:lstStyle>
            <a:lvl1pPr marL="0" indent="0" algn="ctr">
              <a:buNone/>
              <a:defRPr sz="105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7808A0C0-A02B-D1C7-6DE5-CA25624AD0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2768" y="5751576"/>
            <a:ext cx="9116568" cy="722376"/>
          </a:xfrm>
        </p:spPr>
        <p:txBody>
          <a:bodyPr rtlCol="0" anchor="ctr"/>
          <a:lstStyle>
            <a:lvl1pPr marL="0" indent="0" algn="ctr">
              <a:buNone/>
              <a:defRPr sz="2000" cap="all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69017C4-5BB0-DF6F-781B-FB81A3A5D977}"/>
              </a:ext>
            </a:extLst>
          </p:cNvPr>
          <p:cNvSpPr/>
          <p:nvPr userDrawn="1"/>
        </p:nvSpPr>
        <p:spPr>
          <a:xfrm>
            <a:off x="5890260" y="4496652"/>
            <a:ext cx="409575" cy="88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110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14BC7BE-FECC-8573-D4F0-FA004B4A04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1AE946-135C-E4E8-BA60-64AB48B87F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05ADA8-DE51-B503-5C69-79CCE42EEE60}"/>
              </a:ext>
            </a:extLst>
          </p:cNvPr>
          <p:cNvSpPr txBox="1"/>
          <p:nvPr userDrawn="1"/>
        </p:nvSpPr>
        <p:spPr>
          <a:xfrm>
            <a:off x="3980164" y="69273"/>
            <a:ext cx="4231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Тривиальные названия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1F9D809-6DD7-930D-4AFA-1FE0191AB2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3638" y="831764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B439DF21-193F-A838-92A8-30203517BE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26265" y="831763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8A70BE8-1F6A-EE11-A9CD-FF996D01D8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7357" y="835321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15" name="Текст 11">
            <a:extLst>
              <a:ext uri="{FF2B5EF4-FFF2-40B4-BE49-F238E27FC236}">
                <a16:creationId xmlns:a16="http://schemas.microsoft.com/office/drawing/2014/main" id="{932D6604-05D2-CEFB-C69C-902EA4BFA9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93942" y="831763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6" name="Прямоугольник: багетная рамка 15">
            <a:extLst>
              <a:ext uri="{FF2B5EF4-FFF2-40B4-BE49-F238E27FC236}">
                <a16:creationId xmlns:a16="http://schemas.microsoft.com/office/drawing/2014/main" id="{D16BAA79-6679-B8D9-3292-3E2EA488F797}"/>
              </a:ext>
            </a:extLst>
          </p:cNvPr>
          <p:cNvSpPr/>
          <p:nvPr userDrawn="1"/>
        </p:nvSpPr>
        <p:spPr>
          <a:xfrm>
            <a:off x="5988908" y="654049"/>
            <a:ext cx="296562" cy="6203952"/>
          </a:xfrm>
          <a:prstGeom prst="bevel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63C4DADE-0889-68B0-5A72-0A15FF86FD0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3638" y="1763810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18" name="Текст 11">
            <a:extLst>
              <a:ext uri="{FF2B5EF4-FFF2-40B4-BE49-F238E27FC236}">
                <a16:creationId xmlns:a16="http://schemas.microsoft.com/office/drawing/2014/main" id="{322268FF-9972-201E-AEA5-34BCA2CD6C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26265" y="1763809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78F8E48-CAE8-2494-DACC-CD26028926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97357" y="1767367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20" name="Текст 11">
            <a:extLst>
              <a:ext uri="{FF2B5EF4-FFF2-40B4-BE49-F238E27FC236}">
                <a16:creationId xmlns:a16="http://schemas.microsoft.com/office/drawing/2014/main" id="{3F7B128E-46EB-A4D8-8364-801B5AD4701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93942" y="1763809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8614A30F-E6FA-34FF-0118-4C68A2367A6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638" y="2695856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22" name="Текст 11">
            <a:extLst>
              <a:ext uri="{FF2B5EF4-FFF2-40B4-BE49-F238E27FC236}">
                <a16:creationId xmlns:a16="http://schemas.microsoft.com/office/drawing/2014/main" id="{264AC9EA-C689-4CC7-21F8-22C60339B7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26265" y="2695855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059A8EBF-9E15-94A5-2C3C-ADDD3ED67A3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97357" y="2699413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24" name="Текст 11">
            <a:extLst>
              <a:ext uri="{FF2B5EF4-FFF2-40B4-BE49-F238E27FC236}">
                <a16:creationId xmlns:a16="http://schemas.microsoft.com/office/drawing/2014/main" id="{6E351118-BBBD-5C9E-4D08-2C005BE437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293942" y="2695855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773DCA25-7D28-8D5A-1824-C434B962F0F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73638" y="3627902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26" name="Текст 11">
            <a:extLst>
              <a:ext uri="{FF2B5EF4-FFF2-40B4-BE49-F238E27FC236}">
                <a16:creationId xmlns:a16="http://schemas.microsoft.com/office/drawing/2014/main" id="{C7AFB285-40EF-4C59-783E-81E64836AD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26265" y="3627901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C0F92003-60B1-1B3C-6552-22DBAC4EE77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97357" y="3631459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28" name="Текст 11">
            <a:extLst>
              <a:ext uri="{FF2B5EF4-FFF2-40B4-BE49-F238E27FC236}">
                <a16:creationId xmlns:a16="http://schemas.microsoft.com/office/drawing/2014/main" id="{61DF23FB-61B6-8D6D-F1CE-0BB23475FC6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93942" y="3627901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9" name="Текст 7">
            <a:extLst>
              <a:ext uri="{FF2B5EF4-FFF2-40B4-BE49-F238E27FC236}">
                <a16:creationId xmlns:a16="http://schemas.microsoft.com/office/drawing/2014/main" id="{E9FDD37B-5D23-A8C6-E69D-B9EB136159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638" y="4563964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30" name="Текст 11">
            <a:extLst>
              <a:ext uri="{FF2B5EF4-FFF2-40B4-BE49-F238E27FC236}">
                <a16:creationId xmlns:a16="http://schemas.microsoft.com/office/drawing/2014/main" id="{F9D7FB58-AAF3-1AC9-BDE5-40E27FEF055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26265" y="4563963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1" name="Текст 7">
            <a:extLst>
              <a:ext uri="{FF2B5EF4-FFF2-40B4-BE49-F238E27FC236}">
                <a16:creationId xmlns:a16="http://schemas.microsoft.com/office/drawing/2014/main" id="{803DEDDF-2C55-ACDF-982C-1EA8224C24F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7357" y="4567521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32" name="Текст 11">
            <a:extLst>
              <a:ext uri="{FF2B5EF4-FFF2-40B4-BE49-F238E27FC236}">
                <a16:creationId xmlns:a16="http://schemas.microsoft.com/office/drawing/2014/main" id="{00A68D31-04D2-EEB3-0081-1B152F53D53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93942" y="4563963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3" name="Текст 7">
            <a:extLst>
              <a:ext uri="{FF2B5EF4-FFF2-40B4-BE49-F238E27FC236}">
                <a16:creationId xmlns:a16="http://schemas.microsoft.com/office/drawing/2014/main" id="{EB02A513-4E0F-EC9C-90C6-83CC4EEC863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638" y="5496010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34" name="Текст 11">
            <a:extLst>
              <a:ext uri="{FF2B5EF4-FFF2-40B4-BE49-F238E27FC236}">
                <a16:creationId xmlns:a16="http://schemas.microsoft.com/office/drawing/2014/main" id="{5C6DE330-6756-25EF-1BB2-E5C2BE85E9B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26265" y="5496009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0A3A17B8-10A6-E6BF-0E76-F05B4F715F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397357" y="5499567"/>
            <a:ext cx="1515247" cy="346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класс</a:t>
            </a:r>
          </a:p>
        </p:txBody>
      </p:sp>
      <p:sp>
        <p:nvSpPr>
          <p:cNvPr id="36" name="Текст 11">
            <a:extLst>
              <a:ext uri="{FF2B5EF4-FFF2-40B4-BE49-F238E27FC236}">
                <a16:creationId xmlns:a16="http://schemas.microsoft.com/office/drawing/2014/main" id="{E9724DBB-F86F-8471-6F4A-8C0A3983C82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293942" y="5496009"/>
            <a:ext cx="1645446" cy="346076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ru-RU" dirty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3061358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1AE946-135C-E4E8-BA60-64AB48B87F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30684" y="987425"/>
            <a:ext cx="612470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29844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183587-0236-046F-3B80-4D4EEA7A80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изображением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94B2501-78A9-E41B-7C2D-09F09ADDCB5E}"/>
              </a:ext>
            </a:extLst>
          </p:cNvPr>
          <p:cNvSpPr/>
          <p:nvPr userDrawn="1"/>
        </p:nvSpPr>
        <p:spPr>
          <a:xfrm>
            <a:off x="861060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BA0478E-A529-CF4E-CE5C-583ACA20D66C}"/>
              </a:ext>
            </a:extLst>
          </p:cNvPr>
          <p:cNvSpPr/>
          <p:nvPr userDrawn="1"/>
        </p:nvSpPr>
        <p:spPr>
          <a:xfrm>
            <a:off x="4462849" y="685800"/>
            <a:ext cx="7119551" cy="5486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124712"/>
            <a:ext cx="3886200" cy="548640"/>
          </a:xfrm>
        </p:spPr>
        <p:txBody>
          <a:bodyPr rtlCol="0"/>
          <a:lstStyle>
            <a:lvl1pPr>
              <a:defRPr spc="3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95400" y="2816352"/>
            <a:ext cx="3602736" cy="3364992"/>
          </a:xfrm>
        </p:spPr>
        <p:txBody>
          <a:bodyPr rtlCol="0"/>
          <a:lstStyle>
            <a:lvl1pPr marL="0" indent="0">
              <a:lnSpc>
                <a:spcPct val="150000"/>
              </a:lnSpc>
              <a:buNone/>
              <a:defRPr sz="2000" cap="all" spc="0" baseline="0"/>
            </a:lvl1pPr>
            <a:lvl2pPr marL="228600">
              <a:defRPr spc="0" baseline="0"/>
            </a:lvl2pPr>
            <a:lvl3pPr marL="457200">
              <a:defRPr spc="0" baseline="0"/>
            </a:lvl3pPr>
            <a:lvl4pPr marL="685800">
              <a:defRPr spc="0" baseline="0"/>
            </a:lvl4pPr>
            <a:lvl5pPr marL="1143000">
              <a:defRPr spc="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id="{D17F99EA-AB5F-24F3-D971-2B9BDE3B4F3C}"/>
              </a:ext>
            </a:extLst>
          </p:cNvPr>
          <p:cNvSpPr txBox="1"/>
          <p:nvPr userDrawn="1"/>
        </p:nvSpPr>
        <p:spPr>
          <a:xfrm>
            <a:off x="641838" y="5547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9BB099-33E8-8B24-7E54-70E7457A1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0AD0F96-99DE-C9D9-569E-AE6FC6307E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6904" y="1188720"/>
            <a:ext cx="6638544" cy="4480560"/>
          </a:xfrm>
          <a:noFill/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792E47F-4E2C-B4B2-51F0-43D9D15C5A60}"/>
              </a:ext>
            </a:extLst>
          </p:cNvPr>
          <p:cNvCxnSpPr>
            <a:cxnSpLocks/>
          </p:cNvCxnSpPr>
          <p:nvPr userDrawn="1"/>
        </p:nvCxnSpPr>
        <p:spPr>
          <a:xfrm>
            <a:off x="1295400" y="2057400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816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0684" y="993775"/>
            <a:ext cx="6124703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29844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D70A4E-ED43-B5A1-F8FE-762E21A30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BA0478E-A529-CF4E-CE5C-583ACA20D66C}"/>
              </a:ext>
            </a:extLst>
          </p:cNvPr>
          <p:cNvSpPr/>
          <p:nvPr userDrawn="1"/>
        </p:nvSpPr>
        <p:spPr>
          <a:xfrm>
            <a:off x="3578352" y="0"/>
            <a:ext cx="861364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9824" y="1124712"/>
            <a:ext cx="5760720" cy="548640"/>
          </a:xfrm>
        </p:spPr>
        <p:txBody>
          <a:bodyPr rtlCol="0"/>
          <a:lstStyle>
            <a:lvl1pPr>
              <a:defRPr spc="3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49824" y="2889504"/>
            <a:ext cx="5760720" cy="3319272"/>
          </a:xfrm>
        </p:spPr>
        <p:txBody>
          <a:bodyPr rtlCol="0"/>
          <a:lstStyle>
            <a:lvl1pPr marL="0" indent="0">
              <a:lnSpc>
                <a:spcPct val="150000"/>
              </a:lnSpc>
              <a:buNone/>
              <a:defRPr sz="2000" cap="none" spc="0" baseline="0"/>
            </a:lvl1pPr>
            <a:lvl2pPr marL="228600">
              <a:defRPr spc="0" baseline="0"/>
            </a:lvl2pPr>
            <a:lvl3pPr marL="457200">
              <a:defRPr spc="0" baseline="0"/>
            </a:lvl3pPr>
            <a:lvl4pPr marL="685800">
              <a:defRPr spc="0" baseline="0"/>
            </a:lvl4pPr>
            <a:lvl5pPr marL="1143000">
              <a:defRPr spc="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id="{D17F99EA-AB5F-24F3-D971-2B9BDE3B4F3C}"/>
              </a:ext>
            </a:extLst>
          </p:cNvPr>
          <p:cNvSpPr txBox="1"/>
          <p:nvPr userDrawn="1"/>
        </p:nvSpPr>
        <p:spPr>
          <a:xfrm>
            <a:off x="641838" y="5547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9BB099-33E8-8B24-7E54-70E7457A1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0AD0F96-99DE-C9D9-569E-AE6FC6307E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8448" y="1828800"/>
            <a:ext cx="3200400" cy="3200400"/>
          </a:xfrm>
          <a:prstGeom prst="ellipse">
            <a:avLst/>
          </a:prstGeom>
          <a:noFill/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F036BAAC-D89F-682D-12A3-1C31F92F0FAF}"/>
              </a:ext>
            </a:extLst>
          </p:cNvPr>
          <p:cNvCxnSpPr>
            <a:cxnSpLocks/>
          </p:cNvCxnSpPr>
          <p:nvPr userDrawn="1"/>
        </p:nvCxnSpPr>
        <p:spPr>
          <a:xfrm>
            <a:off x="649224" y="3261946"/>
            <a:ext cx="0" cy="252925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6F877625-E710-6DF2-3E49-374C6DD8DBC0}"/>
              </a:ext>
            </a:extLst>
          </p:cNvPr>
          <p:cNvCxnSpPr>
            <a:cxnSpLocks/>
          </p:cNvCxnSpPr>
          <p:nvPr userDrawn="1"/>
        </p:nvCxnSpPr>
        <p:spPr>
          <a:xfrm>
            <a:off x="5447344" y="2057400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397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D0AC02C-19A4-4754-CC96-34357DEFF5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7048" y="1481328"/>
            <a:ext cx="9144000" cy="3886200"/>
          </a:xfrm>
          <a:custGeom>
            <a:avLst/>
            <a:gdLst>
              <a:gd name="connsiteX0" fmla="*/ 6521576 w 9144000"/>
              <a:gd name="connsiteY0" fmla="*/ 2811867 h 3886200"/>
              <a:gd name="connsiteX1" fmla="*/ 6521576 w 9144000"/>
              <a:gd name="connsiteY1" fmla="*/ 2900169 h 3886200"/>
              <a:gd name="connsiteX2" fmla="*/ 6931151 w 9144000"/>
              <a:gd name="connsiteY2" fmla="*/ 2900169 h 3886200"/>
              <a:gd name="connsiteX3" fmla="*/ 6931151 w 9144000"/>
              <a:gd name="connsiteY3" fmla="*/ 2811867 h 3886200"/>
              <a:gd name="connsiteX4" fmla="*/ 0 w 9144000"/>
              <a:gd name="connsiteY4" fmla="*/ 0 h 3886200"/>
              <a:gd name="connsiteX5" fmla="*/ 9144000 w 9144000"/>
              <a:gd name="connsiteY5" fmla="*/ 0 h 3886200"/>
              <a:gd name="connsiteX6" fmla="*/ 9144000 w 9144000"/>
              <a:gd name="connsiteY6" fmla="*/ 3886200 h 3886200"/>
              <a:gd name="connsiteX7" fmla="*/ 0 w 9144000"/>
              <a:gd name="connsiteY7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86200">
                <a:moveTo>
                  <a:pt x="6521576" y="2811867"/>
                </a:moveTo>
                <a:lnTo>
                  <a:pt x="6521576" y="2900169"/>
                </a:lnTo>
                <a:lnTo>
                  <a:pt x="6931151" y="2900169"/>
                </a:lnTo>
                <a:lnTo>
                  <a:pt x="6931151" y="2811867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886200"/>
                </a:lnTo>
                <a:lnTo>
                  <a:pt x="0" y="38862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0636" y="3200400"/>
            <a:ext cx="8110728" cy="457200"/>
          </a:xfrm>
        </p:spPr>
        <p:txBody>
          <a:bodyPr rtlCol="0" anchor="ctr"/>
          <a:lstStyle>
            <a:lvl1pPr algn="ctr">
              <a:defRPr sz="4800" spc="3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046720" y="4745736"/>
            <a:ext cx="1389888" cy="1280160"/>
          </a:xfrm>
        </p:spPr>
        <p:txBody>
          <a:bodyPr rtlCol="0"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2E7004C-CFEF-6E88-A3C1-60FBC7F8CD13}"/>
              </a:ext>
            </a:extLst>
          </p:cNvPr>
          <p:cNvSpPr/>
          <p:nvPr userDrawn="1"/>
        </p:nvSpPr>
        <p:spPr>
          <a:xfrm>
            <a:off x="8048624" y="4293195"/>
            <a:ext cx="409575" cy="88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31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609600"/>
            <a:ext cx="10058400" cy="914400"/>
          </a:xfrm>
        </p:spPr>
        <p:txBody>
          <a:bodyPr rtlCol="0"/>
          <a:lstStyle>
            <a:lvl1pPr>
              <a:defRPr spc="3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95400" y="1855945"/>
            <a:ext cx="9820656" cy="4352544"/>
          </a:xfrm>
        </p:spPr>
        <p:txBody>
          <a:bodyPr rtlCol="0"/>
          <a:lstStyle>
            <a:lvl1pPr>
              <a:defRPr spc="0" baseline="0"/>
            </a:lvl1pPr>
            <a:lvl2pPr>
              <a:defRPr spc="0" baseline="0"/>
            </a:lvl2pPr>
            <a:lvl3pPr>
              <a:defRPr spc="0" baseline="0"/>
            </a:lvl3pPr>
            <a:lvl4pPr>
              <a:defRPr spc="0" baseline="0"/>
            </a:lvl4pPr>
            <a:lvl5pPr>
              <a:defRPr spc="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id="{D17F99EA-AB5F-24F3-D971-2B9BDE3B4F3C}"/>
              </a:ext>
            </a:extLst>
          </p:cNvPr>
          <p:cNvSpPr txBox="1"/>
          <p:nvPr userDrawn="1"/>
        </p:nvSpPr>
        <p:spPr>
          <a:xfrm>
            <a:off x="641838" y="5547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9BB099-33E8-8B24-7E54-70E7457A1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213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609600"/>
            <a:ext cx="9829800" cy="914400"/>
          </a:xfrm>
        </p:spPr>
        <p:txBody>
          <a:bodyPr rtlCol="0"/>
          <a:lstStyle>
            <a:lvl1pPr algn="ctr">
              <a:defRPr spc="3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720" y="1746504"/>
            <a:ext cx="9829800" cy="4352544"/>
          </a:xfrm>
        </p:spPr>
        <p:txBody>
          <a:bodyPr rtlCol="0"/>
          <a:lstStyle>
            <a:lvl1pPr>
              <a:defRPr spc="0" baseline="0"/>
            </a:lvl1pPr>
            <a:lvl2pPr>
              <a:defRPr spc="0" baseline="0"/>
            </a:lvl2pPr>
            <a:lvl3pPr>
              <a:defRPr spc="0" baseline="0"/>
            </a:lvl3pPr>
            <a:lvl4pPr>
              <a:defRPr spc="0" baseline="0"/>
            </a:lvl4pPr>
            <a:lvl5pPr>
              <a:defRPr spc="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id="{D17F99EA-AB5F-24F3-D971-2B9BDE3B4F3C}"/>
              </a:ext>
            </a:extLst>
          </p:cNvPr>
          <p:cNvSpPr txBox="1"/>
          <p:nvPr userDrawn="1"/>
        </p:nvSpPr>
        <p:spPr>
          <a:xfrm>
            <a:off x="641838" y="5547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9BB099-33E8-8B24-7E54-70E7457A1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4184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дпись 5">
            <a:extLst>
              <a:ext uri="{FF2B5EF4-FFF2-40B4-BE49-F238E27FC236}">
                <a16:creationId xmlns:a16="http://schemas.microsoft.com/office/drawing/2014/main" id="{D17F99EA-AB5F-24F3-D971-2B9BDE3B4F3C}"/>
              </a:ext>
            </a:extLst>
          </p:cNvPr>
          <p:cNvSpPr txBox="1"/>
          <p:nvPr userDrawn="1"/>
        </p:nvSpPr>
        <p:spPr>
          <a:xfrm>
            <a:off x="641838" y="5547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9BB099-33E8-8B24-7E54-70E7457A1C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7811310-A21F-0BFB-8198-22EDFCF9F4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70576" y="658368"/>
            <a:ext cx="6821424" cy="334670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73D2EFC-F14F-5508-06EE-4E5B5C535E16}"/>
              </a:ext>
            </a:extLst>
          </p:cNvPr>
          <p:cNvCxnSpPr>
            <a:cxnSpLocks/>
          </p:cNvCxnSpPr>
          <p:nvPr userDrawn="1"/>
        </p:nvCxnSpPr>
        <p:spPr>
          <a:xfrm>
            <a:off x="1819102" y="5548842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28A6ACFB-D620-056D-1C62-903C5FBCE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9656" y="5943600"/>
            <a:ext cx="4809744" cy="256032"/>
          </a:xfrm>
        </p:spPr>
        <p:txBody>
          <a:bodyPr rtlCol="0"/>
          <a:lstStyle>
            <a:lvl1pPr marL="0" indent="0" algn="l">
              <a:buNone/>
              <a:defRPr sz="2000" cap="all" spc="200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656" y="2459736"/>
            <a:ext cx="5157216" cy="2670048"/>
          </a:xfrm>
        </p:spPr>
        <p:txBody>
          <a:bodyPr rtlCol="0" anchor="b"/>
          <a:lstStyle>
            <a:lvl1pPr algn="l">
              <a:lnSpc>
                <a:spcPts val="5200"/>
              </a:lnSpc>
              <a:defRPr sz="3600" spc="0" baseline="0">
                <a:latin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40618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3ED19-9B5E-8852-24D6-62401816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09600"/>
            <a:ext cx="10021824" cy="539496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307A8A0-5009-A086-A6AE-542CA46848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" name="Рисунок 8">
            <a:extLst>
              <a:ext uri="{FF2B5EF4-FFF2-40B4-BE49-F238E27FC236}">
                <a16:creationId xmlns:a16="http://schemas.microsoft.com/office/drawing/2014/main" id="{6F01F221-54DA-6EF2-D9DE-2B9A7AB60B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98448" y="2441448"/>
            <a:ext cx="1828800" cy="18288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6" name="Рисунок 8">
            <a:extLst>
              <a:ext uri="{FF2B5EF4-FFF2-40B4-BE49-F238E27FC236}">
                <a16:creationId xmlns:a16="http://schemas.microsoft.com/office/drawing/2014/main" id="{9BEECCD2-A0EF-0622-7377-A2BAE97865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6200" y="2441448"/>
            <a:ext cx="1828800" cy="18288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Рисунок 8">
            <a:extLst>
              <a:ext uri="{FF2B5EF4-FFF2-40B4-BE49-F238E27FC236}">
                <a16:creationId xmlns:a16="http://schemas.microsoft.com/office/drawing/2014/main" id="{DDD9A982-D940-ADB7-F949-B3898D1984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73952" y="2441448"/>
            <a:ext cx="1828800" cy="18288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8" name="Рисунок 8">
            <a:extLst>
              <a:ext uri="{FF2B5EF4-FFF2-40B4-BE49-F238E27FC236}">
                <a16:creationId xmlns:a16="http://schemas.microsoft.com/office/drawing/2014/main" id="{492630AD-4FA0-C5D3-DC29-AE0E67CB6CA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34272" y="2441448"/>
            <a:ext cx="1828800" cy="18288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9" name="Текст 13">
            <a:extLst>
              <a:ext uri="{FF2B5EF4-FFF2-40B4-BE49-F238E27FC236}">
                <a16:creationId xmlns:a16="http://schemas.microsoft.com/office/drawing/2014/main" id="{AA3DDCC3-9231-434E-A1D1-8A078DE7BF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98448" y="4974336"/>
            <a:ext cx="1828800" cy="539496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13">
            <a:extLst>
              <a:ext uri="{FF2B5EF4-FFF2-40B4-BE49-F238E27FC236}">
                <a16:creationId xmlns:a16="http://schemas.microsoft.com/office/drawing/2014/main" id="{970A1046-F88C-E11E-0E2E-A7F3AEDB3A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8448" y="5596128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BF27FC0A-1C34-6BFF-806A-6911C16F2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86200" y="4974336"/>
            <a:ext cx="1828800" cy="539496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EF94CC5A-0B90-D0D3-CF42-2A9B863317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86200" y="5596128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8E685B28-FC51-9FE8-2F7E-C8255BD759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3952" y="4974336"/>
            <a:ext cx="1828800" cy="539496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472F1E6-DAE5-AE6D-F688-575FC243CD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73952" y="5596128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id="{7138E486-F729-AEC8-0C2D-44FA21EDC6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0848" y="4974336"/>
            <a:ext cx="1828800" cy="539496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0F182FA8-4DA0-527F-89C3-96D9A996F2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70848" y="5596128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B6E73E07-0346-2BA8-44BC-6CB3BDEAAA99}"/>
              </a:ext>
            </a:extLst>
          </p:cNvPr>
          <p:cNvCxnSpPr>
            <a:cxnSpLocks/>
          </p:cNvCxnSpPr>
          <p:nvPr userDrawn="1"/>
        </p:nvCxnSpPr>
        <p:spPr>
          <a:xfrm>
            <a:off x="4592478" y="4688743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6E62977-27C7-5882-6A33-75257911D09A}"/>
              </a:ext>
            </a:extLst>
          </p:cNvPr>
          <p:cNvCxnSpPr>
            <a:cxnSpLocks/>
          </p:cNvCxnSpPr>
          <p:nvPr userDrawn="1"/>
        </p:nvCxnSpPr>
        <p:spPr>
          <a:xfrm>
            <a:off x="2004720" y="4688743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E705476C-2972-A423-7282-BABA9AAB32E6}"/>
              </a:ext>
            </a:extLst>
          </p:cNvPr>
          <p:cNvCxnSpPr>
            <a:cxnSpLocks/>
          </p:cNvCxnSpPr>
          <p:nvPr userDrawn="1"/>
        </p:nvCxnSpPr>
        <p:spPr>
          <a:xfrm>
            <a:off x="9737699" y="4688743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E0D781B-3CB4-A523-427F-3D444B28E60E}"/>
              </a:ext>
            </a:extLst>
          </p:cNvPr>
          <p:cNvCxnSpPr>
            <a:cxnSpLocks/>
          </p:cNvCxnSpPr>
          <p:nvPr userDrawn="1"/>
        </p:nvCxnSpPr>
        <p:spPr>
          <a:xfrm>
            <a:off x="7183278" y="4688743"/>
            <a:ext cx="41148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048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83ED19-9B5E-8852-24D6-62401816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09600"/>
            <a:ext cx="10332720" cy="539496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307A8A0-5009-A086-A6AE-542CA46848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" name="Рисунок 8">
            <a:extLst>
              <a:ext uri="{FF2B5EF4-FFF2-40B4-BE49-F238E27FC236}">
                <a16:creationId xmlns:a16="http://schemas.microsoft.com/office/drawing/2014/main" id="{6F01F221-54DA-6EF2-D9DE-2B9A7AB60B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36776" y="17556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6" name="Рисунок 8">
            <a:extLst>
              <a:ext uri="{FF2B5EF4-FFF2-40B4-BE49-F238E27FC236}">
                <a16:creationId xmlns:a16="http://schemas.microsoft.com/office/drawing/2014/main" id="{9BEECCD2-A0EF-0622-7377-A2BAE97865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4528" y="17556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Рисунок 8">
            <a:extLst>
              <a:ext uri="{FF2B5EF4-FFF2-40B4-BE49-F238E27FC236}">
                <a16:creationId xmlns:a16="http://schemas.microsoft.com/office/drawing/2014/main" id="{DDD9A982-D940-ADB7-F949-B3898D1984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48856" y="17556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8" name="Рисунок 8">
            <a:extLst>
              <a:ext uri="{FF2B5EF4-FFF2-40B4-BE49-F238E27FC236}">
                <a16:creationId xmlns:a16="http://schemas.microsoft.com/office/drawing/2014/main" id="{492630AD-4FA0-C5D3-DC29-AE0E67CB6CA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81744" y="17556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9" name="Текст 13">
            <a:extLst>
              <a:ext uri="{FF2B5EF4-FFF2-40B4-BE49-F238E27FC236}">
                <a16:creationId xmlns:a16="http://schemas.microsoft.com/office/drawing/2014/main" id="{AA3DDCC3-9231-434E-A1D1-8A078DE7BF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98448" y="3300984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13">
            <a:extLst>
              <a:ext uri="{FF2B5EF4-FFF2-40B4-BE49-F238E27FC236}">
                <a16:creationId xmlns:a16="http://schemas.microsoft.com/office/drawing/2014/main" id="{970A1046-F88C-E11E-0E2E-A7F3AEDB3A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8448" y="37307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BF27FC0A-1C34-6BFF-806A-6911C16F2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86200" y="3300984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EF94CC5A-0B90-D0D3-CF42-2A9B863317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86200" y="37307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8E685B28-FC51-9FE8-2F7E-C8255BD759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10528" y="3300984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472F1E6-DAE5-AE6D-F688-575FC243CD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10528" y="37307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id="{7138E486-F729-AEC8-0C2D-44FA21EDC6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4272" y="3300984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0F182FA8-4DA0-527F-89C3-96D9A996F2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34272" y="37307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BF42A71B-2F05-7F67-85C0-0C5AA947983D}"/>
              </a:ext>
            </a:extLst>
          </p:cNvPr>
          <p:cNvCxnSpPr>
            <a:cxnSpLocks/>
          </p:cNvCxnSpPr>
          <p:nvPr userDrawn="1"/>
        </p:nvCxnSpPr>
        <p:spPr>
          <a:xfrm>
            <a:off x="4684061" y="3104299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BC25395-CA95-6040-8ED6-C7D8A2E16C49}"/>
              </a:ext>
            </a:extLst>
          </p:cNvPr>
          <p:cNvCxnSpPr>
            <a:cxnSpLocks/>
          </p:cNvCxnSpPr>
          <p:nvPr userDrawn="1"/>
        </p:nvCxnSpPr>
        <p:spPr>
          <a:xfrm>
            <a:off x="2096160" y="3104299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E2F589B-649A-57C2-1D3E-79FDFF84BADB}"/>
              </a:ext>
            </a:extLst>
          </p:cNvPr>
          <p:cNvCxnSpPr>
            <a:cxnSpLocks/>
          </p:cNvCxnSpPr>
          <p:nvPr userDrawn="1"/>
        </p:nvCxnSpPr>
        <p:spPr>
          <a:xfrm>
            <a:off x="9837985" y="3104299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1F3728F-0FBF-5AD2-357E-FFCFFBF7687E}"/>
              </a:ext>
            </a:extLst>
          </p:cNvPr>
          <p:cNvCxnSpPr>
            <a:cxnSpLocks/>
          </p:cNvCxnSpPr>
          <p:nvPr userDrawn="1"/>
        </p:nvCxnSpPr>
        <p:spPr>
          <a:xfrm>
            <a:off x="7306235" y="3104299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Рисунок 8">
            <a:extLst>
              <a:ext uri="{FF2B5EF4-FFF2-40B4-BE49-F238E27FC236}">
                <a16:creationId xmlns:a16="http://schemas.microsoft.com/office/drawing/2014/main" id="{09A756E1-5275-58A9-7B09-95BEA4F4FAC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636776" y="42702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2" name="Рисунок 8">
            <a:extLst>
              <a:ext uri="{FF2B5EF4-FFF2-40B4-BE49-F238E27FC236}">
                <a16:creationId xmlns:a16="http://schemas.microsoft.com/office/drawing/2014/main" id="{A4DA2F88-85BF-29B8-6321-AF19B25A626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224528" y="42702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8">
            <a:extLst>
              <a:ext uri="{FF2B5EF4-FFF2-40B4-BE49-F238E27FC236}">
                <a16:creationId xmlns:a16="http://schemas.microsoft.com/office/drawing/2014/main" id="{4636CEF4-05E9-F5BB-BD6F-6B081DBDCA9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848856" y="42702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4" name="Рисунок 8">
            <a:extLst>
              <a:ext uri="{FF2B5EF4-FFF2-40B4-BE49-F238E27FC236}">
                <a16:creationId xmlns:a16="http://schemas.microsoft.com/office/drawing/2014/main" id="{67B57C06-A1D0-7C74-6A14-2BFF0B1FC17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381744" y="4270248"/>
            <a:ext cx="1143000" cy="1143000"/>
          </a:xfrm>
          <a:prstGeom prst="ellipse">
            <a:avLst/>
          </a:prstGeom>
        </p:spPr>
        <p:txBody>
          <a:bodyPr rtlCol="0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5" name="Текст 13">
            <a:extLst>
              <a:ext uri="{FF2B5EF4-FFF2-40B4-BE49-F238E27FC236}">
                <a16:creationId xmlns:a16="http://schemas.microsoft.com/office/drawing/2014/main" id="{1025D334-8990-1960-8865-C877ECC47E6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98448" y="5824728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7F491CA2-1A10-E7DB-4203-DC7E9E48CCF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98448" y="62453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697C28E5-6260-6DA9-B4F0-665506F525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886200" y="5824728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A594A25E-7F2D-4188-16B7-C34485FDD2F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886200" y="62453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584B38BF-6197-486D-7134-F86E1754AF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10528" y="5824728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D788F8D9-8CDB-C458-9AAD-0426AB467D2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10528" y="62453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78447882-2C86-B3A7-9450-29A0778E1B0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34272" y="5824728"/>
            <a:ext cx="1828800" cy="411480"/>
          </a:xfrm>
        </p:spPr>
        <p:txBody>
          <a:bodyPr lIns="0" tIns="0" rIns="0" bIns="0"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3">
            <a:extLst>
              <a:ext uri="{FF2B5EF4-FFF2-40B4-BE49-F238E27FC236}">
                <a16:creationId xmlns:a16="http://schemas.microsoft.com/office/drawing/2014/main" id="{E321AAE1-532A-23F0-9108-055D0D7BDFB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4272" y="6245352"/>
            <a:ext cx="1828800" cy="347472"/>
          </a:xfrm>
        </p:spPr>
        <p:txBody>
          <a:bodyPr lIns="0" tIns="0" rIns="0" bIns="0"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11BC4478-FBEA-422F-73BA-0A422F15D7EA}"/>
              </a:ext>
            </a:extLst>
          </p:cNvPr>
          <p:cNvCxnSpPr>
            <a:cxnSpLocks/>
          </p:cNvCxnSpPr>
          <p:nvPr userDrawn="1"/>
        </p:nvCxnSpPr>
        <p:spPr>
          <a:xfrm>
            <a:off x="4684061" y="5623560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A9AA302-5107-FDE7-557C-3305A9A7DEC2}"/>
              </a:ext>
            </a:extLst>
          </p:cNvPr>
          <p:cNvCxnSpPr>
            <a:cxnSpLocks/>
          </p:cNvCxnSpPr>
          <p:nvPr userDrawn="1"/>
        </p:nvCxnSpPr>
        <p:spPr>
          <a:xfrm>
            <a:off x="2096160" y="5623560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A9C9F7A3-B120-C59A-E379-173F84B7D153}"/>
              </a:ext>
            </a:extLst>
          </p:cNvPr>
          <p:cNvCxnSpPr>
            <a:cxnSpLocks/>
          </p:cNvCxnSpPr>
          <p:nvPr userDrawn="1"/>
        </p:nvCxnSpPr>
        <p:spPr>
          <a:xfrm>
            <a:off x="9837985" y="5623560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E073A4E7-9D16-A6C0-E297-A36B10A2FABB}"/>
              </a:ext>
            </a:extLst>
          </p:cNvPr>
          <p:cNvCxnSpPr>
            <a:cxnSpLocks/>
          </p:cNvCxnSpPr>
          <p:nvPr userDrawn="1"/>
        </p:nvCxnSpPr>
        <p:spPr>
          <a:xfrm>
            <a:off x="7306235" y="5623560"/>
            <a:ext cx="2286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77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9600"/>
            <a:ext cx="9821955" cy="125611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5400" y="1855945"/>
            <a:ext cx="982195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id="{78A08F60-CEF1-832D-D403-282EA76CBE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20624" y="6019801"/>
            <a:ext cx="457200" cy="1841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cap="all" spc="200" baseline="0">
                <a:solidFill>
                  <a:schemeClr val="accent1"/>
                </a:solidFill>
                <a:latin typeface="Posterama" panose="020B0504020200020000" pitchFamily="34" charset="0"/>
              </a:defRPr>
            </a:lvl1pPr>
          </a:lstStyle>
          <a:p>
            <a:pPr rtl="0"/>
            <a:fld id="{75DF2D63-3FF5-D547-96B9-BE9CCD1ABA58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0A131BE-DFE5-28BE-2AF8-50ADF9AFDB94}"/>
              </a:ext>
            </a:extLst>
          </p:cNvPr>
          <p:cNvCxnSpPr>
            <a:cxnSpLocks/>
          </p:cNvCxnSpPr>
          <p:nvPr userDrawn="1"/>
        </p:nvCxnSpPr>
        <p:spPr>
          <a:xfrm>
            <a:off x="649224" y="3270738"/>
            <a:ext cx="0" cy="252046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3" r:id="rId12"/>
    <p:sldLayoutId id="2147483671" r:id="rId13"/>
    <p:sldLayoutId id="2147483672" r:id="rId14"/>
    <p:sldLayoutId id="2147483673" r:id="rId15"/>
    <p:sldLayoutId id="2147483654" r:id="rId16"/>
    <p:sldLayoutId id="2147483674" r:id="rId17"/>
    <p:sldLayoutId id="2147483655" r:id="rId18"/>
    <p:sldLayoutId id="2147483656" r:id="rId19"/>
    <p:sldLayoutId id="2147483657" r:id="rId2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all" spc="300" baseline="0">
          <a:solidFill>
            <a:schemeClr val="tx1"/>
          </a:solidFill>
          <a:latin typeface="+mj-lt"/>
          <a:ea typeface="+mj-ea"/>
          <a:cs typeface="Posterama" panose="020B0504020200020000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3960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7" Type="http://schemas.openxmlformats.org/officeDocument/2006/relationships/image" Target="../media/image124.jp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3.jpg"/><Relationship Id="rId5" Type="http://schemas.openxmlformats.org/officeDocument/2006/relationships/image" Target="../media/image122.jpg"/><Relationship Id="rId4" Type="http://schemas.openxmlformats.org/officeDocument/2006/relationships/image" Target="../media/image121.jp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33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0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32.png"/><Relationship Id="rId4" Type="http://schemas.openxmlformats.org/officeDocument/2006/relationships/image" Target="../media/image129.png"/><Relationship Id="rId9" Type="http://schemas.openxmlformats.org/officeDocument/2006/relationships/customXml" Target="../ink/ink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2.jpg"/><Relationship Id="rId7" Type="http://schemas.openxmlformats.org/officeDocument/2006/relationships/image" Target="../media/image20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jpg"/><Relationship Id="rId11" Type="http://schemas.openxmlformats.org/officeDocument/2006/relationships/image" Target="../media/image29.jpg"/><Relationship Id="rId5" Type="http://schemas.openxmlformats.org/officeDocument/2006/relationships/image" Target="../media/image24.jpg"/><Relationship Id="rId10" Type="http://schemas.openxmlformats.org/officeDocument/2006/relationships/image" Target="../media/image28.jpg"/><Relationship Id="rId4" Type="http://schemas.openxmlformats.org/officeDocument/2006/relationships/image" Target="../media/image23.jpg"/><Relationship Id="rId9" Type="http://schemas.openxmlformats.org/officeDocument/2006/relationships/image" Target="../media/image27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10" Type="http://schemas.openxmlformats.org/officeDocument/2006/relationships/image" Target="../media/image38.jpg"/><Relationship Id="rId4" Type="http://schemas.openxmlformats.org/officeDocument/2006/relationships/image" Target="../media/image32.jpg"/><Relationship Id="rId9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jp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Relationship Id="rId9" Type="http://schemas.openxmlformats.org/officeDocument/2006/relationships/image" Target="../media/image5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jp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g"/><Relationship Id="rId5" Type="http://schemas.openxmlformats.org/officeDocument/2006/relationships/image" Target="../media/image100.png"/><Relationship Id="rId4" Type="http://schemas.openxmlformats.org/officeDocument/2006/relationships/image" Target="../media/image99.jp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9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crdownload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ашка Петри с прозрачными капсулами">
            <a:extLst>
              <a:ext uri="{FF2B5EF4-FFF2-40B4-BE49-F238E27FC236}">
                <a16:creationId xmlns:a16="http://schemas.microsoft.com/office/drawing/2014/main" id="{F8B829FC-0ACD-46C3-5D7E-74FB2C721D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05E10E9-9AB7-0642-D4C4-DDFDAB7B5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" dirty="0"/>
              <a:t>Химия, ЕГЭ</a:t>
            </a:r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A1307D8B-2864-21B6-1CE1-B605F29281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" dirty="0"/>
              <a:t>Разбор официального пробника, москва, декабрь 2022</a:t>
            </a:r>
          </a:p>
        </p:txBody>
      </p:sp>
    </p:spTree>
    <p:extLst>
      <p:ext uri="{BB962C8B-B14F-4D97-AF65-F5344CB8AC3E}">
        <p14:creationId xmlns:p14="http://schemas.microsoft.com/office/powerpoint/2010/main" val="85521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EA9C5-F899-B2F9-4975-110E7E9C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4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CB31940-433A-F5AF-A06C-A34E1038A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32" t="24435" r="43457" b="47801"/>
          <a:stretch/>
        </p:blipFill>
        <p:spPr>
          <a:xfrm>
            <a:off x="1062421" y="1447801"/>
            <a:ext cx="10676046" cy="328782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6E2AB8-E443-66C8-7958-761E2A231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E1DEB0B-3D34-5905-5B54-2A22C9E18A21}"/>
              </a:ext>
            </a:extLst>
          </p:cNvPr>
          <p:cNvSpPr/>
          <p:nvPr/>
        </p:nvSpPr>
        <p:spPr>
          <a:xfrm>
            <a:off x="2704699" y="2492943"/>
            <a:ext cx="847023" cy="35613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6F32DC6-39FB-54D1-33C9-CCCE3ED24BFF}"/>
              </a:ext>
            </a:extLst>
          </p:cNvPr>
          <p:cNvSpPr/>
          <p:nvPr/>
        </p:nvSpPr>
        <p:spPr>
          <a:xfrm>
            <a:off x="2704699" y="3154750"/>
            <a:ext cx="847023" cy="35613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695A19-7710-D77E-ED24-2EB7178BAB83}"/>
              </a:ext>
            </a:extLst>
          </p:cNvPr>
          <p:cNvSpPr/>
          <p:nvPr/>
        </p:nvSpPr>
        <p:spPr>
          <a:xfrm>
            <a:off x="2704699" y="3510885"/>
            <a:ext cx="847023" cy="35613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F1F7E1-5493-A06F-1AF7-8178F2DC6EF0}"/>
              </a:ext>
            </a:extLst>
          </p:cNvPr>
          <p:cNvSpPr/>
          <p:nvPr/>
        </p:nvSpPr>
        <p:spPr>
          <a:xfrm>
            <a:off x="2704698" y="3867020"/>
            <a:ext cx="972153" cy="35613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8A3FD7-131B-B810-E441-A263FB101D70}"/>
              </a:ext>
            </a:extLst>
          </p:cNvPr>
          <p:cNvSpPr txBox="1"/>
          <p:nvPr/>
        </p:nvSpPr>
        <p:spPr>
          <a:xfrm>
            <a:off x="3584485" y="2502569"/>
            <a:ext cx="8053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Связи </a:t>
            </a:r>
            <a:r>
              <a:rPr lang="en-US" dirty="0"/>
              <a:t>N-H </a:t>
            </a:r>
            <a:r>
              <a:rPr lang="ru-RU" dirty="0"/>
              <a:t>ковалентные полярные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7E277E-A35F-682F-A565-A7D53B14E3B7}"/>
              </a:ext>
            </a:extLst>
          </p:cNvPr>
          <p:cNvSpPr txBox="1"/>
          <p:nvPr/>
        </p:nvSpPr>
        <p:spPr>
          <a:xfrm>
            <a:off x="3551722" y="3117853"/>
            <a:ext cx="8505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Это пероксид, значит есть группировка –О-О- , но это ковалентная неполярная связь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24A279-7619-DD1F-B34B-8E39F083621B}"/>
              </a:ext>
            </a:extLst>
          </p:cNvPr>
          <p:cNvSpPr txBox="1"/>
          <p:nvPr/>
        </p:nvSpPr>
        <p:spPr>
          <a:xfrm>
            <a:off x="3551722" y="3488421"/>
            <a:ext cx="8505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Здесь нет ковалентных связей, только ионные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E94D7F-0613-23AA-1712-A0E582BB847C}"/>
              </a:ext>
            </a:extLst>
          </p:cNvPr>
          <p:cNvSpPr txBox="1"/>
          <p:nvPr/>
        </p:nvSpPr>
        <p:spPr>
          <a:xfrm>
            <a:off x="3686788" y="3853823"/>
            <a:ext cx="8505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Все связи </a:t>
            </a:r>
            <a:r>
              <a:rPr lang="en-US" dirty="0"/>
              <a:t>Cl-O</a:t>
            </a:r>
            <a:r>
              <a:rPr lang="ru-RU" dirty="0"/>
              <a:t> ковалентные полярные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4A2E6D2F-CF66-A2CC-DA53-AF1500B8D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188481"/>
              </p:ext>
            </p:extLst>
          </p:nvPr>
        </p:nvGraphicFramePr>
        <p:xfrm>
          <a:off x="2134984" y="5087093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4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38A49-C992-8D13-5B9A-A27C5E746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026" y="100584"/>
            <a:ext cx="5760720" cy="548640"/>
          </a:xfrm>
        </p:spPr>
        <p:txBody>
          <a:bodyPr/>
          <a:lstStyle/>
          <a:p>
            <a:r>
              <a:rPr lang="ru-RU" dirty="0"/>
              <a:t>Задание 3</a:t>
            </a:r>
            <a:r>
              <a:rPr lang="en-US" dirty="0"/>
              <a:t>2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05C756-593D-32A6-41E1-4C11491521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100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16F51D-B0DA-0903-BC58-E4C322537F9A}"/>
              </a:ext>
            </a:extLst>
          </p:cNvPr>
          <p:cNvSpPr txBox="1"/>
          <p:nvPr/>
        </p:nvSpPr>
        <p:spPr>
          <a:xfrm>
            <a:off x="3572897" y="649224"/>
            <a:ext cx="8493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Химические свойства органических веществ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6D7611-A5B0-F990-9CFE-88EE298742F5}"/>
              </a:ext>
            </a:extLst>
          </p:cNvPr>
          <p:cNvSpPr txBox="1"/>
          <p:nvPr/>
        </p:nvSpPr>
        <p:spPr>
          <a:xfrm>
            <a:off x="3572897" y="1197864"/>
            <a:ext cx="838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Каждая реакция – отдельный независимый балл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E7D8B5-AD6C-308A-C8A4-722B0A15AA79}"/>
              </a:ext>
            </a:extLst>
          </p:cNvPr>
          <p:cNvSpPr txBox="1"/>
          <p:nvPr/>
        </p:nvSpPr>
        <p:spPr>
          <a:xfrm>
            <a:off x="3572897" y="1624340"/>
            <a:ext cx="83816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Не забывайте уравнивать, а то будет обидно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09322-EAF2-F9B0-1DF1-3A0EA24DB65B}"/>
              </a:ext>
            </a:extLst>
          </p:cNvPr>
          <p:cNvSpPr txBox="1"/>
          <p:nvPr/>
        </p:nvSpPr>
        <p:spPr>
          <a:xfrm>
            <a:off x="792809" y="281098"/>
            <a:ext cx="2606104" cy="33855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600" b="1" dirty="0">
                <a:solidFill>
                  <a:srgbClr val="C00000"/>
                </a:solidFill>
              </a:rPr>
              <a:t>5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баллов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30B62D7-83D6-D82E-91E9-1C4C781A3D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03" t="18039" r="5135" b="26121"/>
          <a:stretch/>
        </p:blipFill>
        <p:spPr>
          <a:xfrm>
            <a:off x="3555499" y="2448790"/>
            <a:ext cx="8295354" cy="2784870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E8813E-9D75-D2A4-AB08-6EAA89503123}"/>
              </a:ext>
            </a:extLst>
          </p:cNvPr>
          <p:cNvSpPr txBox="1"/>
          <p:nvPr/>
        </p:nvSpPr>
        <p:spPr>
          <a:xfrm>
            <a:off x="3555499" y="5233660"/>
            <a:ext cx="6920244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Свойства не всегда сложные, но многие вещества скрыты под </a:t>
            </a:r>
            <a:r>
              <a:rPr lang="en-US" sz="2800" b="1" dirty="0">
                <a:solidFill>
                  <a:srgbClr val="0070C0"/>
                </a:solidFill>
              </a:rPr>
              <a:t>(X)</a:t>
            </a:r>
            <a:r>
              <a:rPr lang="ru-RU" sz="2800" b="1" dirty="0">
                <a:solidFill>
                  <a:srgbClr val="0070C0"/>
                </a:solidFill>
              </a:rPr>
              <a:t>, по этому нужно очень хорошо знать органику</a:t>
            </a:r>
          </a:p>
        </p:txBody>
      </p:sp>
    </p:spTree>
    <p:extLst>
      <p:ext uri="{BB962C8B-B14F-4D97-AF65-F5344CB8AC3E}">
        <p14:creationId xmlns:p14="http://schemas.microsoft.com/office/powerpoint/2010/main" val="204572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 animBg="1"/>
      <p:bldP spid="18" grpId="0" animBg="1"/>
      <p:bldP spid="1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5C9B5-C5C1-D741-E79C-049D11E40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528" y="43119"/>
            <a:ext cx="10058400" cy="914400"/>
          </a:xfrm>
        </p:spPr>
        <p:txBody>
          <a:bodyPr/>
          <a:lstStyle/>
          <a:p>
            <a:r>
              <a:rPr lang="ru-RU" dirty="0"/>
              <a:t>Задание 32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9A505C-4D13-1448-0864-1C783A33B3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101</a:t>
            </a:fld>
            <a:endParaRPr lang="ru-RU" noProof="0"/>
          </a:p>
        </p:txBody>
      </p:sp>
      <p:pic>
        <p:nvPicPr>
          <p:cNvPr id="7" name="Объект 10">
            <a:extLst>
              <a:ext uri="{FF2B5EF4-FFF2-40B4-BE49-F238E27FC236}">
                <a16:creationId xmlns:a16="http://schemas.microsoft.com/office/drawing/2014/main" id="{DDA7538D-841C-29CD-C9FB-C65C261B50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841" t="29873" r="23695" b="44176"/>
          <a:stretch/>
        </p:blipFill>
        <p:spPr>
          <a:xfrm>
            <a:off x="6398942" y="171786"/>
            <a:ext cx="5661513" cy="1705303"/>
          </a:xfr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57B5A3-D0F2-B068-E472-3783D4966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9289"/>
            <a:ext cx="5490457" cy="1218444"/>
          </a:xfrm>
          <a:prstGeom prst="rect">
            <a:avLst/>
          </a:prstGeom>
          <a:ln w="25400">
            <a:solidFill>
              <a:srgbClr val="92D050"/>
            </a:solidFill>
          </a:ln>
        </p:spPr>
      </p:pic>
      <p:pic>
        <p:nvPicPr>
          <p:cNvPr id="11" name="Рисунок 10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EAA36840-A3B1-10C9-9E67-53B3AFC28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6749"/>
            <a:ext cx="6439301" cy="1265763"/>
          </a:xfrm>
          <a:prstGeom prst="rect">
            <a:avLst/>
          </a:prstGeom>
          <a:ln w="25400">
            <a:solidFill>
              <a:srgbClr val="92D05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6D9216A-38D3-EF96-FC5F-7C3B47BE5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5741"/>
            <a:ext cx="5543438" cy="1289848"/>
          </a:xfrm>
          <a:prstGeom prst="rect">
            <a:avLst/>
          </a:prstGeom>
          <a:solidFill>
            <a:schemeClr val="bg1"/>
          </a:solidFill>
          <a:ln w="25400">
            <a:solidFill>
              <a:srgbClr val="92D050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0242EDA-E64C-F241-A7B1-E39D56CA93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7406" y="3632927"/>
            <a:ext cx="6343049" cy="1302662"/>
          </a:xfrm>
          <a:prstGeom prst="rect">
            <a:avLst/>
          </a:prstGeom>
          <a:ln w="25400">
            <a:solidFill>
              <a:srgbClr val="92D050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257094E-9E5F-0034-3774-A5B055289B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152571"/>
            <a:ext cx="9423133" cy="1390540"/>
          </a:xfrm>
          <a:prstGeom prst="rect">
            <a:avLst/>
          </a:prstGeom>
          <a:ln w="2540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147089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102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2B25E-CC96-3D4C-38D8-D1061A964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78" r="7969" b="12222"/>
          <a:stretch/>
        </p:blipFill>
        <p:spPr>
          <a:xfrm>
            <a:off x="1774089" y="1073217"/>
            <a:ext cx="9498904" cy="40640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CD8F9-5182-9B8C-A705-D90907CFF737}"/>
              </a:ext>
            </a:extLst>
          </p:cNvPr>
          <p:cNvSpPr txBox="1"/>
          <p:nvPr/>
        </p:nvSpPr>
        <p:spPr>
          <a:xfrm>
            <a:off x="0" y="2085477"/>
            <a:ext cx="1774089" cy="33855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600" b="1" dirty="0">
                <a:solidFill>
                  <a:srgbClr val="C00000"/>
                </a:solidFill>
              </a:rPr>
              <a:t>3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52319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103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7D0CA82-8961-9E8A-5BEA-958A710693FC}"/>
              </a:ext>
            </a:extLst>
          </p:cNvPr>
          <p:cNvGrpSpPr/>
          <p:nvPr/>
        </p:nvGrpSpPr>
        <p:grpSpPr>
          <a:xfrm>
            <a:off x="1269371" y="876300"/>
            <a:ext cx="10452482" cy="802106"/>
            <a:chOff x="1269371" y="876300"/>
            <a:chExt cx="10452482" cy="802106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9212B25E-CC96-3D4C-38D8-D1061A964E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990" t="17778" r="7970" b="70526"/>
            <a:stretch/>
          </p:blipFill>
          <p:spPr>
            <a:xfrm>
              <a:off x="1269371" y="876300"/>
              <a:ext cx="10368133" cy="802105"/>
            </a:xfrm>
            <a:prstGeom prst="rect">
              <a:avLst/>
            </a:prstGeom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86618F12-C1B9-E736-29BC-CF42B9463BB2}"/>
                </a:ext>
              </a:extLst>
            </p:cNvPr>
            <p:cNvSpPr/>
            <p:nvPr/>
          </p:nvSpPr>
          <p:spPr>
            <a:xfrm>
              <a:off x="5226518" y="1318662"/>
              <a:ext cx="6495335" cy="3597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CC774EC-86DA-E1E3-8746-4699E4EB4C19}"/>
              </a:ext>
            </a:extLst>
          </p:cNvPr>
          <p:cNvSpPr txBox="1"/>
          <p:nvPr/>
        </p:nvSpPr>
        <p:spPr>
          <a:xfrm>
            <a:off x="5333511" y="1722322"/>
            <a:ext cx="4681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</a:t>
            </a:r>
            <a:r>
              <a:rPr lang="en-US" sz="4800" baseline="-25000" dirty="0"/>
              <a:t>x</a:t>
            </a:r>
            <a:r>
              <a:rPr lang="en-US" sz="4800" dirty="0"/>
              <a:t>H</a:t>
            </a:r>
            <a:r>
              <a:rPr lang="en-US" sz="4800" baseline="-25000" dirty="0"/>
              <a:t>y</a:t>
            </a:r>
            <a:r>
              <a:rPr lang="en-US" sz="4800" dirty="0"/>
              <a:t>O</a:t>
            </a:r>
            <a:r>
              <a:rPr lang="en-US" sz="4800" baseline="-25000" dirty="0"/>
              <a:t>z</a:t>
            </a:r>
            <a:r>
              <a:rPr lang="en-US" sz="4800" dirty="0"/>
              <a:t>+O</a:t>
            </a:r>
            <a:r>
              <a:rPr lang="en-US" sz="4800" baseline="-25000" dirty="0"/>
              <a:t>2</a:t>
            </a:r>
            <a:r>
              <a:rPr lang="en-US" sz="4800" dirty="0"/>
              <a:t>=CO</a:t>
            </a:r>
            <a:r>
              <a:rPr lang="en-US" sz="4800" baseline="-25000" dirty="0"/>
              <a:t>2</a:t>
            </a:r>
            <a:r>
              <a:rPr lang="en-US" sz="4800" dirty="0"/>
              <a:t>+H</a:t>
            </a:r>
            <a:r>
              <a:rPr lang="en-US" sz="4800" baseline="-25000" dirty="0"/>
              <a:t>2</a:t>
            </a:r>
            <a:r>
              <a:rPr lang="en-US" sz="4800" dirty="0"/>
              <a:t>O</a:t>
            </a:r>
            <a:endParaRPr lang="ru-RU" sz="4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76440B-8E9D-E3AE-8819-04E8092E48FD}"/>
              </a:ext>
            </a:extLst>
          </p:cNvPr>
          <p:cNvSpPr txBox="1"/>
          <p:nvPr/>
        </p:nvSpPr>
        <p:spPr>
          <a:xfrm>
            <a:off x="1692883" y="1876210"/>
            <a:ext cx="3206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Уравнение реакции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5202A0-3A45-C08A-14EB-0C77E2F5D60C}"/>
              </a:ext>
            </a:extLst>
          </p:cNvPr>
          <p:cNvSpPr txBox="1"/>
          <p:nvPr/>
        </p:nvSpPr>
        <p:spPr>
          <a:xfrm>
            <a:off x="1169020" y="2597235"/>
            <a:ext cx="7184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1) Найдём количество вещества и массы углерода и водорода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415EFF-E872-2C46-596F-A3552B080790}"/>
              </a:ext>
            </a:extLst>
          </p:cNvPr>
          <p:cNvSpPr txBox="1"/>
          <p:nvPr/>
        </p:nvSpPr>
        <p:spPr>
          <a:xfrm>
            <a:off x="877824" y="2977362"/>
            <a:ext cx="7226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n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(C)=n(CO</a:t>
            </a:r>
            <a:r>
              <a:rPr lang="en-US" sz="2800" b="1" baseline="-25000" dirty="0">
                <a:solidFill>
                  <a:srgbClr val="0070C0"/>
                </a:solidFill>
              </a:rPr>
              <a:t>2</a:t>
            </a:r>
            <a:r>
              <a:rPr lang="en-US" sz="2800" b="1" dirty="0">
                <a:solidFill>
                  <a:srgbClr val="0070C0"/>
                </a:solidFill>
              </a:rPr>
              <a:t>)=8,96/22,4=</a:t>
            </a:r>
            <a:r>
              <a:rPr lang="ru-RU" sz="2800" b="1" dirty="0">
                <a:solidFill>
                  <a:srgbClr val="0070C0"/>
                </a:solidFill>
              </a:rPr>
              <a:t>0,4 моль</a:t>
            </a:r>
            <a:r>
              <a:rPr lang="en-US" sz="2800" b="1" dirty="0">
                <a:solidFill>
                  <a:srgbClr val="0070C0"/>
                </a:solidFill>
              </a:rPr>
              <a:t>, m(C)=0,4*12=4,8 </a:t>
            </a:r>
            <a:r>
              <a:rPr lang="ru-RU" sz="2800" b="1" dirty="0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B6E11A-A50E-3F31-03B7-D4BA2BAB36D0}"/>
              </a:ext>
            </a:extLst>
          </p:cNvPr>
          <p:cNvSpPr txBox="1"/>
          <p:nvPr/>
        </p:nvSpPr>
        <p:spPr>
          <a:xfrm>
            <a:off x="877823" y="3516638"/>
            <a:ext cx="7517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n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(H)=2n(H</a:t>
            </a:r>
            <a:r>
              <a:rPr lang="en-US" sz="2800" b="1" baseline="-25000" dirty="0">
                <a:solidFill>
                  <a:srgbClr val="0070C0"/>
                </a:solidFill>
              </a:rPr>
              <a:t>2</a:t>
            </a:r>
            <a:r>
              <a:rPr lang="en-US" sz="2800" b="1" dirty="0">
                <a:solidFill>
                  <a:srgbClr val="0070C0"/>
                </a:solidFill>
              </a:rPr>
              <a:t>O)=(2,7/18)*2=</a:t>
            </a:r>
            <a:r>
              <a:rPr lang="ru-RU" sz="2800" b="1" dirty="0">
                <a:solidFill>
                  <a:srgbClr val="0070C0"/>
                </a:solidFill>
              </a:rPr>
              <a:t>0,</a:t>
            </a:r>
            <a:r>
              <a:rPr lang="en-US" sz="2800" b="1" dirty="0">
                <a:solidFill>
                  <a:srgbClr val="0070C0"/>
                </a:solidFill>
              </a:rPr>
              <a:t>3</a:t>
            </a:r>
            <a:r>
              <a:rPr lang="ru-RU" sz="2800" b="1" dirty="0">
                <a:solidFill>
                  <a:srgbClr val="0070C0"/>
                </a:solidFill>
              </a:rPr>
              <a:t> моль</a:t>
            </a:r>
            <a:r>
              <a:rPr lang="en-US" sz="2800" b="1" dirty="0">
                <a:solidFill>
                  <a:srgbClr val="0070C0"/>
                </a:solidFill>
              </a:rPr>
              <a:t>, m(H)=0,3*1=0,3 </a:t>
            </a:r>
            <a:r>
              <a:rPr lang="ru-RU" sz="2800" b="1" dirty="0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039FF3-A7F9-5AB8-4AEE-9C14521BCDF9}"/>
              </a:ext>
            </a:extLst>
          </p:cNvPr>
          <p:cNvSpPr txBox="1"/>
          <p:nvPr/>
        </p:nvSpPr>
        <p:spPr>
          <a:xfrm>
            <a:off x="886286" y="4035931"/>
            <a:ext cx="6603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m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(O)=6,7-4,8-0,3=1,6</a:t>
            </a:r>
            <a:r>
              <a:rPr lang="ru-RU" sz="2800" b="1" dirty="0">
                <a:solidFill>
                  <a:srgbClr val="0070C0"/>
                </a:solidFill>
              </a:rPr>
              <a:t> г,</a:t>
            </a:r>
            <a:r>
              <a:rPr lang="en-US" sz="2800" b="1" dirty="0">
                <a:solidFill>
                  <a:srgbClr val="0070C0"/>
                </a:solidFill>
              </a:rPr>
              <a:t> n(O)=1,6/16=0,1 </a:t>
            </a:r>
            <a:r>
              <a:rPr lang="ru-RU" sz="2800" b="1" dirty="0">
                <a:solidFill>
                  <a:srgbClr val="0070C0"/>
                </a:solidFill>
              </a:rPr>
              <a:t>моль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CCAEE-1CD3-4A66-C1CA-BF905145DBBC}"/>
              </a:ext>
            </a:extLst>
          </p:cNvPr>
          <p:cNvSpPr txBox="1"/>
          <p:nvPr/>
        </p:nvSpPr>
        <p:spPr>
          <a:xfrm>
            <a:off x="1169020" y="4603067"/>
            <a:ext cx="8251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2) По соотношению количеств вещества найдём простейшую формулу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D695DA-EEA5-1545-4B80-2F163663726B}"/>
              </a:ext>
            </a:extLst>
          </p:cNvPr>
          <p:cNvSpPr txBox="1"/>
          <p:nvPr/>
        </p:nvSpPr>
        <p:spPr>
          <a:xfrm>
            <a:off x="887401" y="5003177"/>
            <a:ext cx="5790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C:H:O=0,4:0,3:0,1 (</a:t>
            </a:r>
            <a:r>
              <a:rPr lang="ru-RU" sz="2800" b="1" dirty="0">
                <a:solidFill>
                  <a:srgbClr val="0070C0"/>
                </a:solidFill>
              </a:rPr>
              <a:t>разделим все на 0,1)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2E8977-8747-1B97-0E35-02C6C3F91B64}"/>
              </a:ext>
            </a:extLst>
          </p:cNvPr>
          <p:cNvSpPr txBox="1"/>
          <p:nvPr/>
        </p:nvSpPr>
        <p:spPr>
          <a:xfrm>
            <a:off x="887401" y="5447203"/>
            <a:ext cx="1731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C:H:O=4:3:1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7F151D-76FF-61B8-EB92-9FF90D03DCBE}"/>
              </a:ext>
            </a:extLst>
          </p:cNvPr>
          <p:cNvSpPr txBox="1"/>
          <p:nvPr/>
        </p:nvSpPr>
        <p:spPr>
          <a:xfrm>
            <a:off x="944374" y="5986982"/>
            <a:ext cx="8191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O – </a:t>
            </a:r>
            <a:r>
              <a:rPr lang="ru-RU" sz="2400" b="1" dirty="0">
                <a:solidFill>
                  <a:srgbClr val="FF0000"/>
                </a:solidFill>
              </a:rPr>
              <a:t>простейшая формула (за это ещё балл не получаем)</a:t>
            </a:r>
          </a:p>
        </p:txBody>
      </p:sp>
    </p:spTree>
    <p:extLst>
      <p:ext uri="{BB962C8B-B14F-4D97-AF65-F5344CB8AC3E}">
        <p14:creationId xmlns:p14="http://schemas.microsoft.com/office/powerpoint/2010/main" val="419770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104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2B25E-CC96-3D4C-38D8-D1061A964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90" t="17779" r="7970" b="34226"/>
          <a:stretch/>
        </p:blipFill>
        <p:spPr>
          <a:xfrm>
            <a:off x="743954" y="720644"/>
            <a:ext cx="7687926" cy="26045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27F151D-76FF-61B8-EB92-9FF90D03DCBE}"/>
              </a:ext>
            </a:extLst>
          </p:cNvPr>
          <p:cNvSpPr txBox="1"/>
          <p:nvPr/>
        </p:nvSpPr>
        <p:spPr>
          <a:xfrm>
            <a:off x="8890535" y="1145045"/>
            <a:ext cx="3301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O – </a:t>
            </a:r>
            <a:r>
              <a:rPr lang="ru-RU" sz="2400" b="1" dirty="0">
                <a:solidFill>
                  <a:srgbClr val="FF0000"/>
                </a:solidFill>
              </a:rPr>
              <a:t>простейшая формула (за это ещё балл не получаем)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D42327-98A0-9318-155D-DEE1EF808456}"/>
              </a:ext>
            </a:extLst>
          </p:cNvPr>
          <p:cNvSpPr txBox="1"/>
          <p:nvPr/>
        </p:nvSpPr>
        <p:spPr>
          <a:xfrm>
            <a:off x="649224" y="4813917"/>
            <a:ext cx="88771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Даже если вам не понятно, что написано далее и по тексту не получается выйти на структурную формулу, запомните, если вещество состоит только из </a:t>
            </a:r>
            <a:r>
              <a:rPr lang="en-US" sz="2000" b="1" dirty="0">
                <a:solidFill>
                  <a:srgbClr val="0070C0"/>
                </a:solidFill>
              </a:rPr>
              <a:t>C</a:t>
            </a:r>
            <a:r>
              <a:rPr lang="ru-RU" sz="2000" dirty="0">
                <a:solidFill>
                  <a:srgbClr val="FF0000"/>
                </a:solidFill>
              </a:rPr>
              <a:t> и </a:t>
            </a:r>
            <a:r>
              <a:rPr lang="en-US" sz="2000" b="1" dirty="0">
                <a:solidFill>
                  <a:srgbClr val="0070C0"/>
                </a:solidFill>
              </a:rPr>
              <a:t>H</a:t>
            </a:r>
            <a:r>
              <a:rPr lang="ru-RU" sz="2000" dirty="0">
                <a:solidFill>
                  <a:srgbClr val="FF0000"/>
                </a:solidFill>
              </a:rPr>
              <a:t>, или только из 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>C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b="1" dirty="0">
                <a:solidFill>
                  <a:srgbClr val="0070C0"/>
                </a:solidFill>
              </a:rPr>
              <a:t>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и </a:t>
            </a:r>
            <a:r>
              <a:rPr lang="en-US" sz="2000" b="1" dirty="0">
                <a:solidFill>
                  <a:srgbClr val="0070C0"/>
                </a:solidFill>
              </a:rPr>
              <a:t>O</a:t>
            </a:r>
            <a:r>
              <a:rPr lang="ru-RU" sz="2000" dirty="0">
                <a:solidFill>
                  <a:srgbClr val="FF0000"/>
                </a:solidFill>
              </a:rPr>
              <a:t>, то число атомов водорода в молекулярной формуле не может быть не чётным, по этому, в нашем случае логичным будет умножить число всех атомов на </a:t>
            </a:r>
            <a:r>
              <a:rPr lang="ru-RU" sz="2000" b="1" dirty="0">
                <a:solidFill>
                  <a:srgbClr val="0070C0"/>
                </a:solidFill>
              </a:rPr>
              <a:t>2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082150-B420-D036-9035-C7AEFE6600C9}"/>
              </a:ext>
            </a:extLst>
          </p:cNvPr>
          <p:cNvSpPr txBox="1"/>
          <p:nvPr/>
        </p:nvSpPr>
        <p:spPr>
          <a:xfrm>
            <a:off x="649224" y="3244257"/>
            <a:ext cx="11237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Простейшая формула – это минимальное целочисленное соотношение атомов. Молекулярная формула или совпадает с простейшей или отличается от неё в 2, 3, или другое число раз. Например, молекулярная формула перекиси водорода </a:t>
            </a:r>
            <a:r>
              <a:rPr lang="en-US" sz="2400" dirty="0">
                <a:solidFill>
                  <a:srgbClr val="0070C0"/>
                </a:solidFill>
              </a:rPr>
              <a:t>(</a:t>
            </a:r>
            <a:r>
              <a:rPr lang="en-US" sz="2400" b="1" dirty="0">
                <a:solidFill>
                  <a:srgbClr val="0070C0"/>
                </a:solidFill>
              </a:rPr>
              <a:t>H</a:t>
            </a:r>
            <a:r>
              <a:rPr lang="en-US" sz="2400" b="1" baseline="-25000" dirty="0">
                <a:solidFill>
                  <a:srgbClr val="0070C0"/>
                </a:solidFill>
              </a:rPr>
              <a:t>2</a:t>
            </a:r>
            <a:r>
              <a:rPr lang="en-US" sz="2400" b="1" dirty="0">
                <a:solidFill>
                  <a:srgbClr val="0070C0"/>
                </a:solidFill>
              </a:rPr>
              <a:t>O</a:t>
            </a:r>
            <a:r>
              <a:rPr lang="en-US" sz="2400" b="1" baseline="-25000" dirty="0">
                <a:solidFill>
                  <a:srgbClr val="0070C0"/>
                </a:solidFill>
              </a:rPr>
              <a:t>2</a:t>
            </a:r>
            <a:r>
              <a:rPr lang="en-US" sz="2400" b="1" dirty="0">
                <a:solidFill>
                  <a:srgbClr val="0070C0"/>
                </a:solidFill>
              </a:rPr>
              <a:t>)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ru-RU" sz="2400" dirty="0">
                <a:solidFill>
                  <a:srgbClr val="0070C0"/>
                </a:solidFill>
              </a:rPr>
              <a:t>но её простейшая формула будет </a:t>
            </a:r>
            <a:r>
              <a:rPr lang="en-US" sz="2400" dirty="0">
                <a:solidFill>
                  <a:srgbClr val="0070C0"/>
                </a:solidFill>
              </a:rPr>
              <a:t>(</a:t>
            </a:r>
            <a:r>
              <a:rPr lang="en-US" sz="2400" b="1" dirty="0">
                <a:solidFill>
                  <a:srgbClr val="0070C0"/>
                </a:solidFill>
              </a:rPr>
              <a:t>HO)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8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105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2B25E-CC96-3D4C-38D8-D1061A964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90" t="17779" r="7970" b="34226"/>
          <a:stretch/>
        </p:blipFill>
        <p:spPr>
          <a:xfrm>
            <a:off x="743953" y="707289"/>
            <a:ext cx="7687926" cy="26045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27F151D-76FF-61B8-EB92-9FF90D03DCBE}"/>
              </a:ext>
            </a:extLst>
          </p:cNvPr>
          <p:cNvSpPr txBox="1"/>
          <p:nvPr/>
        </p:nvSpPr>
        <p:spPr>
          <a:xfrm>
            <a:off x="8890535" y="1145045"/>
            <a:ext cx="3301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O – </a:t>
            </a:r>
            <a:r>
              <a:rPr lang="ru-RU" sz="2400" b="1" dirty="0">
                <a:solidFill>
                  <a:srgbClr val="FF0000"/>
                </a:solidFill>
              </a:rPr>
              <a:t>простейшая формула (за это ещё балл не получаем)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D42327-98A0-9318-155D-DEE1EF808456}"/>
              </a:ext>
            </a:extLst>
          </p:cNvPr>
          <p:cNvSpPr txBox="1"/>
          <p:nvPr/>
        </p:nvSpPr>
        <p:spPr>
          <a:xfrm>
            <a:off x="743954" y="3266554"/>
            <a:ext cx="9863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Даже если вам не понятно, что написано далее и по тексту не получается выйти на структурную формулу, запомните, если вещество состоит только из </a:t>
            </a:r>
            <a:r>
              <a:rPr lang="en-US" sz="2000" b="1" dirty="0">
                <a:solidFill>
                  <a:srgbClr val="0070C0"/>
                </a:solidFill>
              </a:rPr>
              <a:t>C</a:t>
            </a:r>
            <a:r>
              <a:rPr lang="ru-RU" sz="2000" dirty="0">
                <a:solidFill>
                  <a:srgbClr val="FF0000"/>
                </a:solidFill>
              </a:rPr>
              <a:t> и </a:t>
            </a:r>
            <a:r>
              <a:rPr lang="en-US" sz="2000" b="1" dirty="0">
                <a:solidFill>
                  <a:srgbClr val="0070C0"/>
                </a:solidFill>
              </a:rPr>
              <a:t>H</a:t>
            </a:r>
            <a:r>
              <a:rPr lang="ru-RU" sz="2000" dirty="0">
                <a:solidFill>
                  <a:srgbClr val="FF0000"/>
                </a:solidFill>
              </a:rPr>
              <a:t>, или только из 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>C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b="1" dirty="0">
                <a:solidFill>
                  <a:srgbClr val="0070C0"/>
                </a:solidFill>
              </a:rPr>
              <a:t>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и </a:t>
            </a:r>
            <a:r>
              <a:rPr lang="en-US" sz="2000" b="1" dirty="0">
                <a:solidFill>
                  <a:srgbClr val="0070C0"/>
                </a:solidFill>
              </a:rPr>
              <a:t>O</a:t>
            </a:r>
            <a:r>
              <a:rPr lang="ru-RU" sz="2000" dirty="0">
                <a:solidFill>
                  <a:srgbClr val="FF0000"/>
                </a:solidFill>
              </a:rPr>
              <a:t>, то число атомов водорода в молекулярной формуле не может быть не чётным, по этому, в нашем случае логичным будет умножить число всех атомов на </a:t>
            </a:r>
            <a:r>
              <a:rPr lang="ru-RU" sz="2000" b="1" dirty="0">
                <a:solidFill>
                  <a:srgbClr val="0070C0"/>
                </a:solidFill>
              </a:rPr>
              <a:t>2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AE84A3-1707-F88E-D940-B58F5DBED99B}"/>
              </a:ext>
            </a:extLst>
          </p:cNvPr>
          <p:cNvSpPr txBox="1"/>
          <p:nvPr/>
        </p:nvSpPr>
        <p:spPr>
          <a:xfrm>
            <a:off x="743953" y="4625489"/>
            <a:ext cx="9670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Часто, когда в формуле больше углерода, чем водорода, или их число приблизительно равно, то вероятно в структурной формуле будет бензольное кольцо</a:t>
            </a:r>
          </a:p>
        </p:txBody>
      </p:sp>
    </p:spTree>
    <p:extLst>
      <p:ext uri="{BB962C8B-B14F-4D97-AF65-F5344CB8AC3E}">
        <p14:creationId xmlns:p14="http://schemas.microsoft.com/office/powerpoint/2010/main" val="275393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106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2B25E-CC96-3D4C-38D8-D1061A964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90" t="17779" r="7970" b="34226"/>
          <a:stretch/>
        </p:blipFill>
        <p:spPr>
          <a:xfrm>
            <a:off x="743951" y="720991"/>
            <a:ext cx="7687926" cy="26045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27F151D-76FF-61B8-EB92-9FF90D03DCBE}"/>
              </a:ext>
            </a:extLst>
          </p:cNvPr>
          <p:cNvSpPr txBox="1"/>
          <p:nvPr/>
        </p:nvSpPr>
        <p:spPr>
          <a:xfrm>
            <a:off x="8890535" y="1145045"/>
            <a:ext cx="3301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O – </a:t>
            </a:r>
            <a:r>
              <a:rPr lang="ru-RU" sz="2400" b="1" dirty="0">
                <a:solidFill>
                  <a:srgbClr val="FF0000"/>
                </a:solidFill>
              </a:rPr>
              <a:t>простейшая формула (за это ещё балл не получаем)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D42327-98A0-9318-155D-DEE1EF808456}"/>
              </a:ext>
            </a:extLst>
          </p:cNvPr>
          <p:cNvSpPr txBox="1"/>
          <p:nvPr/>
        </p:nvSpPr>
        <p:spPr>
          <a:xfrm>
            <a:off x="743954" y="3266554"/>
            <a:ext cx="6186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Обращайте внимание на условия, в нашем случае: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AE84A3-1707-F88E-D940-B58F5DBED99B}"/>
              </a:ext>
            </a:extLst>
          </p:cNvPr>
          <p:cNvSpPr txBox="1"/>
          <p:nvPr/>
        </p:nvSpPr>
        <p:spPr>
          <a:xfrm>
            <a:off x="8978855" y="2441844"/>
            <a:ext cx="32131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Часто, когда в формуле больше углерода, чем водорода, или их число приблизительно равно, то вероятно в структурной формуле будет бензольное кольцо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1E967A6-9950-EFEF-A8FE-72E5F2C4FF71}"/>
              </a:ext>
            </a:extLst>
          </p:cNvPr>
          <p:cNvCxnSpPr>
            <a:cxnSpLocks/>
          </p:cNvCxnSpPr>
          <p:nvPr/>
        </p:nvCxnSpPr>
        <p:spPr>
          <a:xfrm>
            <a:off x="5706696" y="1600997"/>
            <a:ext cx="16373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D203985-136C-B5BB-9D45-0075D29FE0F9}"/>
              </a:ext>
            </a:extLst>
          </p:cNvPr>
          <p:cNvCxnSpPr>
            <a:cxnSpLocks/>
          </p:cNvCxnSpPr>
          <p:nvPr/>
        </p:nvCxnSpPr>
        <p:spPr>
          <a:xfrm>
            <a:off x="6176730" y="1349135"/>
            <a:ext cx="21587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3CBD05FF-5554-87E4-6AC1-79A28192A5C2}"/>
              </a:ext>
            </a:extLst>
          </p:cNvPr>
          <p:cNvCxnSpPr>
            <a:cxnSpLocks/>
          </p:cNvCxnSpPr>
          <p:nvPr/>
        </p:nvCxnSpPr>
        <p:spPr>
          <a:xfrm>
            <a:off x="743953" y="1600997"/>
            <a:ext cx="19511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3F5267DB-1C2C-4EA7-ACBA-38F4C16187D8}"/>
              </a:ext>
            </a:extLst>
          </p:cNvPr>
          <p:cNvCxnSpPr>
            <a:cxnSpLocks/>
          </p:cNvCxnSpPr>
          <p:nvPr/>
        </p:nvCxnSpPr>
        <p:spPr>
          <a:xfrm>
            <a:off x="743953" y="1878526"/>
            <a:ext cx="364516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357E61A-519A-F3A3-8792-285C268D4138}"/>
              </a:ext>
            </a:extLst>
          </p:cNvPr>
          <p:cNvCxnSpPr>
            <a:cxnSpLocks/>
          </p:cNvCxnSpPr>
          <p:nvPr/>
        </p:nvCxnSpPr>
        <p:spPr>
          <a:xfrm>
            <a:off x="7526956" y="1909002"/>
            <a:ext cx="8085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78522BB0-209C-855B-7608-1A36B10A3859}"/>
              </a:ext>
            </a:extLst>
          </p:cNvPr>
          <p:cNvCxnSpPr>
            <a:cxnSpLocks/>
          </p:cNvCxnSpPr>
          <p:nvPr/>
        </p:nvCxnSpPr>
        <p:spPr>
          <a:xfrm>
            <a:off x="780761" y="2157655"/>
            <a:ext cx="68520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35A293B-3087-2123-C84C-214A7125499C}"/>
              </a:ext>
            </a:extLst>
          </p:cNvPr>
          <p:cNvSpPr txBox="1"/>
          <p:nvPr/>
        </p:nvSpPr>
        <p:spPr>
          <a:xfrm>
            <a:off x="743953" y="3588881"/>
            <a:ext cx="7469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1) Не вступает в реакцию гидрохлорирования, значит, нет кратных связей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1B11CE3-6C86-C861-7542-87BF5687FD5A}"/>
              </a:ext>
            </a:extLst>
          </p:cNvPr>
          <p:cNvSpPr txBox="1"/>
          <p:nvPr/>
        </p:nvSpPr>
        <p:spPr>
          <a:xfrm>
            <a:off x="743952" y="3972126"/>
            <a:ext cx="765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Содержит два заместителя, которые максимально удалены друг от друга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722D7B-1314-6A21-A0DC-C04057DB1320}"/>
              </a:ext>
            </a:extLst>
          </p:cNvPr>
          <p:cNvSpPr txBox="1"/>
          <p:nvPr/>
        </p:nvSpPr>
        <p:spPr>
          <a:xfrm>
            <a:off x="743951" y="4319281"/>
            <a:ext cx="8336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3) Может быть получено щелочным гидролизом </a:t>
            </a:r>
            <a:r>
              <a:rPr lang="ru-RU" dirty="0" err="1"/>
              <a:t>тетрахлорсодержащего</a:t>
            </a:r>
            <a:r>
              <a:rPr lang="ru-RU" dirty="0"/>
              <a:t> вещества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27C427-E864-1928-1B61-EB2FF5FCD8B4}"/>
              </a:ext>
            </a:extLst>
          </p:cNvPr>
          <p:cNvSpPr txBox="1"/>
          <p:nvPr/>
        </p:nvSpPr>
        <p:spPr>
          <a:xfrm>
            <a:off x="780761" y="4753201"/>
            <a:ext cx="9208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Все условия должны быть выполнены, кроме того, они помогут додуматься до формулы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ECF9C59-B8F0-86BC-0027-1EF7B4946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870" y="5112441"/>
            <a:ext cx="2743540" cy="121080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AFD745E-883C-516D-E7AA-68E1CDA8F0DA}"/>
              </a:ext>
            </a:extLst>
          </p:cNvPr>
          <p:cNvSpPr txBox="1"/>
          <p:nvPr/>
        </p:nvSpPr>
        <p:spPr>
          <a:xfrm>
            <a:off x="4778425" y="6153082"/>
            <a:ext cx="3022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структурная формула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17FA8E-9762-34E9-6606-A04BAF9FBBE3}"/>
              </a:ext>
            </a:extLst>
          </p:cNvPr>
          <p:cNvSpPr txBox="1"/>
          <p:nvPr/>
        </p:nvSpPr>
        <p:spPr>
          <a:xfrm>
            <a:off x="513447" y="5251388"/>
            <a:ext cx="3804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</a:t>
            </a:r>
            <a:r>
              <a:rPr lang="en-US" sz="2400" b="1" baseline="-25000" dirty="0"/>
              <a:t>8</a:t>
            </a:r>
            <a:r>
              <a:rPr lang="en-US" sz="2400" b="1" dirty="0"/>
              <a:t>H</a:t>
            </a:r>
            <a:r>
              <a:rPr lang="en-US" sz="2400" b="1" baseline="-25000" dirty="0"/>
              <a:t>6</a:t>
            </a:r>
            <a:r>
              <a:rPr lang="en-US" sz="2400" b="1" dirty="0"/>
              <a:t>O</a:t>
            </a:r>
            <a:r>
              <a:rPr lang="en-US" sz="2400" b="1" baseline="-25000" dirty="0"/>
              <a:t>2</a:t>
            </a:r>
            <a:r>
              <a:rPr lang="en-US" sz="2400" dirty="0"/>
              <a:t> – </a:t>
            </a:r>
            <a:r>
              <a:rPr lang="ru-RU" sz="2400" dirty="0"/>
              <a:t>молекулярная </a:t>
            </a:r>
            <a:br>
              <a:rPr lang="ru-RU" sz="2400" dirty="0"/>
            </a:br>
            <a:r>
              <a:rPr lang="ru-RU" sz="2400" dirty="0"/>
              <a:t>формула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23E48A-275E-FD83-5AE4-3B1A30EF6102}"/>
              </a:ext>
            </a:extLst>
          </p:cNvPr>
          <p:cNvSpPr txBox="1"/>
          <p:nvPr/>
        </p:nvSpPr>
        <p:spPr>
          <a:xfrm>
            <a:off x="1010171" y="6073282"/>
            <a:ext cx="3112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Первый балл за эту задачу</a:t>
            </a:r>
          </a:p>
        </p:txBody>
      </p:sp>
      <p:sp>
        <p:nvSpPr>
          <p:cNvPr id="36" name="Стрелка: изогнутая вниз 35">
            <a:extLst>
              <a:ext uri="{FF2B5EF4-FFF2-40B4-BE49-F238E27FC236}">
                <a16:creationId xmlns:a16="http://schemas.microsoft.com/office/drawing/2014/main" id="{597A6D89-88C7-4C22-8C0D-C775A20012EC}"/>
              </a:ext>
            </a:extLst>
          </p:cNvPr>
          <p:cNvSpPr/>
          <p:nvPr/>
        </p:nvSpPr>
        <p:spPr>
          <a:xfrm rot="15537736">
            <a:off x="360415" y="5798241"/>
            <a:ext cx="889013" cy="367450"/>
          </a:xfrm>
          <a:prstGeom prst="curved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BD0BB43-89F1-BE08-6C7A-64608BB3FB07}"/>
              </a:ext>
            </a:extLst>
          </p:cNvPr>
          <p:cNvSpPr txBox="1"/>
          <p:nvPr/>
        </p:nvSpPr>
        <p:spPr>
          <a:xfrm>
            <a:off x="4818488" y="6509480"/>
            <a:ext cx="3112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Второй балл за эту задачу</a:t>
            </a:r>
          </a:p>
        </p:txBody>
      </p:sp>
      <p:sp>
        <p:nvSpPr>
          <p:cNvPr id="40" name="Стрелка: изогнутая вверх 39">
            <a:extLst>
              <a:ext uri="{FF2B5EF4-FFF2-40B4-BE49-F238E27FC236}">
                <a16:creationId xmlns:a16="http://schemas.microsoft.com/office/drawing/2014/main" id="{4317D11A-D9D9-C1CB-7D70-D056E5F1B373}"/>
              </a:ext>
            </a:extLst>
          </p:cNvPr>
          <p:cNvSpPr/>
          <p:nvPr/>
        </p:nvSpPr>
        <p:spPr>
          <a:xfrm rot="16511283">
            <a:off x="7625231" y="5995939"/>
            <a:ext cx="798850" cy="400110"/>
          </a:xfrm>
          <a:prstGeom prst="curvedUpArrow">
            <a:avLst>
              <a:gd name="adj1" fmla="val 25000"/>
              <a:gd name="adj2" fmla="val 99829"/>
              <a:gd name="adj3" fmla="val 2500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 animBg="1"/>
      <p:bldP spid="37" grpId="0"/>
      <p:bldP spid="40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304DBDF-9C50-C203-DABB-3FBE0F34A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022" y="171450"/>
            <a:ext cx="9821955" cy="704850"/>
          </a:xfrm>
        </p:spPr>
        <p:txBody>
          <a:bodyPr/>
          <a:lstStyle/>
          <a:p>
            <a:r>
              <a:rPr lang="ru-RU" dirty="0"/>
              <a:t>Задание 33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5A07C5-3F2B-5B07-D110-04E51762A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107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2A139-DD2C-A5FA-9835-4C24A4BA1B1C}"/>
              </a:ext>
            </a:extLst>
          </p:cNvPr>
          <p:cNvSpPr txBox="1"/>
          <p:nvPr/>
        </p:nvSpPr>
        <p:spPr>
          <a:xfrm>
            <a:off x="5839847" y="171450"/>
            <a:ext cx="5028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Задача на вывод формулы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12B25E-CC96-3D4C-38D8-D1061A964E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90" t="17779" r="7970" b="34226"/>
          <a:stretch/>
        </p:blipFill>
        <p:spPr>
          <a:xfrm>
            <a:off x="743953" y="701678"/>
            <a:ext cx="7687926" cy="2604547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1E967A6-9950-EFEF-A8FE-72E5F2C4FF71}"/>
              </a:ext>
            </a:extLst>
          </p:cNvPr>
          <p:cNvCxnSpPr>
            <a:cxnSpLocks/>
          </p:cNvCxnSpPr>
          <p:nvPr/>
        </p:nvCxnSpPr>
        <p:spPr>
          <a:xfrm>
            <a:off x="5706696" y="1572122"/>
            <a:ext cx="16373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D203985-136C-B5BB-9D45-0075D29FE0F9}"/>
              </a:ext>
            </a:extLst>
          </p:cNvPr>
          <p:cNvCxnSpPr>
            <a:cxnSpLocks/>
          </p:cNvCxnSpPr>
          <p:nvPr/>
        </p:nvCxnSpPr>
        <p:spPr>
          <a:xfrm>
            <a:off x="6176730" y="1320260"/>
            <a:ext cx="21587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3CBD05FF-5554-87E4-6AC1-79A28192A5C2}"/>
              </a:ext>
            </a:extLst>
          </p:cNvPr>
          <p:cNvCxnSpPr>
            <a:cxnSpLocks/>
          </p:cNvCxnSpPr>
          <p:nvPr/>
        </p:nvCxnSpPr>
        <p:spPr>
          <a:xfrm>
            <a:off x="743953" y="1572122"/>
            <a:ext cx="19511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3F5267DB-1C2C-4EA7-ACBA-38F4C16187D8}"/>
              </a:ext>
            </a:extLst>
          </p:cNvPr>
          <p:cNvCxnSpPr>
            <a:cxnSpLocks/>
          </p:cNvCxnSpPr>
          <p:nvPr/>
        </p:nvCxnSpPr>
        <p:spPr>
          <a:xfrm>
            <a:off x="743953" y="1849651"/>
            <a:ext cx="364516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357E61A-519A-F3A3-8792-285C268D4138}"/>
              </a:ext>
            </a:extLst>
          </p:cNvPr>
          <p:cNvCxnSpPr>
            <a:cxnSpLocks/>
          </p:cNvCxnSpPr>
          <p:nvPr/>
        </p:nvCxnSpPr>
        <p:spPr>
          <a:xfrm>
            <a:off x="7526956" y="1880127"/>
            <a:ext cx="8085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78522BB0-209C-855B-7608-1A36B10A3859}"/>
              </a:ext>
            </a:extLst>
          </p:cNvPr>
          <p:cNvCxnSpPr>
            <a:cxnSpLocks/>
          </p:cNvCxnSpPr>
          <p:nvPr/>
        </p:nvCxnSpPr>
        <p:spPr>
          <a:xfrm>
            <a:off x="780761" y="2128780"/>
            <a:ext cx="68520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35A1856-FED6-A0AB-BFCA-F668B973E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24" y="3429000"/>
            <a:ext cx="9702265" cy="24443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32618A-320C-C283-537C-9444E3C0C1F6}"/>
              </a:ext>
            </a:extLst>
          </p:cNvPr>
          <p:cNvSpPr txBox="1"/>
          <p:nvPr/>
        </p:nvSpPr>
        <p:spPr>
          <a:xfrm>
            <a:off x="1719513" y="6053315"/>
            <a:ext cx="3112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Третий балл за эту задачу</a:t>
            </a:r>
          </a:p>
        </p:txBody>
      </p:sp>
      <p:sp>
        <p:nvSpPr>
          <p:cNvPr id="13" name="Стрелка: изогнутая вниз 12">
            <a:extLst>
              <a:ext uri="{FF2B5EF4-FFF2-40B4-BE49-F238E27FC236}">
                <a16:creationId xmlns:a16="http://schemas.microsoft.com/office/drawing/2014/main" id="{55D73C4A-5723-E9F4-E43B-FBEC790D022E}"/>
              </a:ext>
            </a:extLst>
          </p:cNvPr>
          <p:cNvSpPr/>
          <p:nvPr/>
        </p:nvSpPr>
        <p:spPr>
          <a:xfrm rot="15537736">
            <a:off x="1005945" y="5675200"/>
            <a:ext cx="889013" cy="367450"/>
          </a:xfrm>
          <a:prstGeom prst="curved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464953-91B2-3D5D-2449-1C381EC1FB15}"/>
              </a:ext>
            </a:extLst>
          </p:cNvPr>
          <p:cNvSpPr txBox="1"/>
          <p:nvPr/>
        </p:nvSpPr>
        <p:spPr>
          <a:xfrm>
            <a:off x="5342021" y="5601903"/>
            <a:ext cx="3517053" cy="646331"/>
          </a:xfrm>
          <a:prstGeom prst="rect">
            <a:avLst/>
          </a:prstGeom>
          <a:solidFill>
            <a:srgbClr val="0070C0">
              <a:alpha val="23000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Реакция должна быть уравнена, </a:t>
            </a:r>
            <a:br>
              <a:rPr lang="ru-RU" b="1" dirty="0">
                <a:solidFill>
                  <a:srgbClr val="00B050"/>
                </a:solidFill>
              </a:rPr>
            </a:br>
            <a:r>
              <a:rPr lang="ru-RU" b="1" dirty="0">
                <a:solidFill>
                  <a:srgbClr val="00B050"/>
                </a:solidFill>
              </a:rPr>
              <a:t>иначе третьего балла не видать</a:t>
            </a:r>
          </a:p>
        </p:txBody>
      </p:sp>
    </p:spTree>
    <p:extLst>
      <p:ext uri="{BB962C8B-B14F-4D97-AF65-F5344CB8AC3E}">
        <p14:creationId xmlns:p14="http://schemas.microsoft.com/office/powerpoint/2010/main" val="209756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E09CE-F955-FFFD-2D71-E648FC60A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9900" y="100584"/>
            <a:ext cx="5760720" cy="548640"/>
          </a:xfrm>
        </p:spPr>
        <p:txBody>
          <a:bodyPr/>
          <a:lstStyle/>
          <a:p>
            <a:r>
              <a:rPr lang="ru-RU" dirty="0"/>
              <a:t>Задание 34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628B85A-F93F-5AFB-A39A-372BEF356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672" r="5509" b="32830"/>
          <a:stretch/>
        </p:blipFill>
        <p:spPr>
          <a:xfrm>
            <a:off x="2519051" y="1755778"/>
            <a:ext cx="9435685" cy="272415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3CD8FE-EE0E-382D-B418-FB4F693157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108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18B1CA-9C94-18BB-EA47-D60A5C284D7F}"/>
              </a:ext>
            </a:extLst>
          </p:cNvPr>
          <p:cNvSpPr txBox="1"/>
          <p:nvPr/>
        </p:nvSpPr>
        <p:spPr>
          <a:xfrm>
            <a:off x="3609623" y="670894"/>
            <a:ext cx="8497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Комплексная задача по неорганике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F0219C-8106-79C5-42AE-26528653E6AA}"/>
              </a:ext>
            </a:extLst>
          </p:cNvPr>
          <p:cNvSpPr txBox="1"/>
          <p:nvPr/>
        </p:nvSpPr>
        <p:spPr>
          <a:xfrm>
            <a:off x="5469076" y="1255669"/>
            <a:ext cx="4468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самая сложная задача экзамена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3DC114-390A-43BB-BC1D-C4B469AA1737}"/>
              </a:ext>
            </a:extLst>
          </p:cNvPr>
          <p:cNvSpPr txBox="1"/>
          <p:nvPr/>
        </p:nvSpPr>
        <p:spPr>
          <a:xfrm>
            <a:off x="3515146" y="4518372"/>
            <a:ext cx="6302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Решайте любым правильным способом, ничего, если ваш способ не совпадает с авторским решением, главное, чтобы он был правильный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FE3875-4142-5F2E-1AEC-C076584CA87A}"/>
              </a:ext>
            </a:extLst>
          </p:cNvPr>
          <p:cNvSpPr txBox="1"/>
          <p:nvPr/>
        </p:nvSpPr>
        <p:spPr>
          <a:xfrm>
            <a:off x="3515146" y="5372520"/>
            <a:ext cx="64221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Если не хватает времени, пишите сразу на чистовик, в крайнем случае, на то чтобы зачеркнуть лишнее уйдёт меньше времени, чем на то, чтобы переписать нужное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56119-F41F-340B-98B0-924DA4F646B2}"/>
              </a:ext>
            </a:extLst>
          </p:cNvPr>
          <p:cNvSpPr txBox="1"/>
          <p:nvPr/>
        </p:nvSpPr>
        <p:spPr>
          <a:xfrm>
            <a:off x="0" y="1094386"/>
            <a:ext cx="2606104" cy="33855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600" b="1" dirty="0">
                <a:solidFill>
                  <a:srgbClr val="C00000"/>
                </a:solidFill>
              </a:rPr>
              <a:t>4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9472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9C93-6E6D-78B4-C1F9-B15BBEDD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0"/>
            <a:ext cx="3417951" cy="654048"/>
          </a:xfrm>
        </p:spPr>
        <p:txBody>
          <a:bodyPr/>
          <a:lstStyle/>
          <a:p>
            <a:r>
              <a:rPr lang="ru-RU" sz="3600" dirty="0"/>
              <a:t>Задание 34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25299A-4F16-741A-208F-C803107F89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109</a:t>
            </a:fld>
            <a:endParaRPr lang="ru-RU" noProof="0"/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96DA55BC-2AE7-E857-A5BA-20B2E1E81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2" t="18672" r="5509" b="48657"/>
          <a:stretch/>
        </p:blipFill>
        <p:spPr>
          <a:xfrm>
            <a:off x="4161903" y="0"/>
            <a:ext cx="7954758" cy="17100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1E0EB8-7FBC-5E43-8963-A0557912876A}"/>
              </a:ext>
            </a:extLst>
          </p:cNvPr>
          <p:cNvSpPr txBox="1"/>
          <p:nvPr/>
        </p:nvSpPr>
        <p:spPr>
          <a:xfrm>
            <a:off x="1087055" y="469382"/>
            <a:ext cx="237186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Не бойтесь и решайте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7368FF-AF31-4F4C-9F54-9036D2414882}"/>
              </a:ext>
            </a:extLst>
          </p:cNvPr>
          <p:cNvSpPr txBox="1"/>
          <p:nvPr/>
        </p:nvSpPr>
        <p:spPr>
          <a:xfrm>
            <a:off x="170067" y="855021"/>
            <a:ext cx="3991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1) У нас массовая доля нейтронов в исходном растворе 47%, значит </a:t>
            </a:r>
            <a:r>
              <a:rPr lang="en-US" dirty="0"/>
              <a:t>m</a:t>
            </a:r>
            <a:r>
              <a:rPr lang="ru-RU" dirty="0"/>
              <a:t>(протонов)=500*0,47=235 г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EE3608-2979-0D65-24E3-C5568AF6EF9E}"/>
              </a:ext>
            </a:extLst>
          </p:cNvPr>
          <p:cNvSpPr txBox="1"/>
          <p:nvPr/>
        </p:nvSpPr>
        <p:spPr>
          <a:xfrm>
            <a:off x="169467" y="1761801"/>
            <a:ext cx="11852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Давайте вспомним, как рассчитывается масса: </a:t>
            </a:r>
            <a:r>
              <a:rPr lang="en-US" dirty="0">
                <a:solidFill>
                  <a:srgbClr val="FF0000"/>
                </a:solidFill>
              </a:rPr>
              <a:t>m=n*M</a:t>
            </a:r>
            <a:r>
              <a:rPr lang="ru-RU" dirty="0">
                <a:solidFill>
                  <a:srgbClr val="FF0000"/>
                </a:solidFill>
              </a:rPr>
              <a:t>. </a:t>
            </a:r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ru-RU" dirty="0">
                <a:solidFill>
                  <a:srgbClr val="FF0000"/>
                </a:solidFill>
              </a:rPr>
              <a:t>-это молярная масса, мы привыкли ее считать с помощью периодической системы, но давайте вспомним, из чего она состоит. </a:t>
            </a:r>
            <a:r>
              <a:rPr lang="en-US" dirty="0">
                <a:solidFill>
                  <a:srgbClr val="FF0000"/>
                </a:solidFill>
              </a:rPr>
              <a:t>M=</a:t>
            </a:r>
            <a:r>
              <a:rPr lang="ru-RU" dirty="0">
                <a:solidFill>
                  <a:srgbClr val="FF0000"/>
                </a:solidFill>
              </a:rPr>
              <a:t>протоны + нейтроны, но ведь мы можем найти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M </a:t>
            </a:r>
            <a:r>
              <a:rPr lang="ru-RU" dirty="0">
                <a:solidFill>
                  <a:srgbClr val="FF0000"/>
                </a:solidFill>
              </a:rPr>
              <a:t>только для нейтронов!!!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D9D3AB-A1AF-DD67-09D8-5C0949C0820A}"/>
              </a:ext>
            </a:extLst>
          </p:cNvPr>
          <p:cNvSpPr txBox="1"/>
          <p:nvPr/>
        </p:nvSpPr>
        <p:spPr>
          <a:xfrm>
            <a:off x="169467" y="2664654"/>
            <a:ext cx="2958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2) Пусть </a:t>
            </a:r>
            <a:r>
              <a:rPr lang="en-US" dirty="0"/>
              <a:t>n (BaCl</a:t>
            </a:r>
            <a:r>
              <a:rPr lang="en-US" baseline="-25000" dirty="0"/>
              <a:t>2</a:t>
            </a:r>
            <a:r>
              <a:rPr lang="en-US" dirty="0"/>
              <a:t>)=X</a:t>
            </a:r>
            <a:r>
              <a:rPr lang="ru-RU" dirty="0"/>
              <a:t>, </a:t>
            </a:r>
            <a:r>
              <a:rPr lang="en-US" dirty="0"/>
              <a:t>n (H</a:t>
            </a:r>
            <a:r>
              <a:rPr lang="en-US" baseline="-25000" dirty="0"/>
              <a:t>2</a:t>
            </a:r>
            <a:r>
              <a:rPr lang="en-US" dirty="0"/>
              <a:t>O)=Y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5F615E-9B7E-45A4-1EB2-1EF5ACBDFE0D}"/>
              </a:ext>
            </a:extLst>
          </p:cNvPr>
          <p:cNvSpPr txBox="1"/>
          <p:nvPr/>
        </p:nvSpPr>
        <p:spPr>
          <a:xfrm>
            <a:off x="169467" y="3107804"/>
            <a:ext cx="8579897" cy="954107"/>
          </a:xfrm>
          <a:prstGeom prst="rect">
            <a:avLst/>
          </a:prstGeom>
          <a:solidFill>
            <a:schemeClr val="accent3">
              <a:lumMod val="50000"/>
              <a:alpha val="1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M (BaCl</a:t>
            </a:r>
            <a:r>
              <a:rPr lang="en-US" sz="2800" baseline="-25000" dirty="0"/>
              <a:t>2</a:t>
            </a:r>
            <a:r>
              <a:rPr lang="en-US" sz="2800" dirty="0"/>
              <a:t>) = 208 </a:t>
            </a:r>
            <a:r>
              <a:rPr lang="ru-RU" sz="2800" dirty="0"/>
              <a:t>г/моль, тогда </a:t>
            </a:r>
            <a:r>
              <a:rPr lang="en-US" sz="2800" dirty="0"/>
              <a:t>m (BaCl</a:t>
            </a:r>
            <a:r>
              <a:rPr lang="en-US" sz="2800" baseline="-25000" dirty="0"/>
              <a:t>2</a:t>
            </a:r>
            <a:r>
              <a:rPr lang="en-US" sz="2800" dirty="0"/>
              <a:t>) = 208X </a:t>
            </a:r>
            <a:r>
              <a:rPr lang="ru-RU" sz="2800" dirty="0"/>
              <a:t>г; </a:t>
            </a:r>
            <a:br>
              <a:rPr lang="ru-RU" sz="2800" dirty="0"/>
            </a:br>
            <a:r>
              <a:rPr lang="en-US" sz="2800" dirty="0"/>
              <a:t>M</a:t>
            </a:r>
            <a:r>
              <a:rPr lang="ru-RU" sz="2800" baseline="-25000" dirty="0"/>
              <a:t>нейтронов</a:t>
            </a:r>
            <a:r>
              <a:rPr lang="ru-RU" sz="2800" dirty="0"/>
              <a:t>(</a:t>
            </a:r>
            <a:r>
              <a:rPr lang="en-US" sz="2800" dirty="0"/>
              <a:t>BaCl</a:t>
            </a:r>
            <a:r>
              <a:rPr lang="en-US" sz="2800" baseline="-25000" dirty="0"/>
              <a:t>2</a:t>
            </a:r>
            <a:r>
              <a:rPr lang="en-US" sz="2800" dirty="0"/>
              <a:t>)=118 </a:t>
            </a:r>
            <a:r>
              <a:rPr lang="ru-RU" sz="2800" dirty="0"/>
              <a:t>г/моль, тогда </a:t>
            </a:r>
            <a:r>
              <a:rPr lang="en-US" sz="2800" dirty="0"/>
              <a:t>m</a:t>
            </a:r>
            <a:r>
              <a:rPr lang="ru-RU" sz="2800" baseline="-25000" dirty="0"/>
              <a:t>нейтронов</a:t>
            </a:r>
            <a:r>
              <a:rPr lang="ru-RU" sz="2800" dirty="0"/>
              <a:t>(</a:t>
            </a:r>
            <a:r>
              <a:rPr lang="en-US" sz="2800" dirty="0"/>
              <a:t>BaCl</a:t>
            </a:r>
            <a:r>
              <a:rPr lang="en-US" sz="2800" baseline="-25000" dirty="0"/>
              <a:t>2</a:t>
            </a:r>
            <a:r>
              <a:rPr lang="en-US" sz="2800" dirty="0"/>
              <a:t>)=118X</a:t>
            </a:r>
            <a:r>
              <a:rPr lang="ru-RU" sz="2800" dirty="0"/>
              <a:t> г</a:t>
            </a:r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B8F95-A8B5-2719-BF2C-48ED86D9B2EA}"/>
              </a:ext>
            </a:extLst>
          </p:cNvPr>
          <p:cNvSpPr txBox="1"/>
          <p:nvPr/>
        </p:nvSpPr>
        <p:spPr>
          <a:xfrm>
            <a:off x="169467" y="4115595"/>
            <a:ext cx="8579897" cy="954107"/>
          </a:xfrm>
          <a:prstGeom prst="rect">
            <a:avLst/>
          </a:prstGeom>
          <a:solidFill>
            <a:schemeClr val="accent3">
              <a:lumMod val="50000"/>
              <a:alpha val="2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M (H</a:t>
            </a:r>
            <a:r>
              <a:rPr lang="en-US" sz="2800" baseline="-25000" dirty="0"/>
              <a:t>2</a:t>
            </a:r>
            <a:r>
              <a:rPr lang="en-US" sz="2800" dirty="0"/>
              <a:t>O) = 18 </a:t>
            </a:r>
            <a:r>
              <a:rPr lang="ru-RU" sz="2800" dirty="0"/>
              <a:t>г/моль, тогда </a:t>
            </a:r>
            <a:r>
              <a:rPr lang="en-US" sz="2800" dirty="0"/>
              <a:t>m (H</a:t>
            </a:r>
            <a:r>
              <a:rPr lang="en-US" sz="2800" baseline="-25000" dirty="0"/>
              <a:t>2</a:t>
            </a:r>
            <a:r>
              <a:rPr lang="en-US" sz="2800" dirty="0"/>
              <a:t>O) = 18Y </a:t>
            </a:r>
            <a:r>
              <a:rPr lang="ru-RU" sz="2800" dirty="0"/>
              <a:t>г; </a:t>
            </a:r>
            <a:br>
              <a:rPr lang="ru-RU" sz="2800" dirty="0"/>
            </a:br>
            <a:r>
              <a:rPr lang="en-US" sz="2800" dirty="0"/>
              <a:t>M</a:t>
            </a:r>
            <a:r>
              <a:rPr lang="ru-RU" sz="2800" baseline="-25000" dirty="0"/>
              <a:t>нейтронов</a:t>
            </a:r>
            <a:r>
              <a:rPr lang="ru-RU" sz="2800" dirty="0"/>
              <a:t>(</a:t>
            </a:r>
            <a:r>
              <a:rPr lang="en-US" sz="2800" dirty="0"/>
              <a:t>H</a:t>
            </a:r>
            <a:r>
              <a:rPr lang="en-US" sz="2800" baseline="-25000" dirty="0"/>
              <a:t>2</a:t>
            </a:r>
            <a:r>
              <a:rPr lang="en-US" sz="2800" dirty="0"/>
              <a:t>O)=8 </a:t>
            </a:r>
            <a:r>
              <a:rPr lang="ru-RU" sz="2800" dirty="0"/>
              <a:t>г/моль, тогда </a:t>
            </a:r>
            <a:r>
              <a:rPr lang="en-US" sz="2800" dirty="0"/>
              <a:t>m</a:t>
            </a:r>
            <a:r>
              <a:rPr lang="ru-RU" sz="2800" baseline="-25000" dirty="0"/>
              <a:t>нейтронов</a:t>
            </a:r>
            <a:r>
              <a:rPr lang="ru-RU" sz="2800" dirty="0"/>
              <a:t>(</a:t>
            </a:r>
            <a:r>
              <a:rPr lang="en-US" sz="2800" dirty="0"/>
              <a:t>H</a:t>
            </a:r>
            <a:r>
              <a:rPr lang="en-US" sz="2800" baseline="-25000" dirty="0"/>
              <a:t>2</a:t>
            </a:r>
            <a:r>
              <a:rPr lang="en-US" sz="2800" dirty="0"/>
              <a:t>O)=8Y</a:t>
            </a:r>
            <a:r>
              <a:rPr lang="ru-RU" sz="2800" dirty="0"/>
              <a:t> г</a:t>
            </a:r>
            <a:endParaRPr lang="en-US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321DC5-1B25-E285-5552-F700BF160AC3}"/>
              </a:ext>
            </a:extLst>
          </p:cNvPr>
          <p:cNvSpPr txBox="1"/>
          <p:nvPr/>
        </p:nvSpPr>
        <p:spPr>
          <a:xfrm>
            <a:off x="169467" y="5070843"/>
            <a:ext cx="315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Получаем систему уравнений: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EC22FB-8DFF-C0B2-09E9-1740E9F076B9}"/>
              </a:ext>
            </a:extLst>
          </p:cNvPr>
          <p:cNvSpPr txBox="1"/>
          <p:nvPr/>
        </p:nvSpPr>
        <p:spPr>
          <a:xfrm>
            <a:off x="169467" y="5394016"/>
            <a:ext cx="1468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118</a:t>
            </a:r>
            <a:r>
              <a:rPr lang="en-US" dirty="0"/>
              <a:t>X+Y=235</a:t>
            </a:r>
          </a:p>
          <a:p>
            <a:r>
              <a:rPr lang="en-US" dirty="0"/>
              <a:t>208X+18Y=500</a:t>
            </a:r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:a16="http://schemas.microsoft.com/office/drawing/2014/main" id="{E8A28E84-647C-5EBA-9B4D-B57BBB5A6F5C}"/>
              </a:ext>
            </a:extLst>
          </p:cNvPr>
          <p:cNvSpPr/>
          <p:nvPr/>
        </p:nvSpPr>
        <p:spPr>
          <a:xfrm>
            <a:off x="169467" y="5440176"/>
            <a:ext cx="46084" cy="508246"/>
          </a:xfrm>
          <a:prstGeom prst="leftBrac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45AAA2-64AB-A740-57F9-E9DCECF54332}"/>
              </a:ext>
            </a:extLst>
          </p:cNvPr>
          <p:cNvSpPr txBox="1"/>
          <p:nvPr/>
        </p:nvSpPr>
        <p:spPr>
          <a:xfrm>
            <a:off x="1746408" y="5421284"/>
            <a:ext cx="1468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X=0,5</a:t>
            </a:r>
          </a:p>
          <a:p>
            <a:r>
              <a:rPr lang="en-US" dirty="0"/>
              <a:t>Y=22</a:t>
            </a:r>
          </a:p>
        </p:txBody>
      </p:sp>
      <p:sp>
        <p:nvSpPr>
          <p:cNvPr id="16" name="Левая фигурная скобка 15">
            <a:extLst>
              <a:ext uri="{FF2B5EF4-FFF2-40B4-BE49-F238E27FC236}">
                <a16:creationId xmlns:a16="http://schemas.microsoft.com/office/drawing/2014/main" id="{A763EB89-DA55-F6A3-6E48-D245AAD21771}"/>
              </a:ext>
            </a:extLst>
          </p:cNvPr>
          <p:cNvSpPr/>
          <p:nvPr/>
        </p:nvSpPr>
        <p:spPr>
          <a:xfrm>
            <a:off x="1746408" y="5467444"/>
            <a:ext cx="46084" cy="508246"/>
          </a:xfrm>
          <a:prstGeom prst="leftBrac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D992DB-3A81-FF51-1EFA-E72C4DECDFBD}"/>
              </a:ext>
            </a:extLst>
          </p:cNvPr>
          <p:cNvSpPr txBox="1"/>
          <p:nvPr/>
        </p:nvSpPr>
        <p:spPr>
          <a:xfrm>
            <a:off x="86636" y="6035679"/>
            <a:ext cx="310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  <a:r>
              <a:rPr lang="ru-RU" sz="2400" dirty="0"/>
              <a:t>) Напишем реакции:</a:t>
            </a:r>
            <a:endParaRPr lang="en-US" sz="240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E940960-9D7A-4B4D-F513-32965C2122D5}"/>
              </a:ext>
            </a:extLst>
          </p:cNvPr>
          <p:cNvCxnSpPr>
            <a:cxnSpLocks/>
          </p:cNvCxnSpPr>
          <p:nvPr/>
        </p:nvCxnSpPr>
        <p:spPr>
          <a:xfrm>
            <a:off x="8948433" y="367210"/>
            <a:ext cx="4366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8CDF841B-C3DD-56EE-66E9-135EA2FB18B3}"/>
              </a:ext>
            </a:extLst>
          </p:cNvPr>
          <p:cNvCxnSpPr>
            <a:cxnSpLocks/>
          </p:cNvCxnSpPr>
          <p:nvPr/>
        </p:nvCxnSpPr>
        <p:spPr>
          <a:xfrm>
            <a:off x="5351793" y="611051"/>
            <a:ext cx="17223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4C12AC3-8F8D-5DDB-B229-7F9FB83EF9A4}"/>
              </a:ext>
            </a:extLst>
          </p:cNvPr>
          <p:cNvSpPr/>
          <p:nvPr/>
        </p:nvSpPr>
        <p:spPr>
          <a:xfrm>
            <a:off x="4864883" y="1698676"/>
            <a:ext cx="660727" cy="389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09933A4-2D85-D63B-FF6C-CB468D20D81F}"/>
              </a:ext>
            </a:extLst>
          </p:cNvPr>
          <p:cNvSpPr/>
          <p:nvPr/>
        </p:nvSpPr>
        <p:spPr>
          <a:xfrm>
            <a:off x="5567863" y="1589614"/>
            <a:ext cx="5876575" cy="498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9E016A1-20AD-90A5-7701-4C390CFC84DC}"/>
              </a:ext>
            </a:extLst>
          </p:cNvPr>
          <p:cNvSpPr/>
          <p:nvPr/>
        </p:nvSpPr>
        <p:spPr>
          <a:xfrm>
            <a:off x="252936" y="2101524"/>
            <a:ext cx="6696504" cy="26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41CD1EA-E228-59EF-EF7E-EEC8D70FEB2E}"/>
              </a:ext>
            </a:extLst>
          </p:cNvPr>
          <p:cNvSpPr/>
          <p:nvPr/>
        </p:nvSpPr>
        <p:spPr>
          <a:xfrm>
            <a:off x="6991693" y="2088597"/>
            <a:ext cx="2325562" cy="26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187E1CE-81F6-73A9-5BCA-D0BD7B118DBB}"/>
              </a:ext>
            </a:extLst>
          </p:cNvPr>
          <p:cNvSpPr/>
          <p:nvPr/>
        </p:nvSpPr>
        <p:spPr>
          <a:xfrm>
            <a:off x="9370996" y="2101524"/>
            <a:ext cx="2568068" cy="26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6810C90-78D9-E83A-F3E4-1FC371E1FFC2}"/>
              </a:ext>
            </a:extLst>
          </p:cNvPr>
          <p:cNvSpPr/>
          <p:nvPr/>
        </p:nvSpPr>
        <p:spPr>
          <a:xfrm>
            <a:off x="252936" y="2394346"/>
            <a:ext cx="2519140" cy="26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AC70277-6365-AECA-A4BF-166980B108FE}"/>
              </a:ext>
            </a:extLst>
          </p:cNvPr>
          <p:cNvSpPr/>
          <p:nvPr/>
        </p:nvSpPr>
        <p:spPr>
          <a:xfrm>
            <a:off x="252936" y="1760660"/>
            <a:ext cx="4553458" cy="317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3B25FC7-CEF9-DD13-0711-C2D8D22D54CC}"/>
              </a:ext>
            </a:extLst>
          </p:cNvPr>
          <p:cNvSpPr/>
          <p:nvPr/>
        </p:nvSpPr>
        <p:spPr>
          <a:xfrm>
            <a:off x="252936" y="3107804"/>
            <a:ext cx="3205987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FC563E2-EB89-0C5C-026A-DA099190E1F2}"/>
              </a:ext>
            </a:extLst>
          </p:cNvPr>
          <p:cNvSpPr/>
          <p:nvPr/>
        </p:nvSpPr>
        <p:spPr>
          <a:xfrm>
            <a:off x="3458923" y="3116463"/>
            <a:ext cx="3490517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A0BA792-3E74-14AB-48E7-9311C7A3AFD0}"/>
              </a:ext>
            </a:extLst>
          </p:cNvPr>
          <p:cNvSpPr/>
          <p:nvPr/>
        </p:nvSpPr>
        <p:spPr>
          <a:xfrm>
            <a:off x="252935" y="3577393"/>
            <a:ext cx="4011057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689051A-14A3-C6D6-5CBE-1E2BCF0D3674}"/>
              </a:ext>
            </a:extLst>
          </p:cNvPr>
          <p:cNvSpPr/>
          <p:nvPr/>
        </p:nvSpPr>
        <p:spPr>
          <a:xfrm>
            <a:off x="4290488" y="3584857"/>
            <a:ext cx="4266371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89E01F31-D859-B953-EE14-BD3ADC1D8ADB}"/>
              </a:ext>
            </a:extLst>
          </p:cNvPr>
          <p:cNvSpPr/>
          <p:nvPr/>
        </p:nvSpPr>
        <p:spPr>
          <a:xfrm>
            <a:off x="252936" y="4161031"/>
            <a:ext cx="2875275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776A914-E634-5FB6-58ED-B95F8DC8861D}"/>
              </a:ext>
            </a:extLst>
          </p:cNvPr>
          <p:cNvSpPr/>
          <p:nvPr/>
        </p:nvSpPr>
        <p:spPr>
          <a:xfrm>
            <a:off x="3173179" y="4159890"/>
            <a:ext cx="3112118" cy="480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1D675481-CE9E-0285-0F81-D4E2D3FA971A}"/>
              </a:ext>
            </a:extLst>
          </p:cNvPr>
          <p:cNvSpPr/>
          <p:nvPr/>
        </p:nvSpPr>
        <p:spPr>
          <a:xfrm>
            <a:off x="233686" y="4615367"/>
            <a:ext cx="3558668" cy="412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613C47-6C4E-9B97-0EF8-1334EA592609}"/>
              </a:ext>
            </a:extLst>
          </p:cNvPr>
          <p:cNvSpPr/>
          <p:nvPr/>
        </p:nvSpPr>
        <p:spPr>
          <a:xfrm>
            <a:off x="3811603" y="4628290"/>
            <a:ext cx="3647975" cy="4027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55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/>
      <p:bldP spid="16" grpId="0" animBg="1"/>
      <p:bldP spid="17" grpId="0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61744-D970-90EF-1007-882C6AE5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7049" y="122553"/>
            <a:ext cx="5760720" cy="548640"/>
          </a:xfrm>
        </p:spPr>
        <p:txBody>
          <a:bodyPr/>
          <a:lstStyle/>
          <a:p>
            <a:r>
              <a:rPr lang="ru-RU" dirty="0"/>
              <a:t>Задание 5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3A94F5D-2272-7B47-40F9-7DACFC2C2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916" t="19554" r="41334" b="19309"/>
          <a:stretch/>
        </p:blipFill>
        <p:spPr>
          <a:xfrm>
            <a:off x="4429125" y="1969128"/>
            <a:ext cx="6668873" cy="4431713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D8ACF62-78C3-C4AB-D673-AA656B3982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11</a:t>
            </a:fld>
            <a:endParaRPr lang="ru-RU" noProof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1A17CA5-4774-BAAC-D986-2705A1735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54" y="396873"/>
            <a:ext cx="2675355" cy="18518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DB8021E-EAEA-6AA4-EFA8-0E2097602F67}"/>
              </a:ext>
            </a:extLst>
          </p:cNvPr>
          <p:cNvSpPr txBox="1"/>
          <p:nvPr/>
        </p:nvSpPr>
        <p:spPr>
          <a:xfrm>
            <a:off x="3687048" y="1322797"/>
            <a:ext cx="7742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Нужно знать не только  классификацию, но и запомнить тривиальные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названия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577D96-15E1-B1C3-FBFF-41BC5792F166}"/>
              </a:ext>
            </a:extLst>
          </p:cNvPr>
          <p:cNvSpPr txBox="1"/>
          <p:nvPr/>
        </p:nvSpPr>
        <p:spPr>
          <a:xfrm>
            <a:off x="3687048" y="722632"/>
            <a:ext cx="8314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Классификация неорганических веществ</a:t>
            </a:r>
          </a:p>
        </p:txBody>
      </p:sp>
    </p:spTree>
    <p:extLst>
      <p:ext uri="{BB962C8B-B14F-4D97-AF65-F5344CB8AC3E}">
        <p14:creationId xmlns:p14="http://schemas.microsoft.com/office/powerpoint/2010/main" val="228267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9C93-6E6D-78B4-C1F9-B15BBEDD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0"/>
            <a:ext cx="3417951" cy="654048"/>
          </a:xfrm>
        </p:spPr>
        <p:txBody>
          <a:bodyPr/>
          <a:lstStyle/>
          <a:p>
            <a:r>
              <a:rPr lang="ru-RU" sz="3600" dirty="0"/>
              <a:t>Задание 34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25299A-4F16-741A-208F-C803107F89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110</a:t>
            </a:fld>
            <a:endParaRPr lang="ru-RU" noProof="0"/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96DA55BC-2AE7-E857-A5BA-20B2E1E81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2" t="18672" r="5509" b="48657"/>
          <a:stretch/>
        </p:blipFill>
        <p:spPr>
          <a:xfrm>
            <a:off x="4161903" y="0"/>
            <a:ext cx="7954758" cy="171004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0D992DB-3A81-FF51-1EFA-E72C4DECDFBD}"/>
              </a:ext>
            </a:extLst>
          </p:cNvPr>
          <p:cNvSpPr txBox="1"/>
          <p:nvPr/>
        </p:nvSpPr>
        <p:spPr>
          <a:xfrm>
            <a:off x="838682" y="1279614"/>
            <a:ext cx="3897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  <a:r>
              <a:rPr lang="ru-RU" sz="2400" dirty="0"/>
              <a:t>) Напишем реакции:</a:t>
            </a:r>
            <a:endParaRPr lang="en-US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AD1119-B2E3-74CD-7A4C-7BB1A4DAC190}"/>
              </a:ext>
            </a:extLst>
          </p:cNvPr>
          <p:cNvSpPr txBox="1"/>
          <p:nvPr/>
        </p:nvSpPr>
        <p:spPr>
          <a:xfrm>
            <a:off x="420625" y="531855"/>
            <a:ext cx="2205038" cy="654048"/>
          </a:xfrm>
          <a:prstGeom prst="rect">
            <a:avLst/>
          </a:prstGeom>
          <a:solidFill>
            <a:srgbClr val="0070C0">
              <a:alpha val="26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Уже известно:</a:t>
            </a:r>
          </a:p>
          <a:p>
            <a:r>
              <a:rPr lang="en-US" b="1" dirty="0"/>
              <a:t>n (BaCl</a:t>
            </a:r>
            <a:r>
              <a:rPr lang="en-US" b="1" baseline="-25000" dirty="0"/>
              <a:t>2</a:t>
            </a:r>
            <a:r>
              <a:rPr lang="en-US" b="1" dirty="0"/>
              <a:t>)=0,5 </a:t>
            </a:r>
            <a:r>
              <a:rPr lang="ru-RU" b="1" dirty="0"/>
              <a:t>моль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05FCA3-4B15-A329-32DF-A41147827E47}"/>
              </a:ext>
            </a:extLst>
          </p:cNvPr>
          <p:cNvSpPr txBox="1"/>
          <p:nvPr/>
        </p:nvSpPr>
        <p:spPr>
          <a:xfrm>
            <a:off x="1409620" y="2340630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Р.1)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+2H</a:t>
            </a:r>
            <a:r>
              <a:rPr lang="en-US" sz="3200" b="1" baseline="-25000" dirty="0"/>
              <a:t>2</a:t>
            </a:r>
            <a:r>
              <a:rPr lang="en-US" sz="3200" b="1" dirty="0"/>
              <a:t>O=H</a:t>
            </a:r>
            <a:r>
              <a:rPr lang="en-US" sz="3200" b="1" baseline="-25000" dirty="0"/>
              <a:t>2</a:t>
            </a:r>
            <a:r>
              <a:rPr lang="en-US" sz="3200" b="1" dirty="0"/>
              <a:t>+Cl</a:t>
            </a:r>
            <a:r>
              <a:rPr lang="en-US" sz="3200" b="1" baseline="-25000" dirty="0"/>
              <a:t>2</a:t>
            </a:r>
            <a:r>
              <a:rPr lang="en-US" sz="3200" b="1" dirty="0"/>
              <a:t>+Ba(OH)</a:t>
            </a:r>
            <a:r>
              <a:rPr lang="en-US" sz="3200" b="1" baseline="-25000" dirty="0"/>
              <a:t>2</a:t>
            </a:r>
            <a:endParaRPr lang="en-US" sz="2400" b="1" baseline="-25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16BA11-FDD8-2CB3-9293-7E79372C25B3}"/>
              </a:ext>
            </a:extLst>
          </p:cNvPr>
          <p:cNvSpPr txBox="1"/>
          <p:nvPr/>
        </p:nvSpPr>
        <p:spPr>
          <a:xfrm>
            <a:off x="1409619" y="3702638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2</a:t>
            </a:r>
            <a:r>
              <a:rPr lang="ru-RU" sz="2400" dirty="0"/>
              <a:t>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+2NaCl</a:t>
            </a:r>
            <a:endParaRPr lang="en-US" sz="2400" b="1" baseline="-25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0B52DD-839E-83D9-0D24-2FEEC399F60D}"/>
              </a:ext>
            </a:extLst>
          </p:cNvPr>
          <p:cNvSpPr txBox="1"/>
          <p:nvPr/>
        </p:nvSpPr>
        <p:spPr>
          <a:xfrm>
            <a:off x="1406430" y="5210389"/>
            <a:ext cx="5510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3</a:t>
            </a:r>
            <a:r>
              <a:rPr lang="ru-RU" sz="2400" dirty="0"/>
              <a:t>) </a:t>
            </a:r>
            <a:r>
              <a:rPr lang="en-US" sz="3200" b="1" dirty="0"/>
              <a:t>Ba(OH)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+2NaOH</a:t>
            </a:r>
            <a:endParaRPr lang="en-US" sz="2400" b="1" baseline="-25000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F51547D-244A-3153-0DC1-C97F8C0D7E1D}"/>
              </a:ext>
            </a:extLst>
          </p:cNvPr>
          <p:cNvCxnSpPr>
            <a:cxnSpLocks/>
          </p:cNvCxnSpPr>
          <p:nvPr/>
        </p:nvCxnSpPr>
        <p:spPr>
          <a:xfrm>
            <a:off x="642846" y="3272590"/>
            <a:ext cx="6155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C707B611-4FDE-66F7-6E27-76E8EC8EE504}"/>
              </a:ext>
            </a:extLst>
          </p:cNvPr>
          <p:cNvCxnSpPr>
            <a:cxnSpLocks/>
          </p:cNvCxnSpPr>
          <p:nvPr/>
        </p:nvCxnSpPr>
        <p:spPr>
          <a:xfrm>
            <a:off x="642845" y="4762902"/>
            <a:ext cx="615541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8166BE1-1155-D079-1E9E-652A7CFA1F24}"/>
              </a:ext>
            </a:extLst>
          </p:cNvPr>
          <p:cNvSpPr txBox="1"/>
          <p:nvPr/>
        </p:nvSpPr>
        <p:spPr>
          <a:xfrm>
            <a:off x="838682" y="2015692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5C3E82-D524-D10B-DCDF-591B097F54C9}"/>
              </a:ext>
            </a:extLst>
          </p:cNvPr>
          <p:cNvSpPr txBox="1"/>
          <p:nvPr/>
        </p:nvSpPr>
        <p:spPr>
          <a:xfrm>
            <a:off x="834247" y="2779816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AFFD51-B8D9-C582-6D0E-A3B93D80E9D1}"/>
              </a:ext>
            </a:extLst>
          </p:cNvPr>
          <p:cNvSpPr txBox="1"/>
          <p:nvPr/>
        </p:nvSpPr>
        <p:spPr>
          <a:xfrm>
            <a:off x="838682" y="336707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4DCA06-A223-1E28-A56D-EF1772D6E257}"/>
              </a:ext>
            </a:extLst>
          </p:cNvPr>
          <p:cNvSpPr txBox="1"/>
          <p:nvPr/>
        </p:nvSpPr>
        <p:spPr>
          <a:xfrm>
            <a:off x="834247" y="4131202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0ABC0-B58C-2CD5-414A-4CA200232736}"/>
              </a:ext>
            </a:extLst>
          </p:cNvPr>
          <p:cNvSpPr txBox="1"/>
          <p:nvPr/>
        </p:nvSpPr>
        <p:spPr>
          <a:xfrm>
            <a:off x="748389" y="491402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807758-0ED9-FC31-C4F5-EC8800C209AF}"/>
              </a:ext>
            </a:extLst>
          </p:cNvPr>
          <p:cNvSpPr txBox="1"/>
          <p:nvPr/>
        </p:nvSpPr>
        <p:spPr>
          <a:xfrm>
            <a:off x="743954" y="5678153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049729-2D9C-B44F-6314-20E01AB0E349}"/>
              </a:ext>
            </a:extLst>
          </p:cNvPr>
          <p:cNvSpPr txBox="1"/>
          <p:nvPr/>
        </p:nvSpPr>
        <p:spPr>
          <a:xfrm>
            <a:off x="743965" y="246927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B08904-A017-41A7-BE9A-30B3F80FBFAC}"/>
              </a:ext>
            </a:extLst>
          </p:cNvPr>
          <p:cNvSpPr txBox="1"/>
          <p:nvPr/>
        </p:nvSpPr>
        <p:spPr>
          <a:xfrm>
            <a:off x="783121" y="381525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59C496-0492-7FF4-A15C-F27DD83926DF}"/>
              </a:ext>
            </a:extLst>
          </p:cNvPr>
          <p:cNvSpPr txBox="1"/>
          <p:nvPr/>
        </p:nvSpPr>
        <p:spPr>
          <a:xfrm>
            <a:off x="727561" y="5341220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E7A328DE-B912-8FD1-5A3A-348E95D6BCD4}"/>
              </a:ext>
            </a:extLst>
          </p:cNvPr>
          <p:cNvCxnSpPr>
            <a:cxnSpLocks/>
          </p:cNvCxnSpPr>
          <p:nvPr/>
        </p:nvCxnSpPr>
        <p:spPr>
          <a:xfrm>
            <a:off x="0" y="1741279"/>
            <a:ext cx="12192000" cy="80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D24DFD3-152A-892F-4988-3C2C915021A2}"/>
              </a:ext>
            </a:extLst>
          </p:cNvPr>
          <p:cNvCxnSpPr>
            <a:cxnSpLocks/>
          </p:cNvCxnSpPr>
          <p:nvPr/>
        </p:nvCxnSpPr>
        <p:spPr>
          <a:xfrm flipH="1" flipV="1">
            <a:off x="6781728" y="1741279"/>
            <a:ext cx="16534" cy="51167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DA85EF05-9F7E-2F24-26B0-5ADF648A1A70}"/>
              </a:ext>
            </a:extLst>
          </p:cNvPr>
          <p:cNvSpPr txBox="1"/>
          <p:nvPr/>
        </p:nvSpPr>
        <p:spPr>
          <a:xfrm>
            <a:off x="6814758" y="1780538"/>
            <a:ext cx="5316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4) У нас известно, что на аноде выделилось 896 мл = 0,896 л газа, это будет = 0,896/22,4=0,04 моль. Т.к. на аноде выделяется </a:t>
            </a: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ru-RU" dirty="0"/>
              <a:t>, то это его количество вещества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02364A-22D9-1B06-0474-60CB45D8C8E2}"/>
              </a:ext>
            </a:extLst>
          </p:cNvPr>
          <p:cNvSpPr txBox="1"/>
          <p:nvPr/>
        </p:nvSpPr>
        <p:spPr>
          <a:xfrm>
            <a:off x="4394921" y="280309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FA29DD7-5A55-1420-4022-38E765D48FA4}"/>
              </a:ext>
            </a:extLst>
          </p:cNvPr>
          <p:cNvSpPr txBox="1"/>
          <p:nvPr/>
        </p:nvSpPr>
        <p:spPr>
          <a:xfrm>
            <a:off x="6814758" y="2843873"/>
            <a:ext cx="53160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Изначально </a:t>
            </a:r>
            <a:r>
              <a:rPr lang="en-US" dirty="0"/>
              <a:t>BaCl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было 0,5 моль, по р.1,</a:t>
            </a:r>
            <a:br>
              <a:rPr lang="ru-RU" dirty="0"/>
            </a:br>
            <a:r>
              <a:rPr lang="ru-RU" dirty="0"/>
              <a:t>с помощью </a:t>
            </a: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узнаём, что израсходовалось 0,04 моль, значит осталось 0,5-0,04=0,46 моль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DB58DB7-C2FA-0FC9-598B-38B08A5B0F76}"/>
              </a:ext>
            </a:extLst>
          </p:cNvPr>
          <p:cNvSpPr txBox="1"/>
          <p:nvPr/>
        </p:nvSpPr>
        <p:spPr>
          <a:xfrm>
            <a:off x="2110452" y="207546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F191B66-4BA1-4274-1FC6-A8426BA9A628}"/>
              </a:ext>
            </a:extLst>
          </p:cNvPr>
          <p:cNvSpPr txBox="1"/>
          <p:nvPr/>
        </p:nvSpPr>
        <p:spPr>
          <a:xfrm>
            <a:off x="2085129" y="2765837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21EFEC4-92C0-34F4-3320-82B161062192}"/>
              </a:ext>
            </a:extLst>
          </p:cNvPr>
          <p:cNvSpPr txBox="1"/>
          <p:nvPr/>
        </p:nvSpPr>
        <p:spPr>
          <a:xfrm>
            <a:off x="6831291" y="3645975"/>
            <a:ext cx="4438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Ba(OH)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образовалось тоже 0,04 моль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07878C-81A6-4F83-24FD-EDDDF68914F5}"/>
              </a:ext>
            </a:extLst>
          </p:cNvPr>
          <p:cNvSpPr txBox="1"/>
          <p:nvPr/>
        </p:nvSpPr>
        <p:spPr>
          <a:xfrm>
            <a:off x="5301552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4038AE-6B5A-798E-6C8D-EAB70A43584F}"/>
              </a:ext>
            </a:extLst>
          </p:cNvPr>
          <p:cNvSpPr txBox="1"/>
          <p:nvPr/>
        </p:nvSpPr>
        <p:spPr>
          <a:xfrm>
            <a:off x="3803534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4E1A0B4-099B-A083-14B3-9BF914992A8A}"/>
              </a:ext>
            </a:extLst>
          </p:cNvPr>
          <p:cNvSpPr txBox="1"/>
          <p:nvPr/>
        </p:nvSpPr>
        <p:spPr>
          <a:xfrm>
            <a:off x="6831291" y="3895412"/>
            <a:ext cx="5342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Так как </a:t>
            </a: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ru-RU" dirty="0"/>
              <a:t> выделились в виде газа, то они перестали быть частью раствора, значит нам нужно найти их массы, они понадобятся позже при расчёте массы раствора. 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8A83CC7-6BA2-67C9-7BAB-95F5C50B33C6}"/>
              </a:ext>
            </a:extLst>
          </p:cNvPr>
          <p:cNvSpPr txBox="1"/>
          <p:nvPr/>
        </p:nvSpPr>
        <p:spPr>
          <a:xfrm>
            <a:off x="6781728" y="4987277"/>
            <a:ext cx="4438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m (H</a:t>
            </a:r>
            <a:r>
              <a:rPr lang="en-US" sz="2000" baseline="-25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FF0000"/>
                </a:solidFill>
              </a:rPr>
              <a:t>) = 0,04*2=0,08 </a:t>
            </a:r>
            <a:r>
              <a:rPr lang="ru-RU" sz="2000" dirty="0">
                <a:solidFill>
                  <a:srgbClr val="FF0000"/>
                </a:solidFill>
              </a:rPr>
              <a:t>г, 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en-US" sz="2000" dirty="0">
                <a:solidFill>
                  <a:srgbClr val="FF0000"/>
                </a:solidFill>
              </a:rPr>
              <a:t>m (Cl</a:t>
            </a:r>
            <a:r>
              <a:rPr lang="en-US" sz="2000" baseline="-25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FF0000"/>
                </a:solidFill>
              </a:rPr>
              <a:t>) = 0,04*71=2,84 </a:t>
            </a:r>
            <a:r>
              <a:rPr lang="ru-RU" sz="2000" dirty="0">
                <a:solidFill>
                  <a:srgbClr val="FF0000"/>
                </a:solidFill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320712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9C93-6E6D-78B4-C1F9-B15BBEDD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0"/>
            <a:ext cx="3417951" cy="654048"/>
          </a:xfrm>
        </p:spPr>
        <p:txBody>
          <a:bodyPr/>
          <a:lstStyle/>
          <a:p>
            <a:r>
              <a:rPr lang="ru-RU" sz="3600" dirty="0"/>
              <a:t>Задание 34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25299A-4F16-741A-208F-C803107F89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111</a:t>
            </a:fld>
            <a:endParaRPr lang="ru-RU" noProof="0"/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96DA55BC-2AE7-E857-A5BA-20B2E1E81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2" t="18672" r="5509" b="48657"/>
          <a:stretch/>
        </p:blipFill>
        <p:spPr>
          <a:xfrm>
            <a:off x="4161903" y="0"/>
            <a:ext cx="7954758" cy="17100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5AD1119-B2E3-74CD-7A4C-7BB1A4DAC190}"/>
              </a:ext>
            </a:extLst>
          </p:cNvPr>
          <p:cNvSpPr txBox="1"/>
          <p:nvPr/>
        </p:nvSpPr>
        <p:spPr>
          <a:xfrm>
            <a:off x="743954" y="580616"/>
            <a:ext cx="2371584" cy="923330"/>
          </a:xfrm>
          <a:prstGeom prst="rect">
            <a:avLst/>
          </a:prstGeom>
          <a:solidFill>
            <a:srgbClr val="0070C0">
              <a:alpha val="26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Уже известно:</a:t>
            </a:r>
            <a:endParaRPr lang="en-US" dirty="0"/>
          </a:p>
          <a:p>
            <a:r>
              <a:rPr lang="en-US" dirty="0"/>
              <a:t>m (H</a:t>
            </a:r>
            <a:r>
              <a:rPr lang="en-US" baseline="-25000" dirty="0"/>
              <a:t>2</a:t>
            </a:r>
            <a:r>
              <a:rPr lang="en-US" dirty="0"/>
              <a:t>) = 0,04*2=0,08 </a:t>
            </a:r>
            <a:r>
              <a:rPr lang="ru-RU" dirty="0"/>
              <a:t>г, </a:t>
            </a:r>
            <a:br>
              <a:rPr lang="ru-RU" dirty="0"/>
            </a:br>
            <a:r>
              <a:rPr lang="en-US" dirty="0"/>
              <a:t>m (Cl</a:t>
            </a:r>
            <a:r>
              <a:rPr lang="en-US" baseline="-25000" dirty="0"/>
              <a:t>2</a:t>
            </a:r>
            <a:r>
              <a:rPr lang="en-US" dirty="0"/>
              <a:t>) = 0,04*71=2,84 </a:t>
            </a:r>
            <a:r>
              <a:rPr lang="ru-RU" dirty="0"/>
              <a:t>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05FCA3-4B15-A329-32DF-A41147827E47}"/>
              </a:ext>
            </a:extLst>
          </p:cNvPr>
          <p:cNvSpPr txBox="1"/>
          <p:nvPr/>
        </p:nvSpPr>
        <p:spPr>
          <a:xfrm>
            <a:off x="1409620" y="2340630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Р.1)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+2H</a:t>
            </a:r>
            <a:r>
              <a:rPr lang="en-US" sz="3200" b="1" baseline="-25000" dirty="0"/>
              <a:t>2</a:t>
            </a:r>
            <a:r>
              <a:rPr lang="en-US" sz="3200" b="1" dirty="0"/>
              <a:t>O=H</a:t>
            </a:r>
            <a:r>
              <a:rPr lang="en-US" sz="3200" b="1" baseline="-25000" dirty="0"/>
              <a:t>2</a:t>
            </a:r>
            <a:r>
              <a:rPr lang="en-US" sz="3200" b="1" dirty="0"/>
              <a:t>+Cl</a:t>
            </a:r>
            <a:r>
              <a:rPr lang="en-US" sz="3200" b="1" baseline="-25000" dirty="0"/>
              <a:t>2</a:t>
            </a:r>
            <a:r>
              <a:rPr lang="en-US" sz="3200" b="1" dirty="0"/>
              <a:t>+Ba(OH)</a:t>
            </a:r>
            <a:r>
              <a:rPr lang="en-US" sz="3200" b="1" baseline="-25000" dirty="0"/>
              <a:t>2</a:t>
            </a:r>
            <a:endParaRPr lang="en-US" sz="2400" b="1" baseline="-25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16BA11-FDD8-2CB3-9293-7E79372C25B3}"/>
              </a:ext>
            </a:extLst>
          </p:cNvPr>
          <p:cNvSpPr txBox="1"/>
          <p:nvPr/>
        </p:nvSpPr>
        <p:spPr>
          <a:xfrm>
            <a:off x="1409619" y="3702638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2</a:t>
            </a:r>
            <a:r>
              <a:rPr lang="ru-RU" sz="2400" dirty="0"/>
              <a:t>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+2NaCl</a:t>
            </a:r>
            <a:endParaRPr lang="en-US" sz="2400" b="1" baseline="-25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0B52DD-839E-83D9-0D24-2FEEC399F60D}"/>
              </a:ext>
            </a:extLst>
          </p:cNvPr>
          <p:cNvSpPr txBox="1"/>
          <p:nvPr/>
        </p:nvSpPr>
        <p:spPr>
          <a:xfrm>
            <a:off x="1406430" y="5210389"/>
            <a:ext cx="5510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3</a:t>
            </a:r>
            <a:r>
              <a:rPr lang="ru-RU" sz="2400" dirty="0"/>
              <a:t>) </a:t>
            </a:r>
            <a:r>
              <a:rPr lang="en-US" sz="3200" b="1" dirty="0"/>
              <a:t>Ba(OH)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+2NaOH</a:t>
            </a:r>
            <a:endParaRPr lang="en-US" sz="2400" b="1" baseline="-25000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F51547D-244A-3153-0DC1-C97F8C0D7E1D}"/>
              </a:ext>
            </a:extLst>
          </p:cNvPr>
          <p:cNvCxnSpPr>
            <a:cxnSpLocks/>
          </p:cNvCxnSpPr>
          <p:nvPr/>
        </p:nvCxnSpPr>
        <p:spPr>
          <a:xfrm>
            <a:off x="642846" y="3272590"/>
            <a:ext cx="61554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C707B611-4FDE-66F7-6E27-76E8EC8EE504}"/>
              </a:ext>
            </a:extLst>
          </p:cNvPr>
          <p:cNvCxnSpPr>
            <a:cxnSpLocks/>
          </p:cNvCxnSpPr>
          <p:nvPr/>
        </p:nvCxnSpPr>
        <p:spPr>
          <a:xfrm>
            <a:off x="642845" y="4762902"/>
            <a:ext cx="61554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8166BE1-1155-D079-1E9E-652A7CFA1F24}"/>
              </a:ext>
            </a:extLst>
          </p:cNvPr>
          <p:cNvSpPr txBox="1"/>
          <p:nvPr/>
        </p:nvSpPr>
        <p:spPr>
          <a:xfrm>
            <a:off x="838682" y="2015692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5C3E82-D524-D10B-DCDF-591B097F54C9}"/>
              </a:ext>
            </a:extLst>
          </p:cNvPr>
          <p:cNvSpPr txBox="1"/>
          <p:nvPr/>
        </p:nvSpPr>
        <p:spPr>
          <a:xfrm>
            <a:off x="834247" y="2779816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AFFD51-B8D9-C582-6D0E-A3B93D80E9D1}"/>
              </a:ext>
            </a:extLst>
          </p:cNvPr>
          <p:cNvSpPr txBox="1"/>
          <p:nvPr/>
        </p:nvSpPr>
        <p:spPr>
          <a:xfrm>
            <a:off x="838682" y="336707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4DCA06-A223-1E28-A56D-EF1772D6E257}"/>
              </a:ext>
            </a:extLst>
          </p:cNvPr>
          <p:cNvSpPr txBox="1"/>
          <p:nvPr/>
        </p:nvSpPr>
        <p:spPr>
          <a:xfrm>
            <a:off x="834247" y="4131202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0ABC0-B58C-2CD5-414A-4CA200232736}"/>
              </a:ext>
            </a:extLst>
          </p:cNvPr>
          <p:cNvSpPr txBox="1"/>
          <p:nvPr/>
        </p:nvSpPr>
        <p:spPr>
          <a:xfrm>
            <a:off x="748389" y="491402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807758-0ED9-FC31-C4F5-EC8800C209AF}"/>
              </a:ext>
            </a:extLst>
          </p:cNvPr>
          <p:cNvSpPr txBox="1"/>
          <p:nvPr/>
        </p:nvSpPr>
        <p:spPr>
          <a:xfrm>
            <a:off x="743954" y="5678153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049729-2D9C-B44F-6314-20E01AB0E349}"/>
              </a:ext>
            </a:extLst>
          </p:cNvPr>
          <p:cNvSpPr txBox="1"/>
          <p:nvPr/>
        </p:nvSpPr>
        <p:spPr>
          <a:xfrm>
            <a:off x="743965" y="246927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B08904-A017-41A7-BE9A-30B3F80FBFAC}"/>
              </a:ext>
            </a:extLst>
          </p:cNvPr>
          <p:cNvSpPr txBox="1"/>
          <p:nvPr/>
        </p:nvSpPr>
        <p:spPr>
          <a:xfrm>
            <a:off x="783121" y="381525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59C496-0492-7FF4-A15C-F27DD83926DF}"/>
              </a:ext>
            </a:extLst>
          </p:cNvPr>
          <p:cNvSpPr txBox="1"/>
          <p:nvPr/>
        </p:nvSpPr>
        <p:spPr>
          <a:xfrm>
            <a:off x="727561" y="5341220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E7A328DE-B912-8FD1-5A3A-348E95D6BCD4}"/>
              </a:ext>
            </a:extLst>
          </p:cNvPr>
          <p:cNvCxnSpPr>
            <a:cxnSpLocks/>
          </p:cNvCxnSpPr>
          <p:nvPr/>
        </p:nvCxnSpPr>
        <p:spPr>
          <a:xfrm>
            <a:off x="0" y="1741279"/>
            <a:ext cx="12192000" cy="80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D24DFD3-152A-892F-4988-3C2C915021A2}"/>
              </a:ext>
            </a:extLst>
          </p:cNvPr>
          <p:cNvCxnSpPr>
            <a:cxnSpLocks/>
          </p:cNvCxnSpPr>
          <p:nvPr/>
        </p:nvCxnSpPr>
        <p:spPr>
          <a:xfrm flipH="1" flipV="1">
            <a:off x="6781730" y="1741279"/>
            <a:ext cx="16534" cy="51167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BD02364A-22D9-1B06-0474-60CB45D8C8E2}"/>
              </a:ext>
            </a:extLst>
          </p:cNvPr>
          <p:cNvSpPr txBox="1"/>
          <p:nvPr/>
        </p:nvSpPr>
        <p:spPr>
          <a:xfrm>
            <a:off x="4394921" y="280309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DB58DB7-C2FA-0FC9-598B-38B08A5B0F76}"/>
              </a:ext>
            </a:extLst>
          </p:cNvPr>
          <p:cNvSpPr txBox="1"/>
          <p:nvPr/>
        </p:nvSpPr>
        <p:spPr>
          <a:xfrm>
            <a:off x="2110452" y="2075460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0,50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F191B66-4BA1-4274-1FC6-A8426BA9A628}"/>
              </a:ext>
            </a:extLst>
          </p:cNvPr>
          <p:cNvSpPr txBox="1"/>
          <p:nvPr/>
        </p:nvSpPr>
        <p:spPr>
          <a:xfrm>
            <a:off x="2085129" y="2765837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07878C-81A6-4F83-24FD-EDDDF68914F5}"/>
              </a:ext>
            </a:extLst>
          </p:cNvPr>
          <p:cNvSpPr txBox="1"/>
          <p:nvPr/>
        </p:nvSpPr>
        <p:spPr>
          <a:xfrm>
            <a:off x="5301552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4038AE-6B5A-798E-6C8D-EAB70A43584F}"/>
              </a:ext>
            </a:extLst>
          </p:cNvPr>
          <p:cNvSpPr txBox="1"/>
          <p:nvPr/>
        </p:nvSpPr>
        <p:spPr>
          <a:xfrm>
            <a:off x="3803534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7FDAC7-FF83-797B-6E26-45D8BD570CB1}"/>
              </a:ext>
            </a:extLst>
          </p:cNvPr>
          <p:cNvSpPr txBox="1"/>
          <p:nvPr/>
        </p:nvSpPr>
        <p:spPr>
          <a:xfrm>
            <a:off x="6731628" y="1780538"/>
            <a:ext cx="4438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5) Работаем со вторым уравнением.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8C5632-6E92-1004-C175-6C73C258CF23}"/>
              </a:ext>
            </a:extLst>
          </p:cNvPr>
          <p:cNvSpPr txBox="1"/>
          <p:nvPr/>
        </p:nvSpPr>
        <p:spPr>
          <a:xfrm>
            <a:off x="6731627" y="2022632"/>
            <a:ext cx="5460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Посчитаем количество вещества 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ru-RU" dirty="0"/>
              <a:t>, которое добавили в раствор</a:t>
            </a:r>
            <a:br>
              <a:rPr lang="ru-RU" dirty="0"/>
            </a:br>
            <a:r>
              <a:rPr lang="en-US" dirty="0"/>
              <a:t>n (Na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) = 63,6/106=0,6 </a:t>
            </a:r>
            <a:r>
              <a:rPr lang="ru-RU" dirty="0"/>
              <a:t>моль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2D71DB-8021-87C7-A251-9FA268B4ECAC}"/>
              </a:ext>
            </a:extLst>
          </p:cNvPr>
          <p:cNvSpPr txBox="1"/>
          <p:nvPr/>
        </p:nvSpPr>
        <p:spPr>
          <a:xfrm>
            <a:off x="3181520" y="3485894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A45163-09F6-46A4-1C84-F3F4CF39C8C2}"/>
              </a:ext>
            </a:extLst>
          </p:cNvPr>
          <p:cNvSpPr txBox="1"/>
          <p:nvPr/>
        </p:nvSpPr>
        <p:spPr>
          <a:xfrm>
            <a:off x="6731626" y="2903258"/>
            <a:ext cx="5460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Перенесём во второе уравнение значения количества вещества </a:t>
            </a:r>
            <a:r>
              <a:rPr lang="en-US" dirty="0"/>
              <a:t>BaCl</a:t>
            </a:r>
            <a:r>
              <a:rPr lang="en-US" baseline="-25000" dirty="0"/>
              <a:t>2</a:t>
            </a:r>
            <a:r>
              <a:rPr lang="ru-RU" dirty="0"/>
              <a:t>, которое осталось после завершения первой реакции (0,46 моль)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5FDD30-66AE-143C-865F-BFEC5392C8B7}"/>
              </a:ext>
            </a:extLst>
          </p:cNvPr>
          <p:cNvSpPr txBox="1"/>
          <p:nvPr/>
        </p:nvSpPr>
        <p:spPr>
          <a:xfrm>
            <a:off x="2074678" y="3468742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E84D7B-B405-36E9-4C2B-626E5C13B742}"/>
              </a:ext>
            </a:extLst>
          </p:cNvPr>
          <p:cNvSpPr txBox="1"/>
          <p:nvPr/>
        </p:nvSpPr>
        <p:spPr>
          <a:xfrm>
            <a:off x="6738809" y="3687450"/>
            <a:ext cx="5453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BaCl</a:t>
            </a:r>
            <a:r>
              <a:rPr lang="en-US" baseline="-25000" dirty="0"/>
              <a:t>2</a:t>
            </a:r>
            <a:r>
              <a:rPr lang="ru-RU" dirty="0"/>
              <a:t> в недостатке, значит он полностью израсходовался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B25239-AE43-64CF-9259-9D33F039DAE2}"/>
              </a:ext>
            </a:extLst>
          </p:cNvPr>
          <p:cNvSpPr txBox="1"/>
          <p:nvPr/>
        </p:nvSpPr>
        <p:spPr>
          <a:xfrm>
            <a:off x="2040016" y="4112642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1CDE55-060D-AB4E-B4BD-2F7AF08D1F57}"/>
              </a:ext>
            </a:extLst>
          </p:cNvPr>
          <p:cNvSpPr txBox="1"/>
          <p:nvPr/>
        </p:nvSpPr>
        <p:spPr>
          <a:xfrm>
            <a:off x="6745859" y="4176338"/>
            <a:ext cx="5446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Т.к. расчёт производим от недостатка, то в правой части образовалось </a:t>
            </a:r>
            <a:br>
              <a:rPr lang="en-US" dirty="0"/>
            </a:br>
            <a:r>
              <a:rPr lang="ru-RU" dirty="0"/>
              <a:t>0,46 моль </a:t>
            </a:r>
            <a:r>
              <a:rPr lang="en-US" dirty="0" err="1"/>
              <a:t>BaCO</a:t>
            </a:r>
            <a:r>
              <a:rPr lang="ru-RU" baseline="-25000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6B8211-28D4-5397-83F9-8AC42CFF62F6}"/>
              </a:ext>
            </a:extLst>
          </p:cNvPr>
          <p:cNvSpPr txBox="1"/>
          <p:nvPr/>
        </p:nvSpPr>
        <p:spPr>
          <a:xfrm>
            <a:off x="4344067" y="4118984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5A753B-3F16-FD46-0B88-E633904B7671}"/>
              </a:ext>
            </a:extLst>
          </p:cNvPr>
          <p:cNvSpPr txBox="1"/>
          <p:nvPr/>
        </p:nvSpPr>
        <p:spPr>
          <a:xfrm>
            <a:off x="6745859" y="5771053"/>
            <a:ext cx="4093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NaCl </a:t>
            </a:r>
            <a:r>
              <a:rPr lang="ru-RU" dirty="0"/>
              <a:t>нас не интересует, его рассчитывать нам не нужно</a:t>
            </a:r>
            <a:endParaRPr lang="ru-RU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645673-EE84-143A-B6F6-5241C0EB3741}"/>
              </a:ext>
            </a:extLst>
          </p:cNvPr>
          <p:cNvSpPr txBox="1"/>
          <p:nvPr/>
        </p:nvSpPr>
        <p:spPr>
          <a:xfrm>
            <a:off x="6752909" y="4943325"/>
            <a:ext cx="543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уравнению определяем, сколько осталось 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ru-RU" dirty="0"/>
              <a:t> во второй реакции. </a:t>
            </a:r>
            <a:br>
              <a:rPr lang="ru-RU" dirty="0"/>
            </a:br>
            <a:r>
              <a:rPr lang="en-US" dirty="0"/>
              <a:t>n (Na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) =0,6-0,46=0,14 </a:t>
            </a:r>
            <a:r>
              <a:rPr lang="ru-RU" dirty="0"/>
              <a:t>моль</a:t>
            </a:r>
            <a:endParaRPr lang="ru-RU" baseline="-25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FDB864-6978-C474-5E66-83C9E3EBAC1C}"/>
              </a:ext>
            </a:extLst>
          </p:cNvPr>
          <p:cNvSpPr txBox="1"/>
          <p:nvPr/>
        </p:nvSpPr>
        <p:spPr>
          <a:xfrm>
            <a:off x="3189922" y="4199960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0,14</a:t>
            </a:r>
          </a:p>
        </p:txBody>
      </p:sp>
    </p:spTree>
    <p:extLst>
      <p:ext uri="{BB962C8B-B14F-4D97-AF65-F5344CB8AC3E}">
        <p14:creationId xmlns:p14="http://schemas.microsoft.com/office/powerpoint/2010/main" val="155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2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9C93-6E6D-78B4-C1F9-B15BBEDD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0"/>
            <a:ext cx="3417951" cy="654048"/>
          </a:xfrm>
        </p:spPr>
        <p:txBody>
          <a:bodyPr/>
          <a:lstStyle/>
          <a:p>
            <a:r>
              <a:rPr lang="ru-RU" sz="3600" dirty="0"/>
              <a:t>Задание 34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25299A-4F16-741A-208F-C803107F89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112</a:t>
            </a:fld>
            <a:endParaRPr lang="ru-RU" noProof="0"/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96DA55BC-2AE7-E857-A5BA-20B2E1E81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2" t="18672" r="5509" b="48657"/>
          <a:stretch/>
        </p:blipFill>
        <p:spPr>
          <a:xfrm>
            <a:off x="4161903" y="0"/>
            <a:ext cx="7954758" cy="17100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405FCA3-4B15-A329-32DF-A41147827E47}"/>
              </a:ext>
            </a:extLst>
          </p:cNvPr>
          <p:cNvSpPr txBox="1"/>
          <p:nvPr/>
        </p:nvSpPr>
        <p:spPr>
          <a:xfrm>
            <a:off x="1409620" y="2340630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Р.1)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+2H</a:t>
            </a:r>
            <a:r>
              <a:rPr lang="en-US" sz="3200" b="1" baseline="-25000" dirty="0"/>
              <a:t>2</a:t>
            </a:r>
            <a:r>
              <a:rPr lang="en-US" sz="3200" b="1" dirty="0"/>
              <a:t>O=H</a:t>
            </a:r>
            <a:r>
              <a:rPr lang="en-US" sz="3200" b="1" baseline="-25000" dirty="0"/>
              <a:t>2</a:t>
            </a:r>
            <a:r>
              <a:rPr lang="en-US" sz="3200" b="1" dirty="0"/>
              <a:t>+Cl</a:t>
            </a:r>
            <a:r>
              <a:rPr lang="en-US" sz="3200" b="1" baseline="-25000" dirty="0"/>
              <a:t>2</a:t>
            </a:r>
            <a:r>
              <a:rPr lang="en-US" sz="3200" b="1" dirty="0"/>
              <a:t>+Ba(OH)</a:t>
            </a:r>
            <a:r>
              <a:rPr lang="en-US" sz="3200" b="1" baseline="-25000" dirty="0"/>
              <a:t>2</a:t>
            </a:r>
            <a:endParaRPr lang="en-US" sz="2400" b="1" baseline="-25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16BA11-FDD8-2CB3-9293-7E79372C25B3}"/>
              </a:ext>
            </a:extLst>
          </p:cNvPr>
          <p:cNvSpPr txBox="1"/>
          <p:nvPr/>
        </p:nvSpPr>
        <p:spPr>
          <a:xfrm>
            <a:off x="1409619" y="3702638"/>
            <a:ext cx="505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2</a:t>
            </a:r>
            <a:r>
              <a:rPr lang="ru-RU" sz="2400" dirty="0"/>
              <a:t>) </a:t>
            </a:r>
            <a:r>
              <a:rPr lang="en-US" sz="3200" b="1" dirty="0"/>
              <a:t>BaCl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+2NaCl</a:t>
            </a:r>
            <a:endParaRPr lang="en-US" sz="2400" b="1" baseline="-25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0B52DD-839E-83D9-0D24-2FEEC399F60D}"/>
              </a:ext>
            </a:extLst>
          </p:cNvPr>
          <p:cNvSpPr txBox="1"/>
          <p:nvPr/>
        </p:nvSpPr>
        <p:spPr>
          <a:xfrm>
            <a:off x="1406430" y="5210389"/>
            <a:ext cx="5510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Р.</a:t>
            </a:r>
            <a:r>
              <a:rPr lang="en-US" sz="2400" dirty="0"/>
              <a:t>3</a:t>
            </a:r>
            <a:r>
              <a:rPr lang="ru-RU" sz="2400" dirty="0"/>
              <a:t>) </a:t>
            </a:r>
            <a:r>
              <a:rPr lang="en-US" sz="3200" b="1" dirty="0"/>
              <a:t>Ba(OH)</a:t>
            </a:r>
            <a:r>
              <a:rPr lang="en-US" sz="3200" b="1" baseline="-25000" dirty="0"/>
              <a:t>2</a:t>
            </a:r>
            <a:r>
              <a:rPr lang="en-US" sz="3200" b="1" dirty="0"/>
              <a:t>+Na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r>
              <a:rPr lang="en-US" sz="3200" b="1" dirty="0"/>
              <a:t>=BaCO</a:t>
            </a:r>
            <a:r>
              <a:rPr lang="en-US" sz="3200" b="1" baseline="-25000" dirty="0"/>
              <a:t>3</a:t>
            </a:r>
            <a:r>
              <a:rPr lang="en-US" sz="3200" b="1" dirty="0"/>
              <a:t>+2NaOH</a:t>
            </a:r>
            <a:endParaRPr lang="en-US" sz="2400" b="1" baseline="-25000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F51547D-244A-3153-0DC1-C97F8C0D7E1D}"/>
              </a:ext>
            </a:extLst>
          </p:cNvPr>
          <p:cNvCxnSpPr>
            <a:cxnSpLocks/>
          </p:cNvCxnSpPr>
          <p:nvPr/>
        </p:nvCxnSpPr>
        <p:spPr>
          <a:xfrm>
            <a:off x="642846" y="3272590"/>
            <a:ext cx="61982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C707B611-4FDE-66F7-6E27-76E8EC8EE504}"/>
              </a:ext>
            </a:extLst>
          </p:cNvPr>
          <p:cNvCxnSpPr>
            <a:cxnSpLocks/>
          </p:cNvCxnSpPr>
          <p:nvPr/>
        </p:nvCxnSpPr>
        <p:spPr>
          <a:xfrm>
            <a:off x="642845" y="4762902"/>
            <a:ext cx="61982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8166BE1-1155-D079-1E9E-652A7CFA1F24}"/>
              </a:ext>
            </a:extLst>
          </p:cNvPr>
          <p:cNvSpPr txBox="1"/>
          <p:nvPr/>
        </p:nvSpPr>
        <p:spPr>
          <a:xfrm>
            <a:off x="838682" y="2015692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5C3E82-D524-D10B-DCDF-591B097F54C9}"/>
              </a:ext>
            </a:extLst>
          </p:cNvPr>
          <p:cNvSpPr txBox="1"/>
          <p:nvPr/>
        </p:nvSpPr>
        <p:spPr>
          <a:xfrm>
            <a:off x="834247" y="2779816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AFFD51-B8D9-C582-6D0E-A3B93D80E9D1}"/>
              </a:ext>
            </a:extLst>
          </p:cNvPr>
          <p:cNvSpPr txBox="1"/>
          <p:nvPr/>
        </p:nvSpPr>
        <p:spPr>
          <a:xfrm>
            <a:off x="838682" y="336707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4DCA06-A223-1E28-A56D-EF1772D6E257}"/>
              </a:ext>
            </a:extLst>
          </p:cNvPr>
          <p:cNvSpPr txBox="1"/>
          <p:nvPr/>
        </p:nvSpPr>
        <p:spPr>
          <a:xfrm>
            <a:off x="834247" y="4131202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0ABC0-B58C-2CD5-414A-4CA200232736}"/>
              </a:ext>
            </a:extLst>
          </p:cNvPr>
          <p:cNvSpPr txBox="1"/>
          <p:nvPr/>
        </p:nvSpPr>
        <p:spPr>
          <a:xfrm>
            <a:off x="748389" y="491402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807758-0ED9-FC31-C4F5-EC8800C209AF}"/>
              </a:ext>
            </a:extLst>
          </p:cNvPr>
          <p:cNvSpPr txBox="1"/>
          <p:nvPr/>
        </p:nvSpPr>
        <p:spPr>
          <a:xfrm>
            <a:off x="743954" y="5678153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049729-2D9C-B44F-6314-20E01AB0E349}"/>
              </a:ext>
            </a:extLst>
          </p:cNvPr>
          <p:cNvSpPr txBox="1"/>
          <p:nvPr/>
        </p:nvSpPr>
        <p:spPr>
          <a:xfrm>
            <a:off x="743965" y="246927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B08904-A017-41A7-BE9A-30B3F80FBFAC}"/>
              </a:ext>
            </a:extLst>
          </p:cNvPr>
          <p:cNvSpPr txBox="1"/>
          <p:nvPr/>
        </p:nvSpPr>
        <p:spPr>
          <a:xfrm>
            <a:off x="783121" y="3815253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59C496-0492-7FF4-A15C-F27DD83926DF}"/>
              </a:ext>
            </a:extLst>
          </p:cNvPr>
          <p:cNvSpPr txBox="1"/>
          <p:nvPr/>
        </p:nvSpPr>
        <p:spPr>
          <a:xfrm>
            <a:off x="727561" y="5341220"/>
            <a:ext cx="81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(моль)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E7A328DE-B912-8FD1-5A3A-348E95D6BCD4}"/>
              </a:ext>
            </a:extLst>
          </p:cNvPr>
          <p:cNvCxnSpPr>
            <a:cxnSpLocks/>
          </p:cNvCxnSpPr>
          <p:nvPr/>
        </p:nvCxnSpPr>
        <p:spPr>
          <a:xfrm>
            <a:off x="0" y="1741279"/>
            <a:ext cx="12192000" cy="80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D24DFD3-152A-892F-4988-3C2C915021A2}"/>
              </a:ext>
            </a:extLst>
          </p:cNvPr>
          <p:cNvCxnSpPr>
            <a:cxnSpLocks/>
          </p:cNvCxnSpPr>
          <p:nvPr/>
        </p:nvCxnSpPr>
        <p:spPr>
          <a:xfrm flipH="1" flipV="1">
            <a:off x="6824521" y="1757507"/>
            <a:ext cx="16534" cy="51167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BD02364A-22D9-1B06-0474-60CB45D8C8E2}"/>
              </a:ext>
            </a:extLst>
          </p:cNvPr>
          <p:cNvSpPr txBox="1"/>
          <p:nvPr/>
        </p:nvSpPr>
        <p:spPr>
          <a:xfrm>
            <a:off x="4394921" y="280309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DB58DB7-C2FA-0FC9-598B-38B08A5B0F76}"/>
              </a:ext>
            </a:extLst>
          </p:cNvPr>
          <p:cNvSpPr txBox="1"/>
          <p:nvPr/>
        </p:nvSpPr>
        <p:spPr>
          <a:xfrm>
            <a:off x="2110452" y="2075460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0,50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F191B66-4BA1-4274-1FC6-A8426BA9A628}"/>
              </a:ext>
            </a:extLst>
          </p:cNvPr>
          <p:cNvSpPr txBox="1"/>
          <p:nvPr/>
        </p:nvSpPr>
        <p:spPr>
          <a:xfrm>
            <a:off x="2085129" y="2765837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07878C-81A6-4F83-24FD-EDDDF68914F5}"/>
              </a:ext>
            </a:extLst>
          </p:cNvPr>
          <p:cNvSpPr txBox="1"/>
          <p:nvPr/>
        </p:nvSpPr>
        <p:spPr>
          <a:xfrm>
            <a:off x="5301552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4038AE-6B5A-798E-6C8D-EAB70A43584F}"/>
              </a:ext>
            </a:extLst>
          </p:cNvPr>
          <p:cNvSpPr txBox="1"/>
          <p:nvPr/>
        </p:nvSpPr>
        <p:spPr>
          <a:xfrm>
            <a:off x="3803534" y="280070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7FDAC7-FF83-797B-6E26-45D8BD570CB1}"/>
              </a:ext>
            </a:extLst>
          </p:cNvPr>
          <p:cNvSpPr txBox="1"/>
          <p:nvPr/>
        </p:nvSpPr>
        <p:spPr>
          <a:xfrm>
            <a:off x="6839694" y="1780538"/>
            <a:ext cx="4438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6) Работаем с третьим уравнением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2D71DB-8021-87C7-A251-9FA268B4ECAC}"/>
              </a:ext>
            </a:extLst>
          </p:cNvPr>
          <p:cNvSpPr txBox="1"/>
          <p:nvPr/>
        </p:nvSpPr>
        <p:spPr>
          <a:xfrm>
            <a:off x="3181520" y="3485894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0,60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5FDD30-66AE-143C-865F-BFEC5392C8B7}"/>
              </a:ext>
            </a:extLst>
          </p:cNvPr>
          <p:cNvSpPr txBox="1"/>
          <p:nvPr/>
        </p:nvSpPr>
        <p:spPr>
          <a:xfrm>
            <a:off x="2074678" y="3468742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B25239-AE43-64CF-9259-9D33F039DAE2}"/>
              </a:ext>
            </a:extLst>
          </p:cNvPr>
          <p:cNvSpPr txBox="1"/>
          <p:nvPr/>
        </p:nvSpPr>
        <p:spPr>
          <a:xfrm>
            <a:off x="2040016" y="4112642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6B8211-28D4-5397-83F9-8AC42CFF62F6}"/>
              </a:ext>
            </a:extLst>
          </p:cNvPr>
          <p:cNvSpPr txBox="1"/>
          <p:nvPr/>
        </p:nvSpPr>
        <p:spPr>
          <a:xfrm>
            <a:off x="4344067" y="4118984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0,46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FDB864-6978-C474-5E66-83C9E3EBAC1C}"/>
              </a:ext>
            </a:extLst>
          </p:cNvPr>
          <p:cNvSpPr txBox="1"/>
          <p:nvPr/>
        </p:nvSpPr>
        <p:spPr>
          <a:xfrm>
            <a:off x="3189922" y="4199960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0,14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66574D-1CD0-5359-5163-E1D8CFBA5C4D}"/>
              </a:ext>
            </a:extLst>
          </p:cNvPr>
          <p:cNvSpPr txBox="1"/>
          <p:nvPr/>
        </p:nvSpPr>
        <p:spPr>
          <a:xfrm>
            <a:off x="6862265" y="2015692"/>
            <a:ext cx="5329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Переносим необходимые данные из первого и второго уравнения в третье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E9A3724-7B75-139A-389C-A710980D7720}"/>
              </a:ext>
            </a:extLst>
          </p:cNvPr>
          <p:cNvSpPr txBox="1"/>
          <p:nvPr/>
        </p:nvSpPr>
        <p:spPr>
          <a:xfrm>
            <a:off x="2246553" y="4965629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9F5B68-5CE9-FC7B-1CFE-5DE309665411}"/>
              </a:ext>
            </a:extLst>
          </p:cNvPr>
          <p:cNvSpPr txBox="1"/>
          <p:nvPr/>
        </p:nvSpPr>
        <p:spPr>
          <a:xfrm>
            <a:off x="3614072" y="495651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0,14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143573-6CCE-48F8-1B3D-BE7DACA5B6D3}"/>
              </a:ext>
            </a:extLst>
          </p:cNvPr>
          <p:cNvSpPr txBox="1"/>
          <p:nvPr/>
        </p:nvSpPr>
        <p:spPr>
          <a:xfrm>
            <a:off x="6862265" y="2530014"/>
            <a:ext cx="5254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Ba(OH)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ru-RU" dirty="0"/>
              <a:t>в недостатке, значит его не осталось после реакции.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48EFD8-519A-FCA8-92C8-11729F9ADB6A}"/>
              </a:ext>
            </a:extLst>
          </p:cNvPr>
          <p:cNvSpPr txBox="1"/>
          <p:nvPr/>
        </p:nvSpPr>
        <p:spPr>
          <a:xfrm>
            <a:off x="2234119" y="5678153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5259E68-D363-CF09-855D-9EFB2CD2EC32}"/>
              </a:ext>
            </a:extLst>
          </p:cNvPr>
          <p:cNvSpPr txBox="1"/>
          <p:nvPr/>
        </p:nvSpPr>
        <p:spPr>
          <a:xfrm>
            <a:off x="6862266" y="3025274"/>
            <a:ext cx="5329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недостатку определяем количество образовавшегося </a:t>
            </a:r>
            <a:r>
              <a:rPr lang="en-US" dirty="0"/>
              <a:t>BaCO</a:t>
            </a:r>
            <a:r>
              <a:rPr lang="en-US" baseline="-25000" dirty="0"/>
              <a:t>3</a:t>
            </a:r>
            <a:r>
              <a:rPr lang="en-US" dirty="0"/>
              <a:t> (0,04 </a:t>
            </a:r>
            <a:r>
              <a:rPr lang="ru-RU" dirty="0"/>
              <a:t>моль</a:t>
            </a:r>
            <a:r>
              <a:rPr lang="en-US" dirty="0"/>
              <a:t>)</a:t>
            </a:r>
            <a:r>
              <a:rPr lang="ru-RU" dirty="0"/>
              <a:t> и количество оставшегося </a:t>
            </a:r>
            <a:br>
              <a:rPr lang="en-US" dirty="0"/>
            </a:b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=0,14-0,04=0,1 </a:t>
            </a:r>
            <a:r>
              <a:rPr lang="ru-RU" dirty="0"/>
              <a:t>моль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2992B6-FC58-4C86-04BE-CFD7152FC67C}"/>
              </a:ext>
            </a:extLst>
          </p:cNvPr>
          <p:cNvSpPr txBox="1"/>
          <p:nvPr/>
        </p:nvSpPr>
        <p:spPr>
          <a:xfrm>
            <a:off x="3612185" y="5694529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9CBD60-0309-F256-60C5-8784C1883BB5}"/>
              </a:ext>
            </a:extLst>
          </p:cNvPr>
          <p:cNvSpPr txBox="1"/>
          <p:nvPr/>
        </p:nvSpPr>
        <p:spPr>
          <a:xfrm>
            <a:off x="4747183" y="5689261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0,04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CC57DB6-B2A2-313D-294A-1BDF6FAE22E6}"/>
              </a:ext>
            </a:extLst>
          </p:cNvPr>
          <p:cNvSpPr txBox="1"/>
          <p:nvPr/>
        </p:nvSpPr>
        <p:spPr>
          <a:xfrm>
            <a:off x="6875805" y="4087689"/>
            <a:ext cx="5316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расчёта массы раствора вычисляем массу </a:t>
            </a:r>
            <a:r>
              <a:rPr lang="en-US" dirty="0"/>
              <a:t>BaCO</a:t>
            </a:r>
            <a:r>
              <a:rPr lang="en-US" baseline="-25000" dirty="0"/>
              <a:t>3</a:t>
            </a:r>
            <a:r>
              <a:rPr lang="ru-RU" dirty="0"/>
              <a:t>, помним, что он образовался в реакциях 2 и 3.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2103A9A-F715-0DF3-1091-B98D05F9395A}"/>
              </a:ext>
            </a:extLst>
          </p:cNvPr>
          <p:cNvSpPr txBox="1"/>
          <p:nvPr/>
        </p:nvSpPr>
        <p:spPr>
          <a:xfrm>
            <a:off x="6875805" y="4563025"/>
            <a:ext cx="4438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 </a:t>
            </a:r>
            <a:r>
              <a:rPr lang="ru-RU" dirty="0"/>
              <a:t>(</a:t>
            </a:r>
            <a:r>
              <a:rPr lang="en-US" dirty="0"/>
              <a:t>BaCO</a:t>
            </a:r>
            <a:r>
              <a:rPr lang="en-US" baseline="-25000" dirty="0"/>
              <a:t>3</a:t>
            </a:r>
            <a:r>
              <a:rPr lang="ru-RU" dirty="0"/>
              <a:t>)</a:t>
            </a:r>
            <a:r>
              <a:rPr lang="ru-RU" baseline="-25000" dirty="0"/>
              <a:t> общ.</a:t>
            </a:r>
            <a:r>
              <a:rPr lang="ru-RU" dirty="0"/>
              <a:t>=</a:t>
            </a:r>
            <a:r>
              <a:rPr lang="en-US" dirty="0"/>
              <a:t> 0,46+0,04=0,5 </a:t>
            </a:r>
            <a:r>
              <a:rPr lang="ru-RU" dirty="0"/>
              <a:t>моль,</a:t>
            </a:r>
          </a:p>
          <a:p>
            <a:r>
              <a:rPr lang="en-US" dirty="0"/>
              <a:t>m (BaCO</a:t>
            </a:r>
            <a:r>
              <a:rPr lang="en-US" baseline="-25000" dirty="0"/>
              <a:t>3</a:t>
            </a:r>
            <a:r>
              <a:rPr lang="en-US" dirty="0"/>
              <a:t>) </a:t>
            </a:r>
            <a:r>
              <a:rPr lang="ru-RU" baseline="-25000" dirty="0"/>
              <a:t>общ.</a:t>
            </a:r>
            <a:r>
              <a:rPr lang="ru-RU" dirty="0"/>
              <a:t> = 0,5*197=98,5 г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989A29-C059-9220-8D06-448595A00282}"/>
              </a:ext>
            </a:extLst>
          </p:cNvPr>
          <p:cNvSpPr txBox="1"/>
          <p:nvPr/>
        </p:nvSpPr>
        <p:spPr>
          <a:xfrm>
            <a:off x="6874942" y="5093580"/>
            <a:ext cx="41754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Определяем массу 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ru-RU" dirty="0"/>
              <a:t>, т.к. его массовую долю нам нужно найти в конечном растворе</a:t>
            </a:r>
          </a:p>
          <a:p>
            <a:r>
              <a:rPr lang="en-US" sz="2400" dirty="0">
                <a:solidFill>
                  <a:srgbClr val="FF0000"/>
                </a:solidFill>
              </a:rPr>
              <a:t>m (Na</a:t>
            </a:r>
            <a:r>
              <a:rPr lang="en-US" sz="2400" baseline="-25000" dirty="0">
                <a:solidFill>
                  <a:srgbClr val="FF0000"/>
                </a:solidFill>
              </a:rPr>
              <a:t>2</a:t>
            </a:r>
            <a:r>
              <a:rPr lang="en-US" sz="2400" dirty="0">
                <a:solidFill>
                  <a:srgbClr val="FF0000"/>
                </a:solidFill>
              </a:rPr>
              <a:t>CO</a:t>
            </a:r>
            <a:r>
              <a:rPr lang="en-US" sz="2400" baseline="-25000" dirty="0">
                <a:solidFill>
                  <a:srgbClr val="FF0000"/>
                </a:solidFill>
              </a:rPr>
              <a:t>3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  <a:r>
              <a:rPr lang="ru-RU" sz="2400" baseline="-25000" dirty="0">
                <a:solidFill>
                  <a:srgbClr val="FF0000"/>
                </a:solidFill>
              </a:rPr>
              <a:t>итоговая</a:t>
            </a:r>
            <a:r>
              <a:rPr lang="ru-RU" sz="2400" dirty="0">
                <a:solidFill>
                  <a:srgbClr val="FF0000"/>
                </a:solidFill>
              </a:rPr>
              <a:t> = 0,1*106=10,6 г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EC07155F-F81F-41E8-8182-8BD472AC1802}"/>
              </a:ext>
            </a:extLst>
          </p:cNvPr>
          <p:cNvCxnSpPr>
            <a:cxnSpLocks/>
          </p:cNvCxnSpPr>
          <p:nvPr/>
        </p:nvCxnSpPr>
        <p:spPr>
          <a:xfrm>
            <a:off x="6096000" y="1450208"/>
            <a:ext cx="591597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92678D4B-4085-1719-68D1-437EFF646971}"/>
              </a:ext>
            </a:extLst>
          </p:cNvPr>
          <p:cNvCxnSpPr>
            <a:cxnSpLocks/>
          </p:cNvCxnSpPr>
          <p:nvPr/>
        </p:nvCxnSpPr>
        <p:spPr>
          <a:xfrm>
            <a:off x="4161903" y="1710042"/>
            <a:ext cx="94911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588138E-7E5C-C165-EEFF-5D16A3800594}"/>
              </a:ext>
            </a:extLst>
          </p:cNvPr>
          <p:cNvSpPr txBox="1"/>
          <p:nvPr/>
        </p:nvSpPr>
        <p:spPr>
          <a:xfrm>
            <a:off x="743954" y="580616"/>
            <a:ext cx="2371584" cy="923330"/>
          </a:xfrm>
          <a:prstGeom prst="rect">
            <a:avLst/>
          </a:prstGeom>
          <a:solidFill>
            <a:srgbClr val="0070C0">
              <a:alpha val="26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Уже известно:</a:t>
            </a:r>
            <a:endParaRPr lang="en-US" dirty="0"/>
          </a:p>
          <a:p>
            <a:r>
              <a:rPr lang="en-US" dirty="0"/>
              <a:t>m (H</a:t>
            </a:r>
            <a:r>
              <a:rPr lang="en-US" baseline="-25000" dirty="0"/>
              <a:t>2</a:t>
            </a:r>
            <a:r>
              <a:rPr lang="en-US" dirty="0"/>
              <a:t>) = 0,04*2=0,08 </a:t>
            </a:r>
            <a:r>
              <a:rPr lang="ru-RU" dirty="0"/>
              <a:t>г, </a:t>
            </a:r>
            <a:br>
              <a:rPr lang="ru-RU" dirty="0"/>
            </a:br>
            <a:r>
              <a:rPr lang="en-US" dirty="0"/>
              <a:t>m (Cl</a:t>
            </a:r>
            <a:r>
              <a:rPr lang="en-US" baseline="-25000" dirty="0"/>
              <a:t>2</a:t>
            </a:r>
            <a:r>
              <a:rPr lang="en-US" dirty="0"/>
              <a:t>) = 0,04*71=2,84 </a:t>
            </a:r>
            <a:r>
              <a:rPr lang="ru-RU" dirty="0"/>
              <a:t>г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A6216-DEBE-6C39-279A-9DAD572E7E6E}"/>
              </a:ext>
            </a:extLst>
          </p:cNvPr>
          <p:cNvSpPr/>
          <p:nvPr/>
        </p:nvSpPr>
        <p:spPr>
          <a:xfrm>
            <a:off x="4370578" y="4167716"/>
            <a:ext cx="489679" cy="264109"/>
          </a:xfrm>
          <a:prstGeom prst="rect">
            <a:avLst/>
          </a:prstGeom>
          <a:solidFill>
            <a:schemeClr val="accent1">
              <a:alpha val="2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F1B1F30-842E-933D-71FA-0999FC677237}"/>
              </a:ext>
            </a:extLst>
          </p:cNvPr>
          <p:cNvSpPr/>
          <p:nvPr/>
        </p:nvSpPr>
        <p:spPr>
          <a:xfrm>
            <a:off x="4747183" y="5741872"/>
            <a:ext cx="489679" cy="264109"/>
          </a:xfrm>
          <a:prstGeom prst="rect">
            <a:avLst/>
          </a:prstGeom>
          <a:solidFill>
            <a:schemeClr val="accent1">
              <a:alpha val="2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0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36" grpId="0"/>
      <p:bldP spid="38" grpId="0"/>
      <p:bldP spid="39" grpId="0"/>
      <p:bldP spid="40" grpId="0"/>
      <p:bldP spid="41" grpId="0"/>
      <p:bldP spid="42" grpId="0"/>
      <p:bldP spid="44" grpId="0"/>
      <p:bldP spid="50" grpId="0"/>
      <p:bldP spid="4" grpId="0" animBg="1"/>
      <p:bldP spid="7" grpId="0" animBg="1"/>
      <p:bldP spid="9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9C93-6E6D-78B4-C1F9-B15BBEDD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0"/>
            <a:ext cx="3417951" cy="654048"/>
          </a:xfrm>
        </p:spPr>
        <p:txBody>
          <a:bodyPr/>
          <a:lstStyle/>
          <a:p>
            <a:r>
              <a:rPr lang="ru-RU" sz="3600" dirty="0"/>
              <a:t>Задание 34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25299A-4F16-741A-208F-C803107F89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113</a:t>
            </a:fld>
            <a:endParaRPr lang="ru-RU" noProof="0"/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96DA55BC-2AE7-E857-A5BA-20B2E1E81C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2" t="18672" r="5509" b="48657"/>
          <a:stretch/>
        </p:blipFill>
        <p:spPr>
          <a:xfrm>
            <a:off x="4344067" y="0"/>
            <a:ext cx="7772594" cy="17100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5AD1119-B2E3-74CD-7A4C-7BB1A4DAC190}"/>
              </a:ext>
            </a:extLst>
          </p:cNvPr>
          <p:cNvSpPr txBox="1"/>
          <p:nvPr/>
        </p:nvSpPr>
        <p:spPr>
          <a:xfrm>
            <a:off x="420624" y="587978"/>
            <a:ext cx="3612185" cy="923330"/>
          </a:xfrm>
          <a:prstGeom prst="rect">
            <a:avLst/>
          </a:prstGeom>
          <a:solidFill>
            <a:srgbClr val="0070C0">
              <a:alpha val="26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Уже известно:</a:t>
            </a:r>
          </a:p>
          <a:p>
            <a:r>
              <a:rPr lang="en-US" dirty="0"/>
              <a:t>m (H</a:t>
            </a:r>
            <a:r>
              <a:rPr lang="en-US" baseline="-25000" dirty="0"/>
              <a:t>2</a:t>
            </a:r>
            <a:r>
              <a:rPr lang="en-US" dirty="0"/>
              <a:t>) = 0,08 </a:t>
            </a:r>
            <a:r>
              <a:rPr lang="ru-RU" dirty="0"/>
              <a:t>г, </a:t>
            </a:r>
            <a:r>
              <a:rPr lang="en-US" dirty="0"/>
              <a:t>m (Cl</a:t>
            </a:r>
            <a:r>
              <a:rPr lang="en-US" baseline="-25000" dirty="0"/>
              <a:t>2</a:t>
            </a:r>
            <a:r>
              <a:rPr lang="en-US" dirty="0"/>
              <a:t>) = 2,84 </a:t>
            </a:r>
            <a:r>
              <a:rPr lang="ru-RU" dirty="0"/>
              <a:t>г,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m (BaCO</a:t>
            </a:r>
            <a:r>
              <a:rPr lang="en-US" baseline="-25000" dirty="0"/>
              <a:t>3</a:t>
            </a:r>
            <a:r>
              <a:rPr lang="en-US" dirty="0"/>
              <a:t>) = 98,5 </a:t>
            </a:r>
            <a:r>
              <a:rPr lang="ru-RU" dirty="0"/>
              <a:t>г, </a:t>
            </a:r>
            <a:r>
              <a:rPr lang="en-US" dirty="0"/>
              <a:t>m (Na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) = 10,6 </a:t>
            </a:r>
            <a:r>
              <a:rPr lang="ru-RU" dirty="0"/>
              <a:t>г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E7A328DE-B912-8FD1-5A3A-348E95D6BCD4}"/>
              </a:ext>
            </a:extLst>
          </p:cNvPr>
          <p:cNvCxnSpPr>
            <a:cxnSpLocks/>
          </p:cNvCxnSpPr>
          <p:nvPr/>
        </p:nvCxnSpPr>
        <p:spPr>
          <a:xfrm>
            <a:off x="0" y="1741279"/>
            <a:ext cx="12192000" cy="80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D24DFD3-152A-892F-4988-3C2C915021A2}"/>
              </a:ext>
            </a:extLst>
          </p:cNvPr>
          <p:cNvCxnSpPr>
            <a:cxnSpLocks/>
          </p:cNvCxnSpPr>
          <p:nvPr/>
        </p:nvCxnSpPr>
        <p:spPr>
          <a:xfrm flipH="1" flipV="1">
            <a:off x="7488313" y="1741279"/>
            <a:ext cx="16534" cy="51167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A7C9FC3-79AA-C867-BE31-174B1327F787}"/>
              </a:ext>
            </a:extLst>
          </p:cNvPr>
          <p:cNvSpPr txBox="1"/>
          <p:nvPr/>
        </p:nvSpPr>
        <p:spPr>
          <a:xfrm>
            <a:off x="7504716" y="1780538"/>
            <a:ext cx="4438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7) Вычисляем массу раствора.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52A851-FE63-08FC-227E-9569E6D23834}"/>
              </a:ext>
            </a:extLst>
          </p:cNvPr>
          <p:cNvSpPr txBox="1"/>
          <p:nvPr/>
        </p:nvSpPr>
        <p:spPr>
          <a:xfrm>
            <a:off x="7504715" y="2075460"/>
            <a:ext cx="4438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Раствор, это растворитель и все, что в нем растворено. То, что улетело в виде газа, или выпало в виде осадка частью раствора не являются, это нужно отнять</a:t>
            </a:r>
          </a:p>
        </p:txBody>
      </p:sp>
      <p:sp>
        <p:nvSpPr>
          <p:cNvPr id="11" name="Блок-схема: магнитный диск 10">
            <a:extLst>
              <a:ext uri="{FF2B5EF4-FFF2-40B4-BE49-F238E27FC236}">
                <a16:creationId xmlns:a16="http://schemas.microsoft.com/office/drawing/2014/main" id="{1983BEF4-603A-6870-D80C-A908754A68F8}"/>
              </a:ext>
            </a:extLst>
          </p:cNvPr>
          <p:cNvSpPr/>
          <p:nvPr/>
        </p:nvSpPr>
        <p:spPr>
          <a:xfrm>
            <a:off x="1985113" y="2830985"/>
            <a:ext cx="3134770" cy="2945331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096722-9DC7-B656-4906-794993B2EE7B}"/>
              </a:ext>
            </a:extLst>
          </p:cNvPr>
          <p:cNvSpPr txBox="1"/>
          <p:nvPr/>
        </p:nvSpPr>
        <p:spPr>
          <a:xfrm>
            <a:off x="220303" y="2419831"/>
            <a:ext cx="1585690" cy="646331"/>
          </a:xfrm>
          <a:prstGeom prst="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500 г раствора</a:t>
            </a:r>
            <a:br>
              <a:rPr lang="ru-RU" dirty="0"/>
            </a:br>
            <a:r>
              <a:rPr lang="en-US" dirty="0"/>
              <a:t>BaCl</a:t>
            </a:r>
            <a:r>
              <a:rPr lang="en-US" baseline="-25000" dirty="0"/>
              <a:t>2</a:t>
            </a:r>
            <a:endParaRPr lang="ru-RU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60F4B0-8035-D572-84D8-AA0C3146D43E}"/>
              </a:ext>
            </a:extLst>
          </p:cNvPr>
          <p:cNvSpPr txBox="1"/>
          <p:nvPr/>
        </p:nvSpPr>
        <p:spPr>
          <a:xfrm>
            <a:off x="5136285" y="2490958"/>
            <a:ext cx="1337161" cy="369332"/>
          </a:xfrm>
          <a:prstGeom prst="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63,6 </a:t>
            </a:r>
            <a:r>
              <a:rPr lang="ru-RU" dirty="0"/>
              <a:t>г 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6A2975-C733-7A5C-E155-0988E272CBCE}"/>
              </a:ext>
            </a:extLst>
          </p:cNvPr>
          <p:cNvSpPr txBox="1"/>
          <p:nvPr/>
        </p:nvSpPr>
        <p:spPr>
          <a:xfrm>
            <a:off x="2290790" y="1938906"/>
            <a:ext cx="976549" cy="369332"/>
          </a:xfrm>
          <a:prstGeom prst="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0,08 </a:t>
            </a:r>
            <a:r>
              <a:rPr lang="ru-RU" dirty="0"/>
              <a:t>г </a:t>
            </a:r>
            <a:r>
              <a:rPr lang="en-US" dirty="0"/>
              <a:t>H</a:t>
            </a:r>
            <a:r>
              <a:rPr lang="en-US" baseline="-25000" dirty="0"/>
              <a:t>2</a:t>
            </a:r>
            <a:endParaRPr lang="ru-RU" baseline="-25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F4635BC-EC20-7BE3-5F35-33A24DC1C2B8}"/>
              </a:ext>
            </a:extLst>
          </p:cNvPr>
          <p:cNvSpPr txBox="1"/>
          <p:nvPr/>
        </p:nvSpPr>
        <p:spPr>
          <a:xfrm>
            <a:off x="3698801" y="1938906"/>
            <a:ext cx="968535" cy="369332"/>
          </a:xfrm>
          <a:prstGeom prst="rect">
            <a:avLst/>
          </a:prstGeom>
          <a:solidFill>
            <a:srgbClr val="7030A0">
              <a:alpha val="17000"/>
            </a:srgb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2,84 </a:t>
            </a:r>
            <a:r>
              <a:rPr lang="ru-RU" dirty="0"/>
              <a:t>г </a:t>
            </a:r>
            <a:r>
              <a:rPr lang="en-US" dirty="0"/>
              <a:t>Cl</a:t>
            </a:r>
            <a:r>
              <a:rPr lang="en-US" baseline="-25000" dirty="0"/>
              <a:t>2</a:t>
            </a:r>
            <a:endParaRPr lang="ru-RU" baseline="-250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103BE1A-8696-DC6A-4186-66DD218E123A}"/>
              </a:ext>
            </a:extLst>
          </p:cNvPr>
          <p:cNvSpPr txBox="1"/>
          <p:nvPr/>
        </p:nvSpPr>
        <p:spPr>
          <a:xfrm>
            <a:off x="5422844" y="5108700"/>
            <a:ext cx="1254126" cy="369332"/>
          </a:xfrm>
          <a:prstGeom prst="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98,5 </a:t>
            </a:r>
            <a:r>
              <a:rPr lang="ru-RU" dirty="0"/>
              <a:t>г </a:t>
            </a:r>
            <a:r>
              <a:rPr lang="en-US" dirty="0"/>
              <a:t>BaCO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cxnSp>
        <p:nvCxnSpPr>
          <p:cNvPr id="57" name="Соединитель: изогнутый 56">
            <a:extLst>
              <a:ext uri="{FF2B5EF4-FFF2-40B4-BE49-F238E27FC236}">
                <a16:creationId xmlns:a16="http://schemas.microsoft.com/office/drawing/2014/main" id="{019D0A57-B54F-B622-6A93-120947056AD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69900" y="2713926"/>
            <a:ext cx="477330" cy="715074"/>
          </a:xfrm>
          <a:prstGeom prst="curvedConnector2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: изогнутый 59">
            <a:extLst>
              <a:ext uri="{FF2B5EF4-FFF2-40B4-BE49-F238E27FC236}">
                <a16:creationId xmlns:a16="http://schemas.microsoft.com/office/drawing/2014/main" id="{1E123BCC-BF2F-762C-5C41-66CE52FE62A9}"/>
              </a:ext>
            </a:extLst>
          </p:cNvPr>
          <p:cNvCxnSpPr>
            <a:cxnSpLocks/>
          </p:cNvCxnSpPr>
          <p:nvPr/>
        </p:nvCxnSpPr>
        <p:spPr>
          <a:xfrm>
            <a:off x="1822415" y="2675624"/>
            <a:ext cx="576400" cy="512898"/>
          </a:xfrm>
          <a:prstGeom prst="curvedConnector3">
            <a:avLst>
              <a:gd name="adj1" fmla="val 101766"/>
            </a:avLst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id="{B082415C-36DF-7483-B1B4-1D14F2A680D5}"/>
              </a:ext>
            </a:extLst>
          </p:cNvPr>
          <p:cNvCxnSpPr>
            <a:cxnSpLocks/>
          </p:cNvCxnSpPr>
          <p:nvPr/>
        </p:nvCxnSpPr>
        <p:spPr>
          <a:xfrm flipV="1">
            <a:off x="3965608" y="2308238"/>
            <a:ext cx="0" cy="8910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id="{5F8CCBA7-906F-E0CA-F75E-D958292CD125}"/>
              </a:ext>
            </a:extLst>
          </p:cNvPr>
          <p:cNvCxnSpPr>
            <a:cxnSpLocks/>
          </p:cNvCxnSpPr>
          <p:nvPr/>
        </p:nvCxnSpPr>
        <p:spPr>
          <a:xfrm flipV="1">
            <a:off x="2757056" y="2297472"/>
            <a:ext cx="0" cy="8910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7" name="Рукописный ввод 76">
                <a:extLst>
                  <a:ext uri="{FF2B5EF4-FFF2-40B4-BE49-F238E27FC236}">
                    <a16:creationId xmlns:a16="http://schemas.microsoft.com/office/drawing/2014/main" id="{2CAAEB55-20F6-BBEF-2BEC-FB3AAC2A8878}"/>
                  </a:ext>
                </a:extLst>
              </p14:cNvPr>
              <p14:cNvContentPartPr/>
              <p14:nvPr/>
            </p14:nvContentPartPr>
            <p14:xfrm>
              <a:off x="4323752" y="5351211"/>
              <a:ext cx="428040" cy="148680"/>
            </p14:xfrm>
          </p:contentPart>
        </mc:Choice>
        <mc:Fallback xmlns="">
          <p:pic>
            <p:nvPicPr>
              <p:cNvPr id="77" name="Рукописный ввод 76">
                <a:extLst>
                  <a:ext uri="{FF2B5EF4-FFF2-40B4-BE49-F238E27FC236}">
                    <a16:creationId xmlns:a16="http://schemas.microsoft.com/office/drawing/2014/main" id="{2CAAEB55-20F6-BBEF-2BEC-FB3AAC2A887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9752" y="5243571"/>
                <a:ext cx="535680" cy="36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8" name="Рукописный ввод 77">
                <a:extLst>
                  <a:ext uri="{FF2B5EF4-FFF2-40B4-BE49-F238E27FC236}">
                    <a16:creationId xmlns:a16="http://schemas.microsoft.com/office/drawing/2014/main" id="{639F65E9-B15D-2A37-03B9-3210D42D8EBB}"/>
                  </a:ext>
                </a:extLst>
              </p14:cNvPr>
              <p14:cNvContentPartPr/>
              <p14:nvPr/>
            </p14:nvContentPartPr>
            <p14:xfrm>
              <a:off x="4869872" y="5370651"/>
              <a:ext cx="360" cy="360"/>
            </p14:xfrm>
          </p:contentPart>
        </mc:Choice>
        <mc:Fallback xmlns="">
          <p:pic>
            <p:nvPicPr>
              <p:cNvPr id="78" name="Рукописный ввод 77">
                <a:extLst>
                  <a:ext uri="{FF2B5EF4-FFF2-40B4-BE49-F238E27FC236}">
                    <a16:creationId xmlns:a16="http://schemas.microsoft.com/office/drawing/2014/main" id="{639F65E9-B15D-2A37-03B9-3210D42D8EB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16232" y="5262651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9" name="Рукописный ввод 78">
                <a:extLst>
                  <a:ext uri="{FF2B5EF4-FFF2-40B4-BE49-F238E27FC236}">
                    <a16:creationId xmlns:a16="http://schemas.microsoft.com/office/drawing/2014/main" id="{7E8E7905-D4BA-C58C-DB74-A341BC0AC3A2}"/>
                  </a:ext>
                </a:extLst>
              </p14:cNvPr>
              <p14:cNvContentPartPr/>
              <p14:nvPr/>
            </p14:nvContentPartPr>
            <p14:xfrm>
              <a:off x="4398632" y="5277771"/>
              <a:ext cx="615240" cy="264600"/>
            </p14:xfrm>
          </p:contentPart>
        </mc:Choice>
        <mc:Fallback xmlns="">
          <p:pic>
            <p:nvPicPr>
              <p:cNvPr id="79" name="Рукописный ввод 78">
                <a:extLst>
                  <a:ext uri="{FF2B5EF4-FFF2-40B4-BE49-F238E27FC236}">
                    <a16:creationId xmlns:a16="http://schemas.microsoft.com/office/drawing/2014/main" id="{7E8E7905-D4BA-C58C-DB74-A341BC0AC3A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44992" y="5169771"/>
                <a:ext cx="722880" cy="48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0" name="Рукописный ввод 79">
                <a:extLst>
                  <a:ext uri="{FF2B5EF4-FFF2-40B4-BE49-F238E27FC236}">
                    <a16:creationId xmlns:a16="http://schemas.microsoft.com/office/drawing/2014/main" id="{36DC586D-8A9B-B46A-74C0-9204DD8CAFEF}"/>
                  </a:ext>
                </a:extLst>
              </p14:cNvPr>
              <p14:cNvContentPartPr/>
              <p14:nvPr/>
            </p14:nvContentPartPr>
            <p14:xfrm>
              <a:off x="2916152" y="-356589"/>
              <a:ext cx="360" cy="360"/>
            </p14:xfrm>
          </p:contentPart>
        </mc:Choice>
        <mc:Fallback xmlns="">
          <p:pic>
            <p:nvPicPr>
              <p:cNvPr id="80" name="Рукописный ввод 79">
                <a:extLst>
                  <a:ext uri="{FF2B5EF4-FFF2-40B4-BE49-F238E27FC236}">
                    <a16:creationId xmlns:a16="http://schemas.microsoft.com/office/drawing/2014/main" id="{36DC586D-8A9B-B46A-74C0-9204DD8CAFE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62152" y="-46422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3" name="Рукописный ввод 82">
                <a:extLst>
                  <a:ext uri="{FF2B5EF4-FFF2-40B4-BE49-F238E27FC236}">
                    <a16:creationId xmlns:a16="http://schemas.microsoft.com/office/drawing/2014/main" id="{18967B35-E711-722E-F0C2-25A0A37EAD94}"/>
                  </a:ext>
                </a:extLst>
              </p14:cNvPr>
              <p14:cNvContentPartPr/>
              <p14:nvPr/>
            </p14:nvContentPartPr>
            <p14:xfrm>
              <a:off x="4085858" y="5265105"/>
              <a:ext cx="982080" cy="364320"/>
            </p14:xfrm>
          </p:contentPart>
        </mc:Choice>
        <mc:Fallback xmlns="">
          <p:pic>
            <p:nvPicPr>
              <p:cNvPr id="83" name="Рукописный ввод 82">
                <a:extLst>
                  <a:ext uri="{FF2B5EF4-FFF2-40B4-BE49-F238E27FC236}">
                    <a16:creationId xmlns:a16="http://schemas.microsoft.com/office/drawing/2014/main" id="{18967B35-E711-722E-F0C2-25A0A37EAD9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32218" y="5157465"/>
                <a:ext cx="1089720" cy="579960"/>
              </a:xfrm>
              <a:prstGeom prst="rect">
                <a:avLst/>
              </a:prstGeom>
            </p:spPr>
          </p:pic>
        </mc:Fallback>
      </mc:AlternateContent>
      <p:cxnSp>
        <p:nvCxnSpPr>
          <p:cNvPr id="85" name="Прямая со стрелкой 84">
            <a:extLst>
              <a:ext uri="{FF2B5EF4-FFF2-40B4-BE49-F238E27FC236}">
                <a16:creationId xmlns:a16="http://schemas.microsoft.com/office/drawing/2014/main" id="{55F01358-FEAF-EFB3-9BC0-BD314E2542D1}"/>
              </a:ext>
            </a:extLst>
          </p:cNvPr>
          <p:cNvCxnSpPr>
            <a:endCxn id="53" idx="1"/>
          </p:cNvCxnSpPr>
          <p:nvPr/>
        </p:nvCxnSpPr>
        <p:spPr>
          <a:xfrm>
            <a:off x="5147230" y="5293366"/>
            <a:ext cx="275614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45B60D85-E074-388B-6BBF-658A10EFFF66}"/>
              </a:ext>
            </a:extLst>
          </p:cNvPr>
          <p:cNvSpPr txBox="1"/>
          <p:nvPr/>
        </p:nvSpPr>
        <p:spPr>
          <a:xfrm>
            <a:off x="138137" y="5776316"/>
            <a:ext cx="7366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</a:t>
            </a:r>
            <a:r>
              <a:rPr lang="ru-RU" sz="2400" baseline="-25000" dirty="0"/>
              <a:t>итог. </a:t>
            </a:r>
            <a:r>
              <a:rPr lang="ru-RU" sz="2400" baseline="-25000" dirty="0" err="1"/>
              <a:t>раств</a:t>
            </a:r>
            <a:r>
              <a:rPr lang="ru-RU" sz="2400" baseline="-25000" dirty="0"/>
              <a:t>.</a:t>
            </a:r>
            <a:r>
              <a:rPr lang="ru-RU" sz="2400" dirty="0"/>
              <a:t>=</a:t>
            </a:r>
            <a:r>
              <a:rPr lang="en-US" sz="2400" dirty="0"/>
              <a:t>m</a:t>
            </a:r>
            <a:r>
              <a:rPr lang="ru-RU" sz="2400" dirty="0"/>
              <a:t>(</a:t>
            </a:r>
            <a:r>
              <a:rPr lang="en-US" sz="2400" dirty="0"/>
              <a:t>BaCl</a:t>
            </a:r>
            <a:r>
              <a:rPr lang="en-US" sz="2400" baseline="-25000" dirty="0"/>
              <a:t>2</a:t>
            </a:r>
            <a:r>
              <a:rPr lang="en-US" sz="2400" dirty="0"/>
              <a:t>)</a:t>
            </a:r>
            <a:r>
              <a:rPr lang="ru-RU" sz="2400" baseline="-25000" dirty="0"/>
              <a:t>раствора</a:t>
            </a:r>
            <a:r>
              <a:rPr lang="en-US" sz="2400" dirty="0"/>
              <a:t>+m(Na</a:t>
            </a:r>
            <a:r>
              <a:rPr lang="en-US" sz="2400" baseline="-25000" dirty="0"/>
              <a:t>2</a:t>
            </a:r>
            <a:r>
              <a:rPr lang="en-US" sz="2400" dirty="0"/>
              <a:t>CO</a:t>
            </a:r>
            <a:r>
              <a:rPr lang="en-US" sz="2400" baseline="-25000" dirty="0"/>
              <a:t>3</a:t>
            </a:r>
            <a:r>
              <a:rPr lang="en-US" sz="2400" dirty="0"/>
              <a:t>)-m(H</a:t>
            </a:r>
            <a:r>
              <a:rPr lang="en-US" sz="2400" baseline="-25000" dirty="0"/>
              <a:t>2</a:t>
            </a:r>
            <a:r>
              <a:rPr lang="en-US" sz="2400" dirty="0"/>
              <a:t>)-m(Cl</a:t>
            </a:r>
            <a:r>
              <a:rPr lang="en-US" sz="2400" baseline="-25000" dirty="0"/>
              <a:t>2</a:t>
            </a:r>
            <a:r>
              <a:rPr lang="en-US" sz="2400" dirty="0"/>
              <a:t>)-m(BaCO</a:t>
            </a:r>
            <a:r>
              <a:rPr lang="en-US" sz="2400" baseline="-25000" dirty="0"/>
              <a:t>3</a:t>
            </a:r>
            <a:r>
              <a:rPr lang="en-US" sz="2400" dirty="0"/>
              <a:t>)=</a:t>
            </a:r>
            <a:endParaRPr lang="ru-RU" sz="2400" dirty="0"/>
          </a:p>
          <a:p>
            <a:r>
              <a:rPr lang="en-US" sz="2400" dirty="0"/>
              <a:t>=500+63,6-0,08-2,84-98,5=462,18 </a:t>
            </a:r>
            <a:r>
              <a:rPr lang="ru-RU" sz="2400" dirty="0"/>
              <a:t>г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FD7F414-966F-1783-45EB-64C0D0119E43}"/>
              </a:ext>
            </a:extLst>
          </p:cNvPr>
          <p:cNvSpPr txBox="1"/>
          <p:nvPr/>
        </p:nvSpPr>
        <p:spPr>
          <a:xfrm>
            <a:off x="7529610" y="3169551"/>
            <a:ext cx="4438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8) Определяем массовую долю карбоната натрия в конечном растворе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848766A-6997-8E12-418A-34A38C6D803C}"/>
              </a:ext>
            </a:extLst>
          </p:cNvPr>
          <p:cNvSpPr txBox="1"/>
          <p:nvPr/>
        </p:nvSpPr>
        <p:spPr>
          <a:xfrm>
            <a:off x="7488313" y="3946099"/>
            <a:ext cx="43861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Ѡ(</a:t>
            </a:r>
            <a:r>
              <a:rPr lang="en-US" sz="240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Na</a:t>
            </a:r>
            <a:r>
              <a:rPr lang="en-US" sz="2400" i="0" baseline="-2500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240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</a:t>
            </a:r>
            <a:r>
              <a:rPr lang="en-US" sz="2400" i="0" baseline="-2500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en-US" sz="240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</a:t>
            </a:r>
            <a:r>
              <a:rPr lang="ru-RU" sz="2400" dirty="0"/>
              <a:t>=(10,6/462,18)*100%</a:t>
            </a:r>
            <a:r>
              <a:rPr lang="en-US" sz="2400" dirty="0"/>
              <a:t>=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=2,293%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48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/>
      <p:bldP spid="9" grpId="0"/>
      <p:bldP spid="11" grpId="0" animBg="1"/>
      <p:bldP spid="13" grpId="0" animBg="1"/>
      <p:bldP spid="15" grpId="0" animBg="1"/>
      <p:bldP spid="16" grpId="0" animBg="1"/>
      <p:bldP spid="47" grpId="0" animBg="1"/>
      <p:bldP spid="53" grpId="0" animBg="1"/>
      <p:bldP spid="9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Белая структура ДНК">
            <a:extLst>
              <a:ext uri="{FF2B5EF4-FFF2-40B4-BE49-F238E27FC236}">
                <a16:creationId xmlns:a16="http://schemas.microsoft.com/office/drawing/2014/main" id="{6D8705D1-EA1F-3113-ABE0-EC474D1F18D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9" name="Заголовок 18">
            <a:extLst>
              <a:ext uri="{FF2B5EF4-FFF2-40B4-BE49-F238E27FC236}">
                <a16:creationId xmlns:a16="http://schemas.microsoft.com/office/drawing/2014/main" id="{1130D679-D78E-1F15-EC3D-4BED6D69B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Спасибо! </a:t>
            </a:r>
          </a:p>
        </p:txBody>
      </p:sp>
      <p:pic>
        <p:nvPicPr>
          <p:cNvPr id="22" name="Рисунок 25" descr="Бактерия, выращенная в чашке Петри для лаборатории или научных исследований">
            <a:extLst>
              <a:ext uri="{FF2B5EF4-FFF2-40B4-BE49-F238E27FC236}">
                <a16:creationId xmlns:a16="http://schemas.microsoft.com/office/drawing/2014/main" id="{862BA3D8-52E1-692C-F244-F7882DAD22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334127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92EAF-6DCA-3C9B-0A53-212F17F09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9600"/>
            <a:ext cx="9821955" cy="458804"/>
          </a:xfrm>
        </p:spPr>
        <p:txBody>
          <a:bodyPr/>
          <a:lstStyle/>
          <a:p>
            <a:r>
              <a:rPr lang="ru-RU" sz="3600" dirty="0"/>
              <a:t>Запомните названия и формулы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CDD2A51-7A3C-0C1E-F85A-6B0450444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12</a:t>
            </a:fld>
            <a:endParaRPr lang="ru-RU" noProof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BEB344DE-9509-B193-4C15-438A3B34D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674265"/>
              </p:ext>
            </p:extLst>
          </p:nvPr>
        </p:nvGraphicFramePr>
        <p:xfrm>
          <a:off x="1295399" y="1135781"/>
          <a:ext cx="10044000" cy="421001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04236584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930480667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408726347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2092867101"/>
                    </a:ext>
                  </a:extLst>
                </a:gridCol>
              </a:tblGrid>
              <a:tr h="6438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Название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Название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45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Al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глинозем, корунд, боксит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CuSO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·5H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медный купорос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330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Ва(ОН)</a:t>
                      </a:r>
                      <a:r>
                        <a:rPr lang="ru-RU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баритовая вода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Fe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4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железная окалина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51189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/>
                        <a:t>CO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угарный газ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FeS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пирит, серный колчедан, железный колчедан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15248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CO </a:t>
                      </a:r>
                      <a:r>
                        <a:rPr lang="ru-RU" dirty="0"/>
                        <a:t>и </a:t>
                      </a:r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синтез-газ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KOH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едкое кали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74011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диоксид углерода, углекислый газ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KNO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калиевая селитра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33804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/>
                        <a:t>CaO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негашеная известь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KClO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бертолетова соль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10431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Ca(OH)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гашеная известь, известковая вода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поташ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13137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CaCO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кальцит, известняк, мел, мрамор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SiO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диоксид кремния, кремнезем, кварц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63824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(</a:t>
                      </a:r>
                      <a:r>
                        <a:rPr lang="en-US" dirty="0" err="1"/>
                        <a:t>CuOH</a:t>
                      </a:r>
                      <a:r>
                        <a:rPr lang="en-US" dirty="0"/>
                        <a:t>)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малахит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SiH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силан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130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78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92EAF-6DCA-3C9B-0A53-212F17F09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9600"/>
            <a:ext cx="9821955" cy="458804"/>
          </a:xfrm>
        </p:spPr>
        <p:txBody>
          <a:bodyPr/>
          <a:lstStyle/>
          <a:p>
            <a:r>
              <a:rPr lang="ru-RU" sz="3600" dirty="0"/>
              <a:t>Запомните названия и формулы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CDD2A51-7A3C-0C1E-F85A-6B0450444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13</a:t>
            </a:fld>
            <a:endParaRPr lang="ru-RU" noProof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BEB344DE-9509-B193-4C15-438A3B34D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841400"/>
              </p:ext>
            </p:extLst>
          </p:nvPr>
        </p:nvGraphicFramePr>
        <p:xfrm>
          <a:off x="1295399" y="1135781"/>
          <a:ext cx="9900000" cy="315227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296000">
                  <a:extLst>
                    <a:ext uri="{9D8B030D-6E8A-4147-A177-3AD203B41FA5}">
                      <a16:colId xmlns:a16="http://schemas.microsoft.com/office/drawing/2014/main" val="204236584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930480667"/>
                    </a:ext>
                  </a:extLst>
                </a:gridCol>
                <a:gridCol w="1476000">
                  <a:extLst>
                    <a:ext uri="{9D8B030D-6E8A-4147-A177-3AD203B41FA5}">
                      <a16:colId xmlns:a16="http://schemas.microsoft.com/office/drawing/2014/main" val="2408726347"/>
                    </a:ext>
                  </a:extLst>
                </a:gridCol>
                <a:gridCol w="3528000">
                  <a:extLst>
                    <a:ext uri="{9D8B030D-6E8A-4147-A177-3AD203B41FA5}">
                      <a16:colId xmlns:a16="http://schemas.microsoft.com/office/drawing/2014/main" val="2092867101"/>
                    </a:ext>
                  </a:extLst>
                </a:gridCol>
              </a:tblGrid>
              <a:tr h="6438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Название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045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NH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NO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аммиачная селитра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·10H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кристаллическая сода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330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веселящий газ, закись азота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NaHCO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питьевая или пищевая сода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511896"/>
                  </a:ext>
                </a:extLst>
              </a:tr>
              <a:tr h="405297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монооксид азота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AlF</a:t>
                      </a:r>
                      <a:r>
                        <a:rPr lang="en-US" baseline="-25000" dirty="0"/>
                        <a:t>6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криолит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15248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диоксид азота, «лисий хвост»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NaCl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поваренная соль, каменная соль, галит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74011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(NH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)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карбамид, мочевина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фосфин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33804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/>
                        <a:t>NaOH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едкий натр, каустическая сода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диоксид серы, сернистый газ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104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80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7">
            <a:extLst>
              <a:ext uri="{FF2B5EF4-FFF2-40B4-BE49-F238E27FC236}">
                <a16:creationId xmlns:a16="http://schemas.microsoft.com/office/drawing/2014/main" id="{728535E4-127D-AB92-9CE8-A7EC00E8FA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916" t="19554" r="41334" b="30888"/>
          <a:stretch/>
        </p:blipFill>
        <p:spPr>
          <a:xfrm>
            <a:off x="4074945" y="2509838"/>
            <a:ext cx="5419553" cy="2919412"/>
          </a:xfr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E73CA6C-F196-7D81-12F8-4DCE13E715CE}"/>
              </a:ext>
            </a:extLst>
          </p:cNvPr>
          <p:cNvCxnSpPr>
            <a:cxnSpLocks/>
          </p:cNvCxnSpPr>
          <p:nvPr/>
        </p:nvCxnSpPr>
        <p:spPr>
          <a:xfrm flipV="1">
            <a:off x="8615276" y="2857500"/>
            <a:ext cx="879222" cy="667361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550CD5B0-9FCF-05FE-6C8C-EA403BD99266}"/>
              </a:ext>
            </a:extLst>
          </p:cNvPr>
          <p:cNvCxnSpPr>
            <a:cxnSpLocks/>
          </p:cNvCxnSpPr>
          <p:nvPr/>
        </p:nvCxnSpPr>
        <p:spPr>
          <a:xfrm>
            <a:off x="8615276" y="3969544"/>
            <a:ext cx="439611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8A6C35C5-925D-98C0-1979-D857175150D8}"/>
              </a:ext>
            </a:extLst>
          </p:cNvPr>
          <p:cNvCxnSpPr>
            <a:cxnSpLocks/>
          </p:cNvCxnSpPr>
          <p:nvPr/>
        </p:nvCxnSpPr>
        <p:spPr>
          <a:xfrm>
            <a:off x="8733507" y="4714875"/>
            <a:ext cx="663557" cy="324853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E3346A1C-CB70-64CB-8663-81B834D06127}"/>
              </a:ext>
            </a:extLst>
          </p:cNvPr>
          <p:cNvCxnSpPr>
            <a:cxnSpLocks/>
          </p:cNvCxnSpPr>
          <p:nvPr/>
        </p:nvCxnSpPr>
        <p:spPr>
          <a:xfrm flipH="1">
            <a:off x="4569536" y="4125328"/>
            <a:ext cx="1853322" cy="413561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14C299FB-A74A-784B-67A7-B3D36908732C}"/>
              </a:ext>
            </a:extLst>
          </p:cNvPr>
          <p:cNvCxnSpPr>
            <a:cxnSpLocks/>
          </p:cNvCxnSpPr>
          <p:nvPr/>
        </p:nvCxnSpPr>
        <p:spPr>
          <a:xfrm flipH="1">
            <a:off x="4209047" y="3969544"/>
            <a:ext cx="856649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F27DC66-1B95-792F-C895-072D24266715}"/>
              </a:ext>
            </a:extLst>
          </p:cNvPr>
          <p:cNvSpPr txBox="1"/>
          <p:nvPr/>
        </p:nvSpPr>
        <p:spPr>
          <a:xfrm>
            <a:off x="9494498" y="2672834"/>
            <a:ext cx="847411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NaHCO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C8E870A-5B4D-C8E2-5E38-0BC1380BA78E}"/>
              </a:ext>
            </a:extLst>
          </p:cNvPr>
          <p:cNvSpPr txBox="1"/>
          <p:nvPr/>
        </p:nvSpPr>
        <p:spPr>
          <a:xfrm>
            <a:off x="9065285" y="3784375"/>
            <a:ext cx="845103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Ca(OH)</a:t>
            </a:r>
            <a:r>
              <a:rPr lang="en-US" baseline="-25000" dirty="0"/>
              <a:t>2</a:t>
            </a:r>
            <a:endParaRPr lang="ru-RU" baseline="-25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CB9DC0-B8D9-6485-AFC8-C92ADE776AED}"/>
              </a:ext>
            </a:extLst>
          </p:cNvPr>
          <p:cNvSpPr txBox="1"/>
          <p:nvPr/>
        </p:nvSpPr>
        <p:spPr>
          <a:xfrm>
            <a:off x="9494498" y="4855062"/>
            <a:ext cx="1156792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CuOH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7ACE04-E9C9-7219-41C7-3264D691D437}"/>
              </a:ext>
            </a:extLst>
          </p:cNvPr>
          <p:cNvSpPr txBox="1"/>
          <p:nvPr/>
        </p:nvSpPr>
        <p:spPr>
          <a:xfrm>
            <a:off x="3694162" y="3755996"/>
            <a:ext cx="514885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/>
              <a:t>CaO</a:t>
            </a:r>
            <a:endParaRPr lang="ru-RU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B2AED2-CDCF-ABF4-1C3F-E656DDBA03FB}"/>
              </a:ext>
            </a:extLst>
          </p:cNvPr>
          <p:cNvSpPr txBox="1"/>
          <p:nvPr/>
        </p:nvSpPr>
        <p:spPr>
          <a:xfrm>
            <a:off x="4114940" y="4345543"/>
            <a:ext cx="414601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CO</a:t>
            </a:r>
            <a:endParaRPr lang="ru-RU" dirty="0"/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86D4EAB-4CE8-7E1B-9BD3-68EB2E48C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24" y="396873"/>
            <a:ext cx="2675355" cy="1851848"/>
          </a:xfrm>
          <a:prstGeom prst="rect">
            <a:avLst/>
          </a:prstGeom>
        </p:spPr>
      </p:pic>
      <p:graphicFrame>
        <p:nvGraphicFramePr>
          <p:cNvPr id="36" name="Таблица 2">
            <a:extLst>
              <a:ext uri="{FF2B5EF4-FFF2-40B4-BE49-F238E27FC236}">
                <a16:creationId xmlns:a16="http://schemas.microsoft.com/office/drawing/2014/main" id="{EE9C179D-2340-E770-CBA0-F77E9DD48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443436"/>
              </p:ext>
            </p:extLst>
          </p:nvPr>
        </p:nvGraphicFramePr>
        <p:xfrm>
          <a:off x="4322240" y="5733423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1C0FB-7F0A-C0FF-6868-C6539ACDF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7049" y="122553"/>
            <a:ext cx="5760720" cy="548640"/>
          </a:xfrm>
        </p:spPr>
        <p:txBody>
          <a:bodyPr/>
          <a:lstStyle/>
          <a:p>
            <a:r>
              <a:rPr lang="ru-RU" dirty="0"/>
              <a:t>Задание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0CEFF6-6A54-30AA-EBE8-CD2075869623}"/>
              </a:ext>
            </a:extLst>
          </p:cNvPr>
          <p:cNvSpPr txBox="1"/>
          <p:nvPr/>
        </p:nvSpPr>
        <p:spPr>
          <a:xfrm>
            <a:off x="3687048" y="1322797"/>
            <a:ext cx="7742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Нужно знать не только  классификацию, но и запомнить тривиальные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названия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C4236E-3B47-10AF-2F86-D86DC07FEBEE}"/>
              </a:ext>
            </a:extLst>
          </p:cNvPr>
          <p:cNvSpPr txBox="1"/>
          <p:nvPr/>
        </p:nvSpPr>
        <p:spPr>
          <a:xfrm>
            <a:off x="3687048" y="722632"/>
            <a:ext cx="8314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Классификация неорганических веществ</a:t>
            </a:r>
          </a:p>
        </p:txBody>
      </p:sp>
    </p:spTree>
    <p:extLst>
      <p:ext uri="{BB962C8B-B14F-4D97-AF65-F5344CB8AC3E}">
        <p14:creationId xmlns:p14="http://schemas.microsoft.com/office/powerpoint/2010/main" val="11745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875" y="954389"/>
            <a:ext cx="2859826" cy="533400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6</a:t>
            </a:r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516268A-50BE-0052-3618-C5F5C615F7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51" t="18620" r="12778" b="4519"/>
          <a:stretch/>
        </p:blipFill>
        <p:spPr>
          <a:xfrm>
            <a:off x="5566787" y="1257300"/>
            <a:ext cx="6320281" cy="3495674"/>
          </a:xfr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9217" y="1802708"/>
            <a:ext cx="3932237" cy="1734810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свойства. Рекомендую делать упор на качественные реакции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15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52525" y="457200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13A199-D7DE-621C-0761-7DF6EC0CAEE1}"/>
              </a:ext>
            </a:extLst>
          </p:cNvPr>
          <p:cNvSpPr txBox="1"/>
          <p:nvPr/>
        </p:nvSpPr>
        <p:spPr>
          <a:xfrm>
            <a:off x="646717" y="3957182"/>
            <a:ext cx="620753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Реакция 1: </a:t>
            </a:r>
            <a:endParaRPr lang="en-US" sz="2800" dirty="0"/>
          </a:p>
          <a:p>
            <a:r>
              <a:rPr lang="en-US" sz="2800" dirty="0"/>
              <a:t>Na</a:t>
            </a:r>
            <a:r>
              <a:rPr lang="en-US" sz="2800" baseline="-25000" dirty="0"/>
              <a:t>2</a:t>
            </a:r>
            <a:r>
              <a:rPr lang="en-US" sz="2800" dirty="0"/>
              <a:t>CO</a:t>
            </a:r>
            <a:r>
              <a:rPr lang="en-US" sz="2800" baseline="-25000" dirty="0"/>
              <a:t>3</a:t>
            </a:r>
            <a:r>
              <a:rPr lang="en-US" sz="2800" dirty="0"/>
              <a:t>+2HCl=2NaCl+CO</a:t>
            </a:r>
            <a:r>
              <a:rPr lang="en-US" sz="2800" baseline="-25000" dirty="0"/>
              <a:t>2</a:t>
            </a:r>
            <a:r>
              <a:rPr lang="en-US" sz="2800" dirty="0"/>
              <a:t>+H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</a:p>
          <a:p>
            <a:endParaRPr lang="en-US" sz="2800" dirty="0"/>
          </a:p>
          <a:p>
            <a:r>
              <a:rPr lang="ru-RU" sz="2800" dirty="0"/>
              <a:t>Реакция 2: </a:t>
            </a:r>
            <a:endParaRPr lang="en-US" sz="2800" dirty="0"/>
          </a:p>
          <a:p>
            <a:r>
              <a:rPr lang="en-US" sz="2800" dirty="0"/>
              <a:t>2AlCl</a:t>
            </a:r>
            <a:r>
              <a:rPr lang="en-US" sz="2800" baseline="-25000" dirty="0"/>
              <a:t>3</a:t>
            </a:r>
            <a:r>
              <a:rPr lang="en-US" sz="2800" dirty="0"/>
              <a:t>+3Na</a:t>
            </a:r>
            <a:r>
              <a:rPr lang="en-US" sz="2800" baseline="-25000" dirty="0"/>
              <a:t>2</a:t>
            </a:r>
            <a:r>
              <a:rPr lang="en-US" sz="2800" dirty="0"/>
              <a:t>CO</a:t>
            </a:r>
            <a:r>
              <a:rPr lang="en-US" sz="2800" baseline="-25000" dirty="0"/>
              <a:t>3</a:t>
            </a:r>
            <a:r>
              <a:rPr lang="en-US" sz="2800" dirty="0"/>
              <a:t>+3HOH=2Al(OH)</a:t>
            </a:r>
            <a:r>
              <a:rPr lang="en-US" sz="2800" baseline="-25000" dirty="0"/>
              <a:t>3</a:t>
            </a:r>
            <a:r>
              <a:rPr lang="en-US" sz="2800" dirty="0"/>
              <a:t>+3CO</a:t>
            </a:r>
            <a:r>
              <a:rPr lang="en-US" sz="2800" baseline="-25000" dirty="0"/>
              <a:t>2</a:t>
            </a:r>
            <a:r>
              <a:rPr lang="en-US" sz="2800" dirty="0"/>
              <a:t>+6NaCl</a:t>
            </a:r>
            <a:endParaRPr lang="ru-RU" sz="2800" dirty="0"/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F7B4ABB4-CD60-9CB8-43BB-8EA7895815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49614"/>
              </p:ext>
            </p:extLst>
          </p:nvPr>
        </p:nvGraphicFramePr>
        <p:xfrm>
          <a:off x="6610242" y="4867726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pic>
        <p:nvPicPr>
          <p:cNvPr id="16" name="Рисунок 15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0287E954-BED3-D996-B106-34CDB442C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207" y="3974859"/>
            <a:ext cx="1189352" cy="12963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63D9ECF-B5A3-2515-4968-081CB78F9D18}"/>
              </a:ext>
            </a:extLst>
          </p:cNvPr>
          <p:cNvSpPr txBox="1"/>
          <p:nvPr/>
        </p:nvSpPr>
        <p:spPr>
          <a:xfrm>
            <a:off x="7901869" y="5293405"/>
            <a:ext cx="1552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Два балла за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87241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2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7" y="1008062"/>
            <a:ext cx="3932237" cy="581025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</a:t>
            </a:r>
            <a:r>
              <a:rPr lang="ru-RU" dirty="0"/>
              <a:t>7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51280" y="1127148"/>
            <a:ext cx="7145445" cy="461665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16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52525" y="457200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35B74D7F-7F3D-6A95-4CA5-5450926984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474" t="15703" r="13004" b="11096"/>
          <a:stretch/>
        </p:blipFill>
        <p:spPr>
          <a:xfrm>
            <a:off x="5330689" y="2057400"/>
            <a:ext cx="6181126" cy="3200506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8454AA-38F3-3E5F-CBBA-3A1385630049}"/>
              </a:ext>
            </a:extLst>
          </p:cNvPr>
          <p:cNvSpPr txBox="1"/>
          <p:nvPr/>
        </p:nvSpPr>
        <p:spPr>
          <a:xfrm>
            <a:off x="980925" y="1991115"/>
            <a:ext cx="38125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Это, наверное, самое сложное задание тестовой части раздела неорганической химии</a:t>
            </a:r>
          </a:p>
        </p:txBody>
      </p:sp>
      <p:pic>
        <p:nvPicPr>
          <p:cNvPr id="17" name="Рисунок 1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F2F95687-15C4-251C-7D8D-5517ED789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518" y="4209025"/>
            <a:ext cx="1700974" cy="18540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E56EEF-F508-3D05-5652-61277D1E5D53}"/>
              </a:ext>
            </a:extLst>
          </p:cNvPr>
          <p:cNvSpPr txBox="1"/>
          <p:nvPr/>
        </p:nvSpPr>
        <p:spPr>
          <a:xfrm>
            <a:off x="1152525" y="4570251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19592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19E42-2158-391B-82FF-3C19C941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17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452678"/>
              </p:ext>
            </p:extLst>
          </p:nvPr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=2MgO+C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 </a:t>
                      </a:r>
                      <a:endParaRPr lang="ru-RU" sz="2000" b="1" baseline="-250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3Mg+N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=Mg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N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=MgSO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ru-RU" sz="2000" b="1" baseline="-25000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4Mg+10HNO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=4Mg(NO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+NH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+3H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Mg+CO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 err="1"/>
                        <a:t>MgO+C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Mg+2AgF=MgF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+2Ag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Mg+Li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4Mg+10HNO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=4Mg(NO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+NH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+3H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Mg+2HBr=MgBr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=2MgO+C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9BF15ED-64B4-8C05-A331-41CC13771146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Mg</a:t>
            </a:r>
            <a:r>
              <a:rPr lang="ru-RU" sz="2800" dirty="0"/>
              <a:t>, буква (А)</a:t>
            </a:r>
          </a:p>
        </p:txBody>
      </p:sp>
    </p:spTree>
    <p:extLst>
      <p:ext uri="{BB962C8B-B14F-4D97-AF65-F5344CB8AC3E}">
        <p14:creationId xmlns:p14="http://schemas.microsoft.com/office/powerpoint/2010/main" val="325495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19E42-2158-391B-82FF-3C19C941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18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506578"/>
              </p:ext>
            </p:extLst>
          </p:nvPr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>
                    <a:solidFill>
                      <a:srgbClr val="00B050">
                        <a:alpha val="8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=2MgO+C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3Mg+N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=Mg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N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=MgSO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ru-RU" sz="2000" b="1" baseline="-25000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4Mg+10HNO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=4Mg(NO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+NH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+3H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Mg+CO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 err="1"/>
                        <a:t>MgO+C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Mg+2AgF=MgF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+2Ag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Mg+Li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4Mg+10HNO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=4Mg(NO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+NH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+3H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Mg+2HBr=MgBr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2Mg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=2MgO+C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9BF15ED-64B4-8C05-A331-41CC13771146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Mg</a:t>
            </a:r>
            <a:r>
              <a:rPr lang="ru-RU" sz="2800" dirty="0"/>
              <a:t>, буква (А)</a:t>
            </a:r>
          </a:p>
        </p:txBody>
      </p:sp>
    </p:spTree>
    <p:extLst>
      <p:ext uri="{BB962C8B-B14F-4D97-AF65-F5344CB8AC3E}">
        <p14:creationId xmlns:p14="http://schemas.microsoft.com/office/powerpoint/2010/main" val="3244676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19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750816"/>
              </p:ext>
            </p:extLst>
          </p:nvPr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ZnO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=ZnSO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ZnO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ZnO+2HNO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=Zn(NO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ZnO+CO</a:t>
                      </a:r>
                      <a:r>
                        <a:rPr lang="en-US" sz="2000" b="1" dirty="0"/>
                        <a:t>=Zn+CO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/>
                        <a:t>ZnO+AgF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ZnO+2HNO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=Zn(NO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ZnO+HBr</a:t>
                      </a:r>
                      <a:r>
                        <a:rPr lang="en-US" sz="2000" b="1" dirty="0"/>
                        <a:t>=ZnBr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ZnO</a:t>
            </a:r>
            <a:r>
              <a:rPr lang="ru-RU" sz="2800" dirty="0"/>
              <a:t>, буква (Б)</a:t>
            </a:r>
          </a:p>
        </p:txBody>
      </p:sp>
    </p:spTree>
    <p:extLst>
      <p:ext uri="{BB962C8B-B14F-4D97-AF65-F5344CB8AC3E}">
        <p14:creationId xmlns:p14="http://schemas.microsoft.com/office/powerpoint/2010/main" val="39909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B8150-618C-2B66-064C-5EA49DD09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9244" y="374904"/>
            <a:ext cx="6580354" cy="548640"/>
          </a:xfrm>
        </p:spPr>
        <p:txBody>
          <a:bodyPr/>
          <a:lstStyle/>
          <a:p>
            <a:pPr algn="ctr"/>
            <a:r>
              <a:rPr lang="ru-RU" sz="4000" dirty="0"/>
              <a:t>Внимательно читайте задания!!!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D8B62C-3735-B4CE-B307-98BB55E2E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Каждый символ пишите в отдельной клеточке, цифры в ответах на задания </a:t>
            </a:r>
            <a:r>
              <a:rPr lang="ru-RU" b="1" i="1" dirty="0"/>
              <a:t>7, 8, 10, 14, 15, 19, 20, 22, 23, 24, 25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могут повторяться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C2C206-E789-2887-2BEC-DD0E685AEF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2</a:t>
            </a:fld>
            <a:endParaRPr lang="ru-RU" noProof="0"/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DFE6D2C-DAD0-A64F-2629-6214C64FAB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202" r="202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3280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20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/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ZnO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=ZnSO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>
                    <a:solidFill>
                      <a:srgbClr val="00B050">
                        <a:alpha val="8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ZnO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ZnO+2HNO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=Zn(NO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ZnO+CO</a:t>
                      </a:r>
                      <a:r>
                        <a:rPr lang="en-US" sz="2000" b="1" dirty="0"/>
                        <a:t>=Zn+CO</a:t>
                      </a:r>
                      <a:r>
                        <a:rPr lang="en-US" sz="2000" b="1" baseline="-25000" dirty="0"/>
                        <a:t>2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/>
                        <a:t>ZnO+AgF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ZnO+2HNO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=Zn(NO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ZnO+HBr</a:t>
                      </a:r>
                      <a:r>
                        <a:rPr lang="en-US" sz="2000" b="1" dirty="0"/>
                        <a:t>=ZnBr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ZnO+CO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ZnO</a:t>
            </a:r>
            <a:r>
              <a:rPr lang="ru-RU" sz="2800" dirty="0"/>
              <a:t>, буква (Б)</a:t>
            </a:r>
          </a:p>
        </p:txBody>
      </p:sp>
    </p:spTree>
    <p:extLst>
      <p:ext uri="{BB962C8B-B14F-4D97-AF65-F5344CB8AC3E}">
        <p14:creationId xmlns:p14="http://schemas.microsoft.com/office/powerpoint/2010/main" val="3950370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21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012661"/>
              </p:ext>
            </p:extLst>
          </p:nvPr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=BaSO4+2HCl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+CO=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3BaCl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+2K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(PO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+6KCl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+2KCl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+AgF=BaF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+AgCl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+Li=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</a:t>
                      </a:r>
                      <a:r>
                        <a:rPr lang="ru-RU" sz="2000" b="1" dirty="0"/>
                        <a:t>2</a:t>
                      </a:r>
                      <a:r>
                        <a:rPr lang="en-US" sz="2000" b="1" dirty="0"/>
                        <a:t>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O+BaCO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+2NaCl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+HBr=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BaCl</a:t>
            </a:r>
            <a:r>
              <a:rPr lang="en-US" sz="2800" baseline="-25000" dirty="0"/>
              <a:t>2</a:t>
            </a:r>
            <a:r>
              <a:rPr lang="ru-RU" sz="2800" dirty="0"/>
              <a:t>, буква (В)</a:t>
            </a:r>
          </a:p>
        </p:txBody>
      </p:sp>
    </p:spTree>
    <p:extLst>
      <p:ext uri="{BB962C8B-B14F-4D97-AF65-F5344CB8AC3E}">
        <p14:creationId xmlns:p14="http://schemas.microsoft.com/office/powerpoint/2010/main" val="115676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22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/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=BaSO4+2HCl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+CO=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>
                    <a:solidFill>
                      <a:srgbClr val="00B050">
                        <a:alpha val="8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3BaCl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+2K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(PO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)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+6KCl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=BaSO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+2KCl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+AgF=BaF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+AgCl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+Li=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</a:t>
                      </a:r>
                      <a:r>
                        <a:rPr lang="ru-RU" sz="2000" b="1" dirty="0"/>
                        <a:t>2</a:t>
                      </a:r>
                      <a:r>
                        <a:rPr lang="en-US" sz="2000" b="1" dirty="0"/>
                        <a:t>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O+BaCO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+2NaCl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+HBr=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BaCl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+CO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BaCl</a:t>
            </a:r>
            <a:r>
              <a:rPr lang="en-US" sz="2800" baseline="-25000" dirty="0"/>
              <a:t>2</a:t>
            </a:r>
            <a:r>
              <a:rPr lang="ru-RU" sz="2800" dirty="0"/>
              <a:t>, буква (В)</a:t>
            </a:r>
          </a:p>
        </p:txBody>
      </p:sp>
    </p:spTree>
    <p:extLst>
      <p:ext uri="{BB962C8B-B14F-4D97-AF65-F5344CB8AC3E}">
        <p14:creationId xmlns:p14="http://schemas.microsoft.com/office/powerpoint/2010/main" val="3064578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23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257405"/>
              </p:ext>
            </p:extLst>
          </p:nvPr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+2H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NaOH+CO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 err="1"/>
                        <a:t>HCOONa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2NaOH+2AgF=Ag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O+2NaF+H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NaOH+HBr</a:t>
                      </a:r>
                      <a:r>
                        <a:rPr lang="en-US" sz="2000" b="1" dirty="0"/>
                        <a:t>=NaBr+H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NaOH</a:t>
            </a:r>
            <a:r>
              <a:rPr lang="ru-RU" sz="2800" dirty="0"/>
              <a:t>, буква (Г)</a:t>
            </a:r>
          </a:p>
        </p:txBody>
      </p:sp>
    </p:spTree>
    <p:extLst>
      <p:ext uri="{BB962C8B-B14F-4D97-AF65-F5344CB8AC3E}">
        <p14:creationId xmlns:p14="http://schemas.microsoft.com/office/powerpoint/2010/main" val="129074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1098757-4B69-A420-1CAE-37BD639441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24</a:t>
            </a:fld>
            <a:endParaRPr lang="ru-RU" noProof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105BDBE-6603-A1D3-DDC2-297549958064}"/>
              </a:ext>
            </a:extLst>
          </p:cNvPr>
          <p:cNvGraphicFramePr>
            <a:graphicFrameLocks noGrp="1"/>
          </p:cNvGraphicFramePr>
          <p:nvPr/>
        </p:nvGraphicFramePr>
        <p:xfrm>
          <a:off x="1343526" y="789277"/>
          <a:ext cx="8784000" cy="5943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58412166"/>
                    </a:ext>
                  </a:extLst>
                </a:gridCol>
                <a:gridCol w="8172000">
                  <a:extLst>
                    <a:ext uri="{9D8B030D-6E8A-4147-A177-3AD203B41FA5}">
                      <a16:colId xmlns:a16="http://schemas.microsoft.com/office/drawing/2014/main" val="2380352484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875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442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+2H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32913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8811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090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NaOH+CO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 err="1"/>
                        <a:t>HCOONa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1750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NaOH+K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PO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9073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NaOH+K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SO</a:t>
                      </a:r>
                      <a:r>
                        <a:rPr lang="en-US" sz="2000" b="1" baseline="-25000" dirty="0"/>
                        <a:t>4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839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2NaOH+2AgF=Ag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O+2NaF+H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51249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NaOH+Li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424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реакция не идёт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05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NaOH+HNO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=NaNO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08614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5</a:t>
                      </a:r>
                    </a:p>
                  </a:txBody>
                  <a:tcPr anchor="ctr">
                    <a:solidFill>
                      <a:srgbClr val="00B050">
                        <a:alpha val="8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NaOH+NaHCO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r>
                        <a:rPr lang="ru-RU" sz="2000" b="1" dirty="0"/>
                        <a:t> </a:t>
                      </a:r>
                      <a:r>
                        <a:rPr lang="ru-RU" sz="2000" b="1" dirty="0">
                          <a:solidFill>
                            <a:srgbClr val="0070C0"/>
                          </a:solidFill>
                        </a:rPr>
                        <a:t>(один из вариантов реакции)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699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NaOH+HBr</a:t>
                      </a:r>
                      <a:r>
                        <a:rPr lang="en-US" sz="2000" b="1" dirty="0"/>
                        <a:t>=NaBr+H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7604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2NaOH</a:t>
                      </a:r>
                      <a:r>
                        <a:rPr lang="ru-RU" sz="2000" b="1" dirty="0"/>
                        <a:t>+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=Na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CO</a:t>
                      </a:r>
                      <a:r>
                        <a:rPr lang="en-US" sz="2000" b="1" baseline="-25000" dirty="0"/>
                        <a:t>3</a:t>
                      </a:r>
                      <a:r>
                        <a:rPr lang="en-US" sz="2000" b="1" dirty="0"/>
                        <a:t>+H</a:t>
                      </a:r>
                      <a:r>
                        <a:rPr lang="en-US" sz="2000" b="1" baseline="-25000" dirty="0"/>
                        <a:t>2</a:t>
                      </a:r>
                      <a:r>
                        <a:rPr lang="en-US" sz="2000" b="1" dirty="0"/>
                        <a:t>O</a:t>
                      </a:r>
                      <a:endParaRPr lang="ru-RU" sz="2000" b="1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7246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0B98F6E-F717-F487-D96D-9E42A42F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27" y="186092"/>
            <a:ext cx="3834866" cy="660935"/>
          </a:xfrm>
        </p:spPr>
        <p:txBody>
          <a:bodyPr/>
          <a:lstStyle/>
          <a:p>
            <a:pPr algn="ctr"/>
            <a:r>
              <a:rPr lang="ru-RU" sz="4400" dirty="0"/>
              <a:t>Задание 7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70ED1-24E0-9813-039D-72ED6A6C7140}"/>
              </a:ext>
            </a:extLst>
          </p:cNvPr>
          <p:cNvSpPr txBox="1"/>
          <p:nvPr/>
        </p:nvSpPr>
        <p:spPr>
          <a:xfrm>
            <a:off x="7612453" y="135522"/>
            <a:ext cx="297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NaOH</a:t>
            </a:r>
            <a:r>
              <a:rPr lang="ru-RU" sz="2800" dirty="0"/>
              <a:t>, буква (Г)</a:t>
            </a:r>
          </a:p>
        </p:txBody>
      </p:sp>
    </p:spTree>
    <p:extLst>
      <p:ext uri="{BB962C8B-B14F-4D97-AF65-F5344CB8AC3E}">
        <p14:creationId xmlns:p14="http://schemas.microsoft.com/office/powerpoint/2010/main" val="1723725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7" y="1008062"/>
            <a:ext cx="3932237" cy="581025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</a:t>
            </a:r>
            <a:r>
              <a:rPr lang="ru-RU" dirty="0"/>
              <a:t>7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51280" y="1127148"/>
            <a:ext cx="7145445" cy="461665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25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52525" y="457200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35B74D7F-7F3D-6A95-4CA5-5450926984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474" t="15703" r="13004" b="11096"/>
          <a:stretch/>
        </p:blipFill>
        <p:spPr>
          <a:xfrm>
            <a:off x="5330689" y="2057400"/>
            <a:ext cx="6181126" cy="3200506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8454AA-38F3-3E5F-CBBA-3A1385630049}"/>
              </a:ext>
            </a:extLst>
          </p:cNvPr>
          <p:cNvSpPr txBox="1"/>
          <p:nvPr/>
        </p:nvSpPr>
        <p:spPr>
          <a:xfrm>
            <a:off x="1247163" y="1991115"/>
            <a:ext cx="38125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Это наверно самое сложное задание тестовой части раздела неорганической химии</a:t>
            </a:r>
          </a:p>
        </p:txBody>
      </p:sp>
      <p:pic>
        <p:nvPicPr>
          <p:cNvPr id="17" name="Рисунок 1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F2F95687-15C4-251C-7D8D-5517ED789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518" y="4209025"/>
            <a:ext cx="1700974" cy="18540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E56EEF-F508-3D05-5652-61277D1E5D53}"/>
              </a:ext>
            </a:extLst>
          </p:cNvPr>
          <p:cNvSpPr txBox="1"/>
          <p:nvPr/>
        </p:nvSpPr>
        <p:spPr>
          <a:xfrm>
            <a:off x="1152525" y="4570251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graphicFrame>
        <p:nvGraphicFramePr>
          <p:cNvPr id="4" name="Таблица 2">
            <a:extLst>
              <a:ext uri="{FF2B5EF4-FFF2-40B4-BE49-F238E27FC236}">
                <a16:creationId xmlns:a16="http://schemas.microsoft.com/office/drawing/2014/main" id="{8AD0A8FE-45F4-816C-034D-B4BECFE82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871763"/>
              </p:ext>
            </p:extLst>
          </p:nvPr>
        </p:nvGraphicFramePr>
        <p:xfrm>
          <a:off x="5757856" y="5585734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EEBA5CBB-6CAA-44AB-39BF-AFA74A98E043}"/>
              </a:ext>
            </a:extLst>
          </p:cNvPr>
          <p:cNvCxnSpPr>
            <a:cxnSpLocks/>
          </p:cNvCxnSpPr>
          <p:nvPr/>
        </p:nvCxnSpPr>
        <p:spPr>
          <a:xfrm>
            <a:off x="6526093" y="3289187"/>
            <a:ext cx="2754112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13B7BA82-BEE1-F67E-5DB4-4961E49ED279}"/>
              </a:ext>
            </a:extLst>
          </p:cNvPr>
          <p:cNvCxnSpPr>
            <a:cxnSpLocks/>
          </p:cNvCxnSpPr>
          <p:nvPr/>
        </p:nvCxnSpPr>
        <p:spPr>
          <a:xfrm>
            <a:off x="6608342" y="3483462"/>
            <a:ext cx="2602160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AC4F4CF5-2E12-7C2E-6DDE-E7842DF8DC16}"/>
              </a:ext>
            </a:extLst>
          </p:cNvPr>
          <p:cNvCxnSpPr>
            <a:cxnSpLocks/>
          </p:cNvCxnSpPr>
          <p:nvPr/>
        </p:nvCxnSpPr>
        <p:spPr>
          <a:xfrm>
            <a:off x="6675120" y="3899200"/>
            <a:ext cx="2605085" cy="176066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BF3C25D2-2ADF-D016-F322-597FB62D0342}"/>
              </a:ext>
            </a:extLst>
          </p:cNvPr>
          <p:cNvCxnSpPr>
            <a:cxnSpLocks/>
          </p:cNvCxnSpPr>
          <p:nvPr/>
        </p:nvCxnSpPr>
        <p:spPr>
          <a:xfrm>
            <a:off x="6675120" y="3677737"/>
            <a:ext cx="2535382" cy="38354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11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7572" y="828674"/>
            <a:ext cx="3045854" cy="573523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8</a:t>
            </a:r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07571" y="1406450"/>
            <a:ext cx="5791199" cy="726129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26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43350" y="214403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454AA-38F3-3E5F-CBBA-3A1385630049}"/>
              </a:ext>
            </a:extLst>
          </p:cNvPr>
          <p:cNvSpPr txBox="1"/>
          <p:nvPr/>
        </p:nvSpPr>
        <p:spPr>
          <a:xfrm>
            <a:off x="649224" y="824421"/>
            <a:ext cx="5115406" cy="426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800" i="1" dirty="0">
                <a:solidFill>
                  <a:srgbClr val="FF0000"/>
                </a:solidFill>
              </a:rPr>
              <a:t>Нужно понимать чем закончится реакция </a:t>
            </a:r>
          </a:p>
          <a:p>
            <a:pPr>
              <a:lnSpc>
                <a:spcPts val="2500"/>
              </a:lnSpc>
            </a:pPr>
            <a:endParaRPr lang="ru-RU" sz="2800" i="1" dirty="0">
              <a:solidFill>
                <a:srgbClr val="FF0000"/>
              </a:solidFill>
            </a:endParaRPr>
          </a:p>
          <a:p>
            <a:pPr>
              <a:lnSpc>
                <a:spcPts val="2500"/>
              </a:lnSpc>
            </a:pPr>
            <a:r>
              <a:rPr lang="ru-RU" sz="2800" dirty="0"/>
              <a:t>Рекомендую сделать упор на: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свойства кислот окислителей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хром и марганец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свойства </a:t>
            </a:r>
            <a:r>
              <a:rPr lang="en-US" sz="2400" dirty="0"/>
              <a:t>Zn</a:t>
            </a:r>
            <a:r>
              <a:rPr lang="ru-RU" sz="2400" dirty="0"/>
              <a:t>,</a:t>
            </a:r>
            <a:r>
              <a:rPr lang="en-US" sz="2400" dirty="0"/>
              <a:t> Al</a:t>
            </a:r>
            <a:r>
              <a:rPr lang="ru-RU" sz="2400" dirty="0"/>
              <a:t> и их соединений, особенно взаимодействия с щелочами при сплавлении и в растворе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реакции разложения веществ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Взаимодействие неметаллов с щелочами</a:t>
            </a:r>
          </a:p>
        </p:txBody>
      </p:sp>
      <p:pic>
        <p:nvPicPr>
          <p:cNvPr id="17" name="Рисунок 1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F2F95687-15C4-251C-7D8D-5517ED789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53" y="4828385"/>
            <a:ext cx="1700974" cy="18540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E56EEF-F508-3D05-5652-61277D1E5D53}"/>
              </a:ext>
            </a:extLst>
          </p:cNvPr>
          <p:cNvSpPr txBox="1"/>
          <p:nvPr/>
        </p:nvSpPr>
        <p:spPr>
          <a:xfrm>
            <a:off x="922811" y="5293751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368B10C-84AD-13E6-A612-6B60715F2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051" t="12909" r="13319" b="15846"/>
          <a:stretch/>
        </p:blipFill>
        <p:spPr>
          <a:xfrm>
            <a:off x="5505782" y="2128327"/>
            <a:ext cx="6131721" cy="3165423"/>
          </a:xfrm>
        </p:spPr>
      </p:pic>
    </p:spTree>
    <p:extLst>
      <p:ext uri="{BB962C8B-B14F-4D97-AF65-F5344CB8AC3E}">
        <p14:creationId xmlns:p14="http://schemas.microsoft.com/office/powerpoint/2010/main" val="130632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73F7B-0E9A-7F82-BFA1-D0E3A451E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8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85DE9AE-6E9D-97DB-FAD8-6C158091D0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27</a:t>
            </a:fld>
            <a:endParaRPr lang="ru-RU" noProof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A8DDC82E-14C7-FF54-78B5-6335F1FFF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213899"/>
              </p:ext>
            </p:extLst>
          </p:nvPr>
        </p:nvGraphicFramePr>
        <p:xfrm>
          <a:off x="1839494" y="1644336"/>
          <a:ext cx="9057105" cy="28041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99295">
                  <a:extLst>
                    <a:ext uri="{9D8B030D-6E8A-4147-A177-3AD203B41FA5}">
                      <a16:colId xmlns:a16="http://schemas.microsoft.com/office/drawing/2014/main" val="1456142474"/>
                    </a:ext>
                  </a:extLst>
                </a:gridCol>
                <a:gridCol w="8057810">
                  <a:extLst>
                    <a:ext uri="{9D8B030D-6E8A-4147-A177-3AD203B41FA5}">
                      <a16:colId xmlns:a16="http://schemas.microsoft.com/office/drawing/2014/main" val="964338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b="0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K</a:t>
                      </a:r>
                      <a:r>
                        <a:rPr lang="en-US" sz="3200" baseline="-25000" dirty="0"/>
                        <a:t>2</a:t>
                      </a:r>
                      <a:r>
                        <a:rPr lang="en-US" sz="3200" dirty="0"/>
                        <a:t>Cr</a:t>
                      </a:r>
                      <a:r>
                        <a:rPr lang="en-US" sz="3200" baseline="-25000" dirty="0"/>
                        <a:t>2</a:t>
                      </a:r>
                      <a:r>
                        <a:rPr lang="en-US" sz="3200" dirty="0"/>
                        <a:t>O</a:t>
                      </a:r>
                      <a:r>
                        <a:rPr lang="en-US" sz="3200" baseline="-25000" dirty="0"/>
                        <a:t>7</a:t>
                      </a:r>
                      <a:r>
                        <a:rPr lang="en-US" sz="3200" dirty="0"/>
                        <a:t>+2KOH=2K</a:t>
                      </a:r>
                      <a:r>
                        <a:rPr lang="en-US" sz="3200" baseline="-25000" dirty="0"/>
                        <a:t>2</a:t>
                      </a:r>
                      <a:r>
                        <a:rPr lang="en-US" sz="3200" dirty="0"/>
                        <a:t>CrO</a:t>
                      </a:r>
                      <a:r>
                        <a:rPr lang="en-US" sz="3200" baseline="-25000" dirty="0"/>
                        <a:t>4</a:t>
                      </a:r>
                      <a:r>
                        <a:rPr lang="en-US" sz="3200" dirty="0"/>
                        <a:t>+H</a:t>
                      </a:r>
                      <a:r>
                        <a:rPr lang="en-US" sz="3200" baseline="-25000" dirty="0"/>
                        <a:t>2</a:t>
                      </a:r>
                      <a:r>
                        <a:rPr lang="en-US" sz="3200" dirty="0"/>
                        <a:t>O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2035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/>
                        <a:t>2K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CrO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+H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=K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Cr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O</a:t>
                      </a:r>
                      <a:r>
                        <a:rPr lang="en-US" sz="3200" b="1" baseline="-25000" dirty="0"/>
                        <a:t>7</a:t>
                      </a:r>
                      <a:r>
                        <a:rPr lang="en-US" sz="3200" b="1" dirty="0"/>
                        <a:t>+K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+H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O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457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/>
                        <a:t>2KCrO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+4H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=K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+Cr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(SO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)</a:t>
                      </a:r>
                      <a:r>
                        <a:rPr lang="en-US" sz="3200" b="1" baseline="-25000" dirty="0"/>
                        <a:t>3</a:t>
                      </a:r>
                      <a:r>
                        <a:rPr lang="en-US" sz="3200" b="1" dirty="0"/>
                        <a:t>+4H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O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947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dirty="0"/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/>
                        <a:t>Cr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(SO</a:t>
                      </a:r>
                      <a:r>
                        <a:rPr lang="en-US" sz="3200" b="1" baseline="-25000" dirty="0"/>
                        <a:t>4</a:t>
                      </a:r>
                      <a:r>
                        <a:rPr lang="en-US" sz="3200" b="1" dirty="0"/>
                        <a:t>)</a:t>
                      </a:r>
                      <a:r>
                        <a:rPr lang="en-US" sz="3200" b="1" baseline="-25000" dirty="0"/>
                        <a:t>3</a:t>
                      </a:r>
                      <a:r>
                        <a:rPr lang="en-US" sz="3200" b="1" dirty="0"/>
                        <a:t> </a:t>
                      </a:r>
                      <a:r>
                        <a:rPr lang="en-US" sz="3200" b="0" baseline="-25000" dirty="0"/>
                        <a:t>(</a:t>
                      </a:r>
                      <a:r>
                        <a:rPr lang="ru-RU" sz="3200" b="0" baseline="-25000" dirty="0"/>
                        <a:t>изб.)</a:t>
                      </a:r>
                      <a:r>
                        <a:rPr lang="en-US" sz="3200" b="0" baseline="-25000" dirty="0"/>
                        <a:t> </a:t>
                      </a:r>
                      <a:r>
                        <a:rPr lang="en-US" sz="3200" b="1" dirty="0"/>
                        <a:t>+6KOH=2Cr(OH)</a:t>
                      </a:r>
                      <a:r>
                        <a:rPr lang="en-US" sz="3200" b="1" baseline="-25000" dirty="0"/>
                        <a:t>3</a:t>
                      </a:r>
                      <a:r>
                        <a:rPr lang="en-US" sz="3200" b="1" dirty="0"/>
                        <a:t>+3K</a:t>
                      </a:r>
                      <a:r>
                        <a:rPr lang="en-US" sz="3200" b="1" baseline="-25000" dirty="0"/>
                        <a:t>2</a:t>
                      </a:r>
                      <a:r>
                        <a:rPr lang="en-US" sz="3200" b="1" dirty="0"/>
                        <a:t>SO</a:t>
                      </a:r>
                      <a:r>
                        <a:rPr lang="en-US" sz="3200" b="1" baseline="-25000" dirty="0"/>
                        <a:t>4</a:t>
                      </a:r>
                      <a:endParaRPr lang="ru-RU" sz="3200" b="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2514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96E28E3-92F9-D633-C13E-B92AAAB9865A}"/>
              </a:ext>
            </a:extLst>
          </p:cNvPr>
          <p:cNvSpPr txBox="1"/>
          <p:nvPr/>
        </p:nvSpPr>
        <p:spPr>
          <a:xfrm>
            <a:off x="991402" y="4831881"/>
            <a:ext cx="1081193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В избытке щёлочи последняя реакция пошла бы по другому</a:t>
            </a:r>
          </a:p>
          <a:p>
            <a:r>
              <a:rPr lang="en-US" sz="3200" dirty="0">
                <a:solidFill>
                  <a:srgbClr val="0070C0"/>
                </a:solidFill>
              </a:rPr>
              <a:t>Cr</a:t>
            </a:r>
            <a:r>
              <a:rPr lang="en-US" sz="3200" baseline="-25000" dirty="0">
                <a:solidFill>
                  <a:srgbClr val="0070C0"/>
                </a:solidFill>
              </a:rPr>
              <a:t>2</a:t>
            </a:r>
            <a:r>
              <a:rPr lang="en-US" sz="3200" dirty="0">
                <a:solidFill>
                  <a:srgbClr val="0070C0"/>
                </a:solidFill>
              </a:rPr>
              <a:t>(SO</a:t>
            </a:r>
            <a:r>
              <a:rPr lang="en-US" sz="3200" baseline="-25000" dirty="0">
                <a:solidFill>
                  <a:srgbClr val="0070C0"/>
                </a:solidFill>
              </a:rPr>
              <a:t>4</a:t>
            </a:r>
            <a:r>
              <a:rPr lang="en-US" sz="3200" dirty="0">
                <a:solidFill>
                  <a:srgbClr val="0070C0"/>
                </a:solidFill>
              </a:rPr>
              <a:t>)</a:t>
            </a:r>
            <a:r>
              <a:rPr lang="en-US" sz="3200" baseline="-25000" dirty="0">
                <a:solidFill>
                  <a:srgbClr val="0070C0"/>
                </a:solidFill>
              </a:rPr>
              <a:t>3</a:t>
            </a:r>
            <a:r>
              <a:rPr lang="ru-RU" sz="3200" dirty="0">
                <a:solidFill>
                  <a:srgbClr val="0070C0"/>
                </a:solidFill>
              </a:rPr>
              <a:t>+</a:t>
            </a:r>
            <a:r>
              <a:rPr lang="en-US" sz="3200" dirty="0">
                <a:solidFill>
                  <a:srgbClr val="0070C0"/>
                </a:solidFill>
              </a:rPr>
              <a:t>12KOH</a:t>
            </a:r>
            <a:r>
              <a:rPr lang="ru-RU" sz="3200" baseline="-25000" dirty="0">
                <a:solidFill>
                  <a:srgbClr val="0070C0"/>
                </a:solidFill>
              </a:rPr>
              <a:t>(изб.)</a:t>
            </a:r>
            <a:r>
              <a:rPr lang="en-US" sz="3200" dirty="0">
                <a:solidFill>
                  <a:srgbClr val="0070C0"/>
                </a:solidFill>
              </a:rPr>
              <a:t>=2K</a:t>
            </a:r>
            <a:r>
              <a:rPr lang="en-US" sz="3200" baseline="-25000" dirty="0">
                <a:solidFill>
                  <a:srgbClr val="0070C0"/>
                </a:solidFill>
              </a:rPr>
              <a:t>3</a:t>
            </a:r>
            <a:r>
              <a:rPr lang="en-US" sz="3200" dirty="0">
                <a:solidFill>
                  <a:srgbClr val="0070C0"/>
                </a:solidFill>
              </a:rPr>
              <a:t>[Cr(OH)</a:t>
            </a:r>
            <a:r>
              <a:rPr lang="en-US" sz="3200" baseline="-25000" dirty="0">
                <a:solidFill>
                  <a:srgbClr val="0070C0"/>
                </a:solidFill>
              </a:rPr>
              <a:t>6</a:t>
            </a:r>
            <a:r>
              <a:rPr lang="en-US" sz="3200" dirty="0">
                <a:solidFill>
                  <a:srgbClr val="0070C0"/>
                </a:solidFill>
              </a:rPr>
              <a:t>]+3K</a:t>
            </a:r>
            <a:r>
              <a:rPr lang="en-US" sz="3200" baseline="-25000" dirty="0">
                <a:solidFill>
                  <a:srgbClr val="0070C0"/>
                </a:solidFill>
              </a:rPr>
              <a:t>2</a:t>
            </a:r>
            <a:r>
              <a:rPr lang="en-US" sz="3200" dirty="0">
                <a:solidFill>
                  <a:srgbClr val="0070C0"/>
                </a:solidFill>
              </a:rPr>
              <a:t>SO</a:t>
            </a:r>
            <a:r>
              <a:rPr lang="en-US" sz="3200" baseline="-25000" dirty="0">
                <a:solidFill>
                  <a:srgbClr val="0070C0"/>
                </a:solidFill>
              </a:rPr>
              <a:t>4</a:t>
            </a:r>
            <a:endParaRPr lang="ru-RU" sz="3200" baseline="-25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67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7572" y="828674"/>
            <a:ext cx="3045854" cy="573523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8</a:t>
            </a:r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07571" y="1406450"/>
            <a:ext cx="5791199" cy="726129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28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43350" y="214403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454AA-38F3-3E5F-CBBA-3A1385630049}"/>
              </a:ext>
            </a:extLst>
          </p:cNvPr>
          <p:cNvSpPr txBox="1"/>
          <p:nvPr/>
        </p:nvSpPr>
        <p:spPr>
          <a:xfrm>
            <a:off x="649224" y="824421"/>
            <a:ext cx="5115406" cy="426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800" i="1" dirty="0">
                <a:solidFill>
                  <a:srgbClr val="FF0000"/>
                </a:solidFill>
              </a:rPr>
              <a:t>Нужно понимать чем закончится реакция </a:t>
            </a:r>
          </a:p>
          <a:p>
            <a:pPr>
              <a:lnSpc>
                <a:spcPts val="2500"/>
              </a:lnSpc>
            </a:pPr>
            <a:endParaRPr lang="ru-RU" sz="2800" i="1" dirty="0">
              <a:solidFill>
                <a:srgbClr val="FF0000"/>
              </a:solidFill>
            </a:endParaRPr>
          </a:p>
          <a:p>
            <a:pPr>
              <a:lnSpc>
                <a:spcPts val="2500"/>
              </a:lnSpc>
            </a:pPr>
            <a:r>
              <a:rPr lang="ru-RU" sz="2800" dirty="0"/>
              <a:t>Рекомендую сделать упор на: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свойства кислот окислителей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хром и марганец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свойства </a:t>
            </a:r>
            <a:r>
              <a:rPr lang="en-US" sz="2400" dirty="0"/>
              <a:t>Zn</a:t>
            </a:r>
            <a:r>
              <a:rPr lang="ru-RU" sz="2400" dirty="0"/>
              <a:t>,</a:t>
            </a:r>
            <a:r>
              <a:rPr lang="en-US" sz="2400" dirty="0"/>
              <a:t> Al</a:t>
            </a:r>
            <a:r>
              <a:rPr lang="ru-RU" sz="2400" dirty="0"/>
              <a:t> и их соединений, особенно взаимодействия с щелочами при сплавлении и в растворе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реакции разложения веществ</a:t>
            </a:r>
          </a:p>
          <a:p>
            <a:pPr marL="457200" indent="-457200">
              <a:lnSpc>
                <a:spcPts val="2500"/>
              </a:lnSpc>
              <a:buFontTx/>
              <a:buChar char="-"/>
            </a:pPr>
            <a:r>
              <a:rPr lang="ru-RU" sz="2400" dirty="0"/>
              <a:t>Взаимодействие неметаллов с щелочами</a:t>
            </a:r>
          </a:p>
        </p:txBody>
      </p:sp>
      <p:pic>
        <p:nvPicPr>
          <p:cNvPr id="17" name="Рисунок 1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F2F95687-15C4-251C-7D8D-5517ED789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53" y="4828385"/>
            <a:ext cx="1700974" cy="18540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E56EEF-F508-3D05-5652-61277D1E5D53}"/>
              </a:ext>
            </a:extLst>
          </p:cNvPr>
          <p:cNvSpPr txBox="1"/>
          <p:nvPr/>
        </p:nvSpPr>
        <p:spPr>
          <a:xfrm>
            <a:off x="922811" y="5293751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368B10C-84AD-13E6-A612-6B60715F2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051" t="12909" r="13319" b="15846"/>
          <a:stretch/>
        </p:blipFill>
        <p:spPr>
          <a:xfrm>
            <a:off x="5505782" y="2128327"/>
            <a:ext cx="6131721" cy="3165423"/>
          </a:xfr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B89B20E-8A75-6054-6D21-7EA1C5E0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844416"/>
              </p:ext>
            </p:extLst>
          </p:nvPr>
        </p:nvGraphicFramePr>
        <p:xfrm>
          <a:off x="6502198" y="4977700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210448C1-BB1A-BF04-9382-D4428B7A5FC7}"/>
              </a:ext>
            </a:extLst>
          </p:cNvPr>
          <p:cNvCxnSpPr>
            <a:cxnSpLocks/>
          </p:cNvCxnSpPr>
          <p:nvPr/>
        </p:nvCxnSpPr>
        <p:spPr>
          <a:xfrm>
            <a:off x="7867076" y="3196288"/>
            <a:ext cx="1285237" cy="403123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5ACF66D1-24DE-0D50-4A31-913E323D502C}"/>
              </a:ext>
            </a:extLst>
          </p:cNvPr>
          <p:cNvCxnSpPr>
            <a:cxnSpLocks/>
          </p:cNvCxnSpPr>
          <p:nvPr/>
        </p:nvCxnSpPr>
        <p:spPr>
          <a:xfrm>
            <a:off x="7941012" y="3429000"/>
            <a:ext cx="1211301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4BC593BA-6CA1-3498-C97C-852631603274}"/>
              </a:ext>
            </a:extLst>
          </p:cNvPr>
          <p:cNvCxnSpPr>
            <a:cxnSpLocks/>
          </p:cNvCxnSpPr>
          <p:nvPr/>
        </p:nvCxnSpPr>
        <p:spPr>
          <a:xfrm>
            <a:off x="7867076" y="3623359"/>
            <a:ext cx="1285237" cy="391688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D1BD6C08-7733-0ADF-982A-6FB43CA2F6C8}"/>
              </a:ext>
            </a:extLst>
          </p:cNvPr>
          <p:cNvCxnSpPr>
            <a:cxnSpLocks/>
          </p:cNvCxnSpPr>
          <p:nvPr/>
        </p:nvCxnSpPr>
        <p:spPr>
          <a:xfrm flipV="1">
            <a:off x="8353426" y="3819203"/>
            <a:ext cx="798887" cy="19778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09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6C2D4AA-FD0C-EE5D-63AE-DBB0CC52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1043946"/>
            <a:ext cx="3932237" cy="518059"/>
          </a:xfrm>
        </p:spPr>
        <p:txBody>
          <a:bodyPr/>
          <a:lstStyle/>
          <a:p>
            <a:r>
              <a:rPr lang="ru-RU" dirty="0"/>
              <a:t>Задание</a:t>
            </a:r>
            <a:r>
              <a:rPr lang="en-US" dirty="0"/>
              <a:t> 9</a:t>
            </a:r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5DAE7B0-A37A-6077-058B-17E7B89FB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2525" y="1803174"/>
            <a:ext cx="3932237" cy="759051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Здесь просто нужно знать химические свойства.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9393A72-D041-F9AE-87C6-9825CF5F1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29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15BE5D-5161-9E10-F72F-1B30BFCB0809}"/>
              </a:ext>
            </a:extLst>
          </p:cNvPr>
          <p:cNvSpPr txBox="1"/>
          <p:nvPr/>
        </p:nvSpPr>
        <p:spPr>
          <a:xfrm>
            <a:off x="1152525" y="457200"/>
            <a:ext cx="1061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Многие после 9 класса считают неорганическую химию лёгкой, я так не думаю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4D530E2-D241-712F-90A3-56919D0D2F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145" t="13468" r="14419" b="16405"/>
          <a:stretch/>
        </p:blipFill>
        <p:spPr>
          <a:xfrm>
            <a:off x="6064477" y="1176508"/>
            <a:ext cx="5573027" cy="2914229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8092725-6263-0CA9-7D29-A5C975921B17}"/>
              </a:ext>
            </a:extLst>
          </p:cNvPr>
          <p:cNvSpPr txBox="1"/>
          <p:nvPr/>
        </p:nvSpPr>
        <p:spPr>
          <a:xfrm>
            <a:off x="743954" y="2728277"/>
            <a:ext cx="372890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Реакция 1: </a:t>
            </a:r>
            <a:endParaRPr lang="en-US" sz="2800" dirty="0"/>
          </a:p>
          <a:p>
            <a:r>
              <a:rPr lang="en-US" sz="2800" dirty="0"/>
              <a:t>3CuO+2NH</a:t>
            </a:r>
            <a:r>
              <a:rPr lang="en-US" sz="2800" baseline="-25000" dirty="0"/>
              <a:t>3</a:t>
            </a:r>
            <a:r>
              <a:rPr lang="en-US" sz="2800" dirty="0"/>
              <a:t>=3Cu+N</a:t>
            </a:r>
            <a:r>
              <a:rPr lang="en-US" sz="2800" baseline="-25000" dirty="0"/>
              <a:t>2</a:t>
            </a:r>
            <a:r>
              <a:rPr lang="en-US" sz="2800" dirty="0"/>
              <a:t>+3H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</a:p>
          <a:p>
            <a:endParaRPr lang="en-US" sz="2800" dirty="0"/>
          </a:p>
          <a:p>
            <a:r>
              <a:rPr lang="ru-RU" sz="2800" dirty="0"/>
              <a:t>Реакция 2: </a:t>
            </a:r>
            <a:endParaRPr lang="en-US" sz="2800" dirty="0"/>
          </a:p>
          <a:p>
            <a:r>
              <a:rPr lang="en-US" sz="2800" dirty="0"/>
              <a:t>Cu+Cl</a:t>
            </a:r>
            <a:r>
              <a:rPr lang="en-US" sz="2800" baseline="-25000" dirty="0"/>
              <a:t>2</a:t>
            </a:r>
            <a:r>
              <a:rPr lang="en-US" sz="2800" dirty="0"/>
              <a:t>=CuCl</a:t>
            </a:r>
            <a:r>
              <a:rPr lang="en-US" sz="2800" baseline="-25000" dirty="0"/>
              <a:t>2</a:t>
            </a:r>
            <a:endParaRPr lang="ru-RU" sz="2800" baseline="-25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40AB31-9EA5-8F86-BA8F-3A4D7695C20A}"/>
              </a:ext>
            </a:extLst>
          </p:cNvPr>
          <p:cNvSpPr txBox="1"/>
          <p:nvPr/>
        </p:nvSpPr>
        <p:spPr>
          <a:xfrm>
            <a:off x="743954" y="4988994"/>
            <a:ext cx="54303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Реакция меди с соляной кислотой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не идёт, т.к. </a:t>
            </a:r>
            <a:r>
              <a:rPr lang="en-US" sz="2800" dirty="0">
                <a:solidFill>
                  <a:srgbClr val="0070C0"/>
                </a:solidFill>
              </a:rPr>
              <a:t>(Cu) </a:t>
            </a:r>
            <a:r>
              <a:rPr lang="ru-RU" sz="2800" dirty="0">
                <a:solidFill>
                  <a:srgbClr val="0070C0"/>
                </a:solidFill>
              </a:rPr>
              <a:t>стоит правее (</a:t>
            </a:r>
            <a:r>
              <a:rPr lang="en-US" sz="2800" dirty="0">
                <a:solidFill>
                  <a:srgbClr val="0070C0"/>
                </a:solidFill>
              </a:rPr>
              <a:t>H</a:t>
            </a:r>
            <a:r>
              <a:rPr lang="en-US" sz="2800" baseline="-25000" dirty="0">
                <a:solidFill>
                  <a:srgbClr val="0070C0"/>
                </a:solidFill>
              </a:rPr>
              <a:t>2</a:t>
            </a:r>
            <a:r>
              <a:rPr lang="en-US" sz="2800" dirty="0">
                <a:solidFill>
                  <a:srgbClr val="0070C0"/>
                </a:solidFill>
              </a:rPr>
              <a:t>)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в ряду активности металлов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EC3D1FF4-E23F-EF22-16FF-EA0892582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441415"/>
              </p:ext>
            </p:extLst>
          </p:nvPr>
        </p:nvGraphicFramePr>
        <p:xfrm>
          <a:off x="6725746" y="4348380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45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EB422-1287-FCEB-63CE-599FDC846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574" y="1115187"/>
            <a:ext cx="4476751" cy="548640"/>
          </a:xfrm>
        </p:spPr>
        <p:txBody>
          <a:bodyPr rtlCol="0"/>
          <a:lstStyle/>
          <a:p>
            <a:pPr rtl="0"/>
            <a:r>
              <a:rPr lang="ru-RU" sz="3600" dirty="0"/>
              <a:t>Задания 1-3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D6DE2E-F5E3-8CAF-A5C3-E67C03F5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smtClean="0"/>
              <a:pPr rtl="0"/>
              <a:t>3</a:t>
            </a:fld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038CD2-9585-7E51-5359-D52935A77D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ru-RU" dirty="0"/>
              <a:t>В этих заданиях:</a:t>
            </a:r>
          </a:p>
          <a:p>
            <a:pPr marL="342900" indent="-342900" rtl="0">
              <a:buFontTx/>
              <a:buChar char="-"/>
            </a:pPr>
            <a:r>
              <a:rPr lang="ru-RU" dirty="0"/>
              <a:t>Общий ряд элементов</a:t>
            </a:r>
          </a:p>
          <a:p>
            <a:pPr marL="342900" indent="-342900" rtl="0">
              <a:buFontTx/>
              <a:buChar char="-"/>
            </a:pPr>
            <a:r>
              <a:rPr lang="ru-RU" dirty="0"/>
              <a:t>Особые требования к внимательности и к знанию исключений</a:t>
            </a:r>
          </a:p>
          <a:p>
            <a:pPr rtl="0"/>
            <a:endParaRPr lang="ru-RU" dirty="0"/>
          </a:p>
          <a:p>
            <a:pPr rtl="0"/>
            <a:endParaRPr lang="ru-RU" dirty="0"/>
          </a:p>
        </p:txBody>
      </p:sp>
      <p:pic>
        <p:nvPicPr>
          <p:cNvPr id="8" name="Рисунок 7" descr="Пипетка, растворяющая капли в колбах">
            <a:extLst>
              <a:ext uri="{FF2B5EF4-FFF2-40B4-BE49-F238E27FC236}">
                <a16:creationId xmlns:a16="http://schemas.microsoft.com/office/drawing/2014/main" id="{9DA934D8-2609-4227-78DF-CF8F07A2F9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" b="79"/>
          <a:stretch/>
        </p:blipFill>
        <p:spPr>
          <a:xfrm>
            <a:off x="4946904" y="1474470"/>
            <a:ext cx="6638544" cy="448056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CBB4C4-B8D8-8184-4BF4-121A54EEB6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828" t="36111" r="4975" b="47361"/>
          <a:stretch/>
        </p:blipFill>
        <p:spPr>
          <a:xfrm>
            <a:off x="5554218" y="1369314"/>
            <a:ext cx="5632323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E6F35D22-13AD-1E46-8FC8-BA9240051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053" y="765869"/>
            <a:ext cx="5760720" cy="548640"/>
          </a:xfrm>
        </p:spPr>
        <p:txBody>
          <a:bodyPr/>
          <a:lstStyle/>
          <a:p>
            <a:r>
              <a:rPr lang="ru-RU" dirty="0"/>
              <a:t>Задание 10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A8E1F6B3-0D82-9E6F-51C2-5DE1D4E704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43" t="15439" r="5509" b="6964"/>
          <a:stretch/>
        </p:blipFill>
        <p:spPr>
          <a:xfrm>
            <a:off x="5533053" y="3004457"/>
            <a:ext cx="6265522" cy="2939144"/>
          </a:xfr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07A50F0-0CE4-C398-2867-07F7DB25A7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258" b="5258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C2689AD-4943-2918-6D65-F931BC170280}"/>
              </a:ext>
            </a:extLst>
          </p:cNvPr>
          <p:cNvSpPr txBox="1"/>
          <p:nvPr/>
        </p:nvSpPr>
        <p:spPr>
          <a:xfrm>
            <a:off x="191193" y="365759"/>
            <a:ext cx="31997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Ну вот и началась органика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9595F2-A73A-B49D-0495-359C2DD252AD}"/>
              </a:ext>
            </a:extLst>
          </p:cNvPr>
          <p:cNvSpPr txBox="1"/>
          <p:nvPr/>
        </p:nvSpPr>
        <p:spPr>
          <a:xfrm>
            <a:off x="5560762" y="1534626"/>
            <a:ext cx="65144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В задании 10 нужно знать номенклатуру, 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тривиальные названия, общие формулы</a:t>
            </a:r>
          </a:p>
        </p:txBody>
      </p:sp>
    </p:spTree>
    <p:extLst>
      <p:ext uri="{BB962C8B-B14F-4D97-AF65-F5344CB8AC3E}">
        <p14:creationId xmlns:p14="http://schemas.microsoft.com/office/powerpoint/2010/main" val="25966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A2E22D6-D59A-301A-65DE-D5059C9205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31</a:t>
            </a:fld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85A36E-8618-91B7-5649-E6DA8FA6BE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err="1"/>
              <a:t>алканы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EFE517F-ED83-19EA-2011-284831B293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изобутан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C6C4D39B-C1A6-3252-E6DD-2A2769B61E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55A102A9-697A-1AE8-D535-B0ADEE4A39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/>
              <a:t>бензол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1E9CC6FA-4DA7-D82A-9D13-2EAFF9124A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dirty="0" err="1"/>
              <a:t>алкены</a:t>
            </a: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ED2A2F56-D939-AF4C-0343-E40A2DE0E9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/>
              <a:t>этилен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E61B6050-16DC-C3BF-DF3C-0F03C72551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8607E76B-F736-C04C-D518-DD2A4CE97D7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/>
              <a:t>толуол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DD0593A2-4D73-3D22-A05B-E3286742DD8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ru-RU" dirty="0" err="1"/>
              <a:t>алкены</a:t>
            </a:r>
            <a:endParaRPr lang="ru-RU" dirty="0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E636509D-0DFB-57BD-5C56-CAD69D63652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ru-RU" dirty="0"/>
              <a:t>пропилен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AB79BC83-AC91-E56E-6971-ED471039C96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7EC270A1-5733-D636-E97E-3B2F6EFB31A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92678B1D-D655-CE9F-A6AD-9CE73EFB0E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ru-RU" dirty="0"/>
              <a:t>алкадиены</a:t>
            </a: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D789E794-3B1F-1595-D8CF-8C41953E646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ru-RU" dirty="0"/>
              <a:t>дивинил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196E9C16-BC27-A7EA-00D5-B9933668C35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C9E5FA1F-E127-9DCD-5956-6ADABBE1A3C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ru-RU" dirty="0"/>
              <a:t>о-ксилол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7E1BEAAC-1598-C33E-8357-5A3553F40DA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ru-RU" dirty="0"/>
              <a:t>алкины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09F10129-59E4-B947-D8C0-5D1F2CB3972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ru-RU" dirty="0"/>
              <a:t>ацетилен</a:t>
            </a:r>
          </a:p>
        </p:txBody>
      </p:sp>
      <p:sp>
        <p:nvSpPr>
          <p:cNvPr id="32" name="Текст 31">
            <a:extLst>
              <a:ext uri="{FF2B5EF4-FFF2-40B4-BE49-F238E27FC236}">
                <a16:creationId xmlns:a16="http://schemas.microsoft.com/office/drawing/2014/main" id="{64424DE2-8E00-BD80-70A1-8F69E525BA8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id="{351D1C89-3B98-CE8F-5674-4C48C48A56D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ru-RU" dirty="0"/>
              <a:t>м-ксилол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C1ABCC93-2A9D-DB88-A768-7BF7A18504F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ru-RU" dirty="0"/>
              <a:t>алкадиены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id="{62D9ECC4-C306-A89F-62D4-989E0F708E4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ru-RU" dirty="0"/>
              <a:t>изопрен</a:t>
            </a: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2C2AB80A-3FD9-4B49-30B0-6F366FB1DB6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Текст 36">
            <a:extLst>
              <a:ext uri="{FF2B5EF4-FFF2-40B4-BE49-F238E27FC236}">
                <a16:creationId xmlns:a16="http://schemas.microsoft.com/office/drawing/2014/main" id="{DD765129-F61B-99D0-4A8F-96755DF9130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2AF2867-6CBF-21D4-DBBE-A9CE850C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885" y="570461"/>
            <a:ext cx="1085850" cy="868680"/>
          </a:xfrm>
          <a:prstGeom prst="rect">
            <a:avLst/>
          </a:prstGeom>
        </p:spPr>
      </p:pic>
      <p:pic>
        <p:nvPicPr>
          <p:cNvPr id="39" name="Рисунок 38" descr="Изображение выглядит как оружие&#10;&#10;Автоматически созданное описание">
            <a:extLst>
              <a:ext uri="{FF2B5EF4-FFF2-40B4-BE49-F238E27FC236}">
                <a16:creationId xmlns:a16="http://schemas.microsoft.com/office/drawing/2014/main" id="{EA4AB7ED-14F9-0254-1577-97A3C5ECF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244" y="1763809"/>
            <a:ext cx="1250662" cy="341316"/>
          </a:xfrm>
          <a:prstGeom prst="rect">
            <a:avLst/>
          </a:prstGeom>
        </p:spPr>
      </p:pic>
      <p:pic>
        <p:nvPicPr>
          <p:cNvPr id="41" name="Рисунок 4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14B96FF-14DD-A19F-9E69-52C7AE68D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146" y="2447060"/>
            <a:ext cx="1648857" cy="84366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15C32204-679C-1944-E155-9DD52DD93E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8887" y="3339148"/>
            <a:ext cx="1201218" cy="1148575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F32E17F9-432A-BD4A-DBC3-4F80B06287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5758" y="4910039"/>
            <a:ext cx="1210298" cy="1317208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A4706FE-8424-C500-45CE-9E6DB03577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4104" y="704626"/>
            <a:ext cx="657274" cy="734515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3388BF4C-96B9-970E-1BDE-DCDBF8ACFB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9931" y="1569111"/>
            <a:ext cx="1033619" cy="730711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1515C45E-94E4-EBC5-D76E-B30359AFF4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17485" y="2982737"/>
            <a:ext cx="1201218" cy="117786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4B3AA27A-1E18-CF64-1592-16E7B81675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54617" y="4160597"/>
            <a:ext cx="1106771" cy="1128292"/>
          </a:xfrm>
          <a:prstGeom prst="rect">
            <a:avLst/>
          </a:prstGeom>
        </p:spPr>
      </p:pic>
      <p:pic>
        <p:nvPicPr>
          <p:cNvPr id="55" name="Рисунок 5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C7FF4BC-FB82-31DA-7181-4ECF21A343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V="1">
            <a:off x="2522203" y="4598233"/>
            <a:ext cx="962049" cy="261955"/>
          </a:xfrm>
          <a:prstGeom prst="rect">
            <a:avLst/>
          </a:prstGeom>
        </p:spPr>
      </p:pic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5E839B04-38B5-17B4-5220-46ED8DEC0B57}"/>
              </a:ext>
            </a:extLst>
          </p:cNvPr>
          <p:cNvCxnSpPr>
            <a:cxnSpLocks/>
          </p:cNvCxnSpPr>
          <p:nvPr/>
        </p:nvCxnSpPr>
        <p:spPr>
          <a:xfrm>
            <a:off x="647700" y="154140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0FC76BFA-B8CE-CDF8-D19E-B566C5DF60E8}"/>
              </a:ext>
            </a:extLst>
          </p:cNvPr>
          <p:cNvCxnSpPr>
            <a:cxnSpLocks/>
          </p:cNvCxnSpPr>
          <p:nvPr/>
        </p:nvCxnSpPr>
        <p:spPr>
          <a:xfrm>
            <a:off x="647700" y="2307699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0346E75D-8B0F-2CEA-6295-240D8A3F5D66}"/>
              </a:ext>
            </a:extLst>
          </p:cNvPr>
          <p:cNvCxnSpPr>
            <a:cxnSpLocks/>
          </p:cNvCxnSpPr>
          <p:nvPr/>
        </p:nvCxnSpPr>
        <p:spPr>
          <a:xfrm>
            <a:off x="647700" y="327955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6C037236-671A-5EAA-96B5-073E257D10F6}"/>
              </a:ext>
            </a:extLst>
          </p:cNvPr>
          <p:cNvCxnSpPr>
            <a:cxnSpLocks/>
          </p:cNvCxnSpPr>
          <p:nvPr/>
        </p:nvCxnSpPr>
        <p:spPr>
          <a:xfrm>
            <a:off x="647700" y="4497248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CEAF464F-1233-0701-CBD1-EFF5AE820697}"/>
              </a:ext>
            </a:extLst>
          </p:cNvPr>
          <p:cNvCxnSpPr>
            <a:cxnSpLocks/>
          </p:cNvCxnSpPr>
          <p:nvPr/>
        </p:nvCxnSpPr>
        <p:spPr>
          <a:xfrm>
            <a:off x="647700" y="4910039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1C2F6E25-7B53-66BD-D2FB-710C52F9A450}"/>
              </a:ext>
            </a:extLst>
          </p:cNvPr>
          <p:cNvCxnSpPr>
            <a:cxnSpLocks/>
          </p:cNvCxnSpPr>
          <p:nvPr/>
        </p:nvCxnSpPr>
        <p:spPr>
          <a:xfrm flipV="1">
            <a:off x="6276975" y="1439141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813EA6EB-FDB9-E4D3-5166-A574D5EA85F6}"/>
              </a:ext>
            </a:extLst>
          </p:cNvPr>
          <p:cNvCxnSpPr>
            <a:cxnSpLocks/>
          </p:cNvCxnSpPr>
          <p:nvPr/>
        </p:nvCxnSpPr>
        <p:spPr>
          <a:xfrm flipV="1">
            <a:off x="6276975" y="2355317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86B9FC39-B5C8-ACB5-A730-376BFA3EE73A}"/>
              </a:ext>
            </a:extLst>
          </p:cNvPr>
          <p:cNvCxnSpPr>
            <a:cxnSpLocks/>
          </p:cNvCxnSpPr>
          <p:nvPr/>
        </p:nvCxnSpPr>
        <p:spPr>
          <a:xfrm flipV="1">
            <a:off x="6250489" y="4114620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27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BF66710-2EE4-7673-44C7-81D21834C7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32</a:t>
            </a:fld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5D6562-BF0C-EB90-1A90-2E8276B42E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5EB1BC-9F08-416C-3C7D-157BE1BD2A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п-ксилол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FB41DF64-BB66-3A27-580F-A713B3B0F8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9D70A3E-B54C-F05F-68DF-A593694FF2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65895" y="831763"/>
            <a:ext cx="2073493" cy="346076"/>
          </a:xfrm>
        </p:spPr>
        <p:txBody>
          <a:bodyPr/>
          <a:lstStyle/>
          <a:p>
            <a:r>
              <a:rPr lang="ru-RU" dirty="0"/>
              <a:t>изопропиловый спирт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70110647-76AC-158F-B8D5-63C7998FCC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BA3B7099-2E52-F699-EFC2-2A937F0BE2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537FAFD5-EEF6-72B4-D534-72589BE235E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EF406FC7-E568-A710-6409-E2D0CDF740D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981398" y="1763809"/>
            <a:ext cx="1957990" cy="346076"/>
          </a:xfrm>
        </p:spPr>
        <p:txBody>
          <a:bodyPr/>
          <a:lstStyle/>
          <a:p>
            <a:r>
              <a:rPr lang="ru-RU" dirty="0"/>
              <a:t>этиленгликоль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E01260C4-62B3-8893-9552-AD65E17CE03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ru-RU" dirty="0"/>
              <a:t>арены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6EDA52F7-9C58-8860-F2A6-A99A71045D0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ru-RU" dirty="0"/>
              <a:t>кумол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47E2D2B8-0671-2CEC-ADDD-AE7889E17FD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6AAA130E-C4AF-44D4-C7C8-AC6408C815F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F1B8A4C9-FCFE-C575-94E1-16E10F17150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1A483395-F584-67B3-3DFD-D8498C6A746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ru-RU" dirty="0"/>
              <a:t>стирол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93269D6E-3ADA-2D01-38D9-EC40DB9EEEF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290AF2BB-7BDC-5E95-50DA-0BB9A885907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ru-RU" dirty="0"/>
              <a:t>глицерин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34BFBF25-E730-A4F2-526A-6DD9248C01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5F0E4A4C-4212-2445-2AE2-93A410BD663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ru-RU" dirty="0"/>
              <a:t>древесный спирт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0C36CD42-3200-685C-F874-EE7DEE87B38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A8F7C297-1329-3EF8-F4A4-635AC0B9283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ru-RU" dirty="0" err="1"/>
              <a:t>бензиловый</a:t>
            </a:r>
            <a:r>
              <a:rPr lang="ru-RU" dirty="0"/>
              <a:t> спирт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381452A8-475D-53B9-CA9A-2B886FB66BA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ru-RU" dirty="0"/>
              <a:t>спирты</a:t>
            </a: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28E62FB6-6739-369E-8987-90755F307A9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ru-RU" dirty="0"/>
              <a:t>винный спирт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ED2FAE6C-80C4-6723-F7A2-6F6B3597829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E4EC75CA-4FE0-0480-4063-111E22E3CF1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7102C4B4-6A15-3612-F4A3-F05F178A6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992" y="550767"/>
            <a:ext cx="524758" cy="108675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42D6E45-8EF0-36E7-26CE-B689AF7FE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462" y="2179808"/>
            <a:ext cx="1301780" cy="103209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C992F6C-32DA-E2DB-7235-FAED949BA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531" y="3373690"/>
            <a:ext cx="1348369" cy="761006"/>
          </a:xfrm>
          <a:prstGeom prst="rect">
            <a:avLst/>
          </a:prstGeom>
        </p:spPr>
      </p:pic>
      <p:pic>
        <p:nvPicPr>
          <p:cNvPr id="35" name="Рисунок 34" descr="Изображение выглядит как оружие&#10;&#10;Автоматически созданное описание">
            <a:extLst>
              <a:ext uri="{FF2B5EF4-FFF2-40B4-BE49-F238E27FC236}">
                <a16:creationId xmlns:a16="http://schemas.microsoft.com/office/drawing/2014/main" id="{89F1B3B9-304A-B1D6-3403-C5E3369D0C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4531" y="4551878"/>
            <a:ext cx="1210427" cy="358161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E1BC537-C69B-2577-1DB8-219C941EAC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4931" y="5277746"/>
            <a:ext cx="1378596" cy="699075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499BA4B-4D2E-E114-F262-2241466AE9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6521" y="472437"/>
            <a:ext cx="1251054" cy="1064727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383C5F9A-C5AA-9E7A-EBD3-439C198EE2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7800" y="1634535"/>
            <a:ext cx="1390695" cy="101954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2552F46-436C-8572-F500-DE59615A9B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3148" y="3041931"/>
            <a:ext cx="1251055" cy="1265135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3C9F1D19-C26F-EC27-3DF7-B89A9C2A3B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33328" y="4466955"/>
            <a:ext cx="1446855" cy="853881"/>
          </a:xfrm>
          <a:prstGeom prst="rect">
            <a:avLst/>
          </a:prstGeom>
        </p:spPr>
      </p:pic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8129C361-368E-4A28-85B9-EDBC38B0BCCE}"/>
              </a:ext>
            </a:extLst>
          </p:cNvPr>
          <p:cNvCxnSpPr>
            <a:cxnSpLocks/>
          </p:cNvCxnSpPr>
          <p:nvPr/>
        </p:nvCxnSpPr>
        <p:spPr>
          <a:xfrm>
            <a:off x="628466" y="1936847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88DB4728-CBB1-E2A7-0BD7-DEB40187DC82}"/>
              </a:ext>
            </a:extLst>
          </p:cNvPr>
          <p:cNvCxnSpPr>
            <a:cxnSpLocks/>
          </p:cNvCxnSpPr>
          <p:nvPr/>
        </p:nvCxnSpPr>
        <p:spPr>
          <a:xfrm flipV="1">
            <a:off x="6276975" y="1542268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A59AD78C-893E-2A8D-43E0-77B16780CFC0}"/>
              </a:ext>
            </a:extLst>
          </p:cNvPr>
          <p:cNvCxnSpPr>
            <a:cxnSpLocks/>
          </p:cNvCxnSpPr>
          <p:nvPr/>
        </p:nvCxnSpPr>
        <p:spPr>
          <a:xfrm>
            <a:off x="628466" y="3367437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1C24ECE4-24C9-F84C-4AA5-98FC66FDC5E9}"/>
              </a:ext>
            </a:extLst>
          </p:cNvPr>
          <p:cNvCxnSpPr>
            <a:cxnSpLocks/>
          </p:cNvCxnSpPr>
          <p:nvPr/>
        </p:nvCxnSpPr>
        <p:spPr>
          <a:xfrm>
            <a:off x="628466" y="4307066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E35EA99E-CAF8-1BB6-C4DA-983E0A847A9F}"/>
              </a:ext>
            </a:extLst>
          </p:cNvPr>
          <p:cNvCxnSpPr>
            <a:cxnSpLocks/>
          </p:cNvCxnSpPr>
          <p:nvPr/>
        </p:nvCxnSpPr>
        <p:spPr>
          <a:xfrm>
            <a:off x="628466" y="524202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B38F6192-5BEC-E13B-6473-2923B71E9382}"/>
              </a:ext>
            </a:extLst>
          </p:cNvPr>
          <p:cNvCxnSpPr>
            <a:cxnSpLocks/>
          </p:cNvCxnSpPr>
          <p:nvPr/>
        </p:nvCxnSpPr>
        <p:spPr>
          <a:xfrm flipV="1">
            <a:off x="6276975" y="2857077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729DFA9A-2306-2B9F-A941-5D22B5FEA951}"/>
              </a:ext>
            </a:extLst>
          </p:cNvPr>
          <p:cNvCxnSpPr>
            <a:cxnSpLocks/>
          </p:cNvCxnSpPr>
          <p:nvPr/>
        </p:nvCxnSpPr>
        <p:spPr>
          <a:xfrm flipV="1">
            <a:off x="6276975" y="4407548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43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10" grpId="0" build="p"/>
      <p:bldP spid="11" grpId="0" build="p"/>
      <p:bldP spid="12" grpId="0" build="p"/>
      <p:bldP spid="13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39E214E-FCED-D17B-6A3E-FEBE2066F1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33</a:t>
            </a:fld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42C6C0-91C3-48A0-2926-4D6833F2FD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фенолы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B483E6-F0C2-739F-7F73-93D9633CD8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фенол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2FAE662-21F7-83EB-9C5B-D29A611C51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/>
              <a:t>кетоны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E375CED-03E6-7448-55C1-797F2C20CA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 err="1"/>
              <a:t>бензофенон</a:t>
            </a:r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DAA78AA7-A389-6EE0-B055-CFD5EF88C7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dirty="0"/>
              <a:t>фенолы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60D0D4F9-9B3D-D247-8C72-071EF4662DF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/>
              <a:t>о-крезол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5C85E14-7927-4CCE-9741-BBB6E3A376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97357" y="1767367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6F8EA7C7-6368-DE90-A9AA-7C36180ABA9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/>
              <a:t>муравьиная кислота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D43EEAF7-9487-36A3-1263-03CE8AEBFF9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ru-RU" dirty="0"/>
              <a:t>альдегиды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83566FA3-B402-BFD1-2B15-098D43A8B31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63442" y="2695855"/>
            <a:ext cx="1908269" cy="346076"/>
          </a:xfrm>
        </p:spPr>
        <p:txBody>
          <a:bodyPr/>
          <a:lstStyle/>
          <a:p>
            <a:r>
              <a:rPr lang="ru-RU" dirty="0"/>
              <a:t>формальдегид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F6C09C15-E9CC-F178-D474-DC1E12054B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397357" y="2699413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650F8974-909C-FF4E-A54A-BB8EE8CD19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ru-RU" dirty="0"/>
              <a:t>уксусная кислота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4B81FD1A-9C94-4296-73A9-9F84E7B5DA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ru-RU" dirty="0"/>
              <a:t>альдегиды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9362E10E-A29B-A866-D7C5-A7BC2925D2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840051" y="3376653"/>
            <a:ext cx="1992730" cy="346076"/>
          </a:xfrm>
        </p:spPr>
        <p:txBody>
          <a:bodyPr/>
          <a:lstStyle/>
          <a:p>
            <a:r>
              <a:rPr lang="ru-RU" dirty="0"/>
              <a:t>уксусный альдегид (ацетальдегид)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36DCAC01-85B9-0671-625A-A3592BD79ED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7357" y="3631459"/>
            <a:ext cx="1572229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6E570EB2-5D13-72C3-F4F6-A1BEAEC6EAC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164278" y="3627901"/>
            <a:ext cx="1775110" cy="346076"/>
          </a:xfrm>
        </p:spPr>
        <p:txBody>
          <a:bodyPr/>
          <a:lstStyle/>
          <a:p>
            <a:r>
              <a:rPr lang="ru-RU" dirty="0"/>
              <a:t>пропионовая кислота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6346BC4B-DFF3-5F41-422A-E6A046641E9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ru-RU" dirty="0"/>
              <a:t>кетоны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0CBC13AF-C331-C6AC-4FC8-768CDEEAD80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ru-RU" dirty="0"/>
              <a:t>ацетон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4AC7E3E7-0B4B-ADD1-D68D-05F3CE66C6C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7357" y="4567521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186DA3D8-8A93-75BD-C7FE-F27A1836C43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ru-RU" dirty="0"/>
              <a:t>масляная кислота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2DF5B9B2-A034-83C8-DFEC-4A3AD4E7253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3637" y="5835820"/>
            <a:ext cx="1515247" cy="346075"/>
          </a:xfrm>
        </p:spPr>
        <p:txBody>
          <a:bodyPr/>
          <a:lstStyle/>
          <a:p>
            <a:r>
              <a:rPr lang="ru-RU" dirty="0"/>
              <a:t>кетоны</a:t>
            </a: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1CFD67EA-BE8E-7357-CB62-4DCFA265088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187335" y="5765800"/>
            <a:ext cx="1645446" cy="346076"/>
          </a:xfrm>
        </p:spPr>
        <p:txBody>
          <a:bodyPr/>
          <a:lstStyle/>
          <a:p>
            <a:r>
              <a:rPr lang="ru-RU" dirty="0"/>
              <a:t>ацетофенон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A7D79CA7-9E13-3C1D-AFDA-1E2C1A5C932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B0C96D5A-CF7B-8A76-7CFA-981DDA120E0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69C94E9-E89E-4E85-DF4E-BABA0C0FC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19" y="654048"/>
            <a:ext cx="994323" cy="74209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43DFC50-7843-99DF-ECC0-F8796ECA4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032" y="1525375"/>
            <a:ext cx="1066987" cy="797277"/>
          </a:xfrm>
          <a:prstGeom prst="rect">
            <a:avLst/>
          </a:prstGeom>
        </p:spPr>
      </p:pic>
      <p:pic>
        <p:nvPicPr>
          <p:cNvPr id="33" name="Рисунок 3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0085960-225C-51C1-B4E3-55BBD3AB9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531" y="2696566"/>
            <a:ext cx="752726" cy="421287"/>
          </a:xfrm>
          <a:prstGeom prst="rect">
            <a:avLst/>
          </a:prstGeom>
        </p:spPr>
      </p:pic>
      <p:pic>
        <p:nvPicPr>
          <p:cNvPr id="35" name="Рисунок 3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23D632D-AD2C-09C8-4D1C-5228EFA93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3713" y="3376653"/>
            <a:ext cx="614712" cy="90658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AD90F7D-1DCC-8D58-3C86-481AEDD62F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0904" y="4613813"/>
            <a:ext cx="987765" cy="790212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F6B79B93-F8A7-772A-C5AB-8ABB8F974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2054" y="5537066"/>
            <a:ext cx="1217747" cy="96547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5A3248B-EA80-C2EF-C6EC-F59B2031AD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6704" y="352380"/>
            <a:ext cx="1543774" cy="95876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E7C681C6-8A44-5BBD-6F8E-35EF894CD2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8684570" y="1424507"/>
            <a:ext cx="539943" cy="93262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48AE5ABF-6C4F-E1FF-C7BE-A0D452DB59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93385" y="2413176"/>
            <a:ext cx="1217747" cy="98806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AB601604-E7AF-9B02-C8A1-6FD35E250BD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42908" y="3508290"/>
            <a:ext cx="1283040" cy="883786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57EA5FC0-77A7-ECC5-CDD0-8039E3BF653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3358" y="4613813"/>
            <a:ext cx="907656" cy="1106425"/>
          </a:xfrm>
          <a:prstGeom prst="rect">
            <a:avLst/>
          </a:prstGeom>
        </p:spPr>
      </p:pic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757CF424-A304-DEDD-B11D-ABAD4198DD55}"/>
              </a:ext>
            </a:extLst>
          </p:cNvPr>
          <p:cNvCxnSpPr>
            <a:cxnSpLocks/>
          </p:cNvCxnSpPr>
          <p:nvPr/>
        </p:nvCxnSpPr>
        <p:spPr>
          <a:xfrm>
            <a:off x="649224" y="1424507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417056CB-D4C5-011E-4BFF-FF9618FE6437}"/>
              </a:ext>
            </a:extLst>
          </p:cNvPr>
          <p:cNvCxnSpPr>
            <a:cxnSpLocks/>
          </p:cNvCxnSpPr>
          <p:nvPr/>
        </p:nvCxnSpPr>
        <p:spPr>
          <a:xfrm flipV="1">
            <a:off x="6276975" y="1360731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2FE55AC7-7FDD-8F3C-690A-FCC2399C8100}"/>
              </a:ext>
            </a:extLst>
          </p:cNvPr>
          <p:cNvCxnSpPr>
            <a:cxnSpLocks/>
          </p:cNvCxnSpPr>
          <p:nvPr/>
        </p:nvCxnSpPr>
        <p:spPr>
          <a:xfrm flipV="1">
            <a:off x="6267000" y="2409096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F2DE8C53-12A6-1746-7877-4B08E46FB709}"/>
              </a:ext>
            </a:extLst>
          </p:cNvPr>
          <p:cNvCxnSpPr>
            <a:cxnSpLocks/>
          </p:cNvCxnSpPr>
          <p:nvPr/>
        </p:nvCxnSpPr>
        <p:spPr>
          <a:xfrm flipV="1">
            <a:off x="6276975" y="3450543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CC99565D-FDEE-41FD-1BDD-6E0A8ED5D5D1}"/>
              </a:ext>
            </a:extLst>
          </p:cNvPr>
          <p:cNvCxnSpPr>
            <a:cxnSpLocks/>
          </p:cNvCxnSpPr>
          <p:nvPr/>
        </p:nvCxnSpPr>
        <p:spPr>
          <a:xfrm flipV="1">
            <a:off x="6244745" y="4458468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3E397A69-A709-ED6E-16EC-B71CE293FF30}"/>
              </a:ext>
            </a:extLst>
          </p:cNvPr>
          <p:cNvCxnSpPr>
            <a:cxnSpLocks/>
          </p:cNvCxnSpPr>
          <p:nvPr/>
        </p:nvCxnSpPr>
        <p:spPr>
          <a:xfrm>
            <a:off x="649224" y="2416973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2603EED2-7765-AE96-349F-A04FB0AC8082}"/>
              </a:ext>
            </a:extLst>
          </p:cNvPr>
          <p:cNvCxnSpPr>
            <a:cxnSpLocks/>
          </p:cNvCxnSpPr>
          <p:nvPr/>
        </p:nvCxnSpPr>
        <p:spPr>
          <a:xfrm>
            <a:off x="649224" y="3217073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CE1CB00B-7A1F-E04C-452B-9DA9FFA9177D}"/>
              </a:ext>
            </a:extLst>
          </p:cNvPr>
          <p:cNvCxnSpPr>
            <a:cxnSpLocks/>
          </p:cNvCxnSpPr>
          <p:nvPr/>
        </p:nvCxnSpPr>
        <p:spPr>
          <a:xfrm>
            <a:off x="649224" y="4458468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B9FA7968-7537-DF51-4C84-D6566400E890}"/>
              </a:ext>
            </a:extLst>
          </p:cNvPr>
          <p:cNvCxnSpPr>
            <a:cxnSpLocks/>
          </p:cNvCxnSpPr>
          <p:nvPr/>
        </p:nvCxnSpPr>
        <p:spPr>
          <a:xfrm>
            <a:off x="649224" y="5496009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5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75D2AF8-538D-6EFB-5A2E-CDE1216FCF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34</a:t>
            </a:fld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CA2BE7-F657-8EB1-20A8-0233A0F3B1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3638" y="831764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35CED6-CB29-2D2D-9584-C014E1ECC1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щавелевая кислота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1B05173-FAD9-2065-A3A6-874CED4A4F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97357" y="835321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B0D28C9-689B-E26C-D258-27D7B23E95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/>
              <a:t>бензойная кислота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73E9916E-521F-3BD9-BB46-AB1EBC2F32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3638" y="1763810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C3032FAE-87F7-8DE2-5799-9758275D6CB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 err="1"/>
              <a:t>малоновая</a:t>
            </a:r>
            <a:r>
              <a:rPr lang="ru-RU" dirty="0"/>
              <a:t> кислота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5727461E-01C1-ACD7-3257-BA2CD27C94F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97357" y="1767367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526E1446-9A89-54E9-EF17-D6E3EF63274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/>
              <a:t>фталевая кислота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165E2CBC-A94B-56D8-B8D7-F44EE8F5A7F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3638" y="2695856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EF7EB4F3-4DFC-C0D4-9E0D-F37869A3EC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ru-RU" dirty="0"/>
              <a:t>янтарная кислота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EE45162A-E57F-40BC-02E6-873464ABA75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F30108A7-6C51-4C2A-5EBE-0341F823B34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4876DC14-C199-817B-C540-78200BAFB7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5C603057-1C2C-9458-C40A-18C4D67F09A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88FFD7EC-4EA1-349C-BC21-340A9147C11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7357" y="3631459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5EDC075C-6EF4-8250-304D-E724B8DA801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145027" y="3627901"/>
            <a:ext cx="1794361" cy="346076"/>
          </a:xfrm>
        </p:spPr>
        <p:txBody>
          <a:bodyPr/>
          <a:lstStyle/>
          <a:p>
            <a:r>
              <a:rPr lang="ru-RU" dirty="0"/>
              <a:t>терефталевая кислота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701CDAB0-A961-2101-3593-E6BB4C7C669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73638" y="4563964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868403A3-1FD4-FAD7-A95A-6C12A4DD770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ru-RU" dirty="0"/>
              <a:t>акриловая кислота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4777DEAC-F1FA-42CD-0103-5E93AB01452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1455E636-BE51-F4F2-9840-99CEA995006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2A161747-55E3-8727-33E8-99AC3908298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3638" y="5496010"/>
            <a:ext cx="1645446" cy="346075"/>
          </a:xfrm>
        </p:spPr>
        <p:txBody>
          <a:bodyPr/>
          <a:lstStyle/>
          <a:p>
            <a:r>
              <a:rPr lang="ru-RU" dirty="0"/>
              <a:t>карбоновые кислоты</a:t>
            </a: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18D75C30-39E4-5A12-B9C9-B04D40F8986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ru-RU" dirty="0"/>
              <a:t>молочная кислота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4659DE80-F154-40A2-944D-4124678DDEA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C237416A-C9F1-B711-36B3-40973F008C0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9F3D0F2-C3C1-61A9-38A9-CF177F7B1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11" y="678219"/>
            <a:ext cx="1059570" cy="77679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2F464D9-A0D7-CB86-C5A2-FB064981A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005" y="1529695"/>
            <a:ext cx="1123477" cy="92860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EF6D63C-3747-1283-5704-ADDC5FBF1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7044" y="2649878"/>
            <a:ext cx="965683" cy="137807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7DA0741-905A-CC46-4DBA-4F1F293D7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434" y="4243064"/>
            <a:ext cx="1248315" cy="859866"/>
          </a:xfrm>
          <a:prstGeom prst="rect">
            <a:avLst/>
          </a:prstGeom>
        </p:spPr>
      </p:pic>
      <p:pic>
        <p:nvPicPr>
          <p:cNvPr id="37" name="Рисунок 36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E5B4ADE0-EB4F-1500-B6DE-AEEDD69E20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7044" y="5385868"/>
            <a:ext cx="1409221" cy="970702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4537ACB2-D6C1-5A53-8E54-7195E8C234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6143" y="495475"/>
            <a:ext cx="1352892" cy="1118433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68F1A92-176F-7B2B-A358-C51F96C5E5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4905" y="1741242"/>
            <a:ext cx="1211470" cy="1290911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1452EE1-B319-E484-93A8-CF0848810C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7527" y="3286744"/>
            <a:ext cx="2011492" cy="1450257"/>
          </a:xfrm>
          <a:prstGeom prst="rect">
            <a:avLst/>
          </a:prstGeom>
        </p:spPr>
      </p:pic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EF82D889-29DE-793F-0098-F62C8D390041}"/>
              </a:ext>
            </a:extLst>
          </p:cNvPr>
          <p:cNvCxnSpPr>
            <a:cxnSpLocks/>
          </p:cNvCxnSpPr>
          <p:nvPr/>
        </p:nvCxnSpPr>
        <p:spPr>
          <a:xfrm>
            <a:off x="649224" y="147213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479F62AD-E5DB-DF01-607B-4263F8AA5483}"/>
              </a:ext>
            </a:extLst>
          </p:cNvPr>
          <p:cNvCxnSpPr>
            <a:cxnSpLocks/>
          </p:cNvCxnSpPr>
          <p:nvPr/>
        </p:nvCxnSpPr>
        <p:spPr>
          <a:xfrm flipV="1">
            <a:off x="6276975" y="1599284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797F60C4-864E-6550-7C17-0A28EFB7DA45}"/>
              </a:ext>
            </a:extLst>
          </p:cNvPr>
          <p:cNvCxnSpPr>
            <a:cxnSpLocks/>
          </p:cNvCxnSpPr>
          <p:nvPr/>
        </p:nvCxnSpPr>
        <p:spPr>
          <a:xfrm>
            <a:off x="649224" y="2567507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E021849B-9506-CC35-F8A2-3C25F0C6E2BB}"/>
              </a:ext>
            </a:extLst>
          </p:cNvPr>
          <p:cNvCxnSpPr>
            <a:cxnSpLocks/>
          </p:cNvCxnSpPr>
          <p:nvPr/>
        </p:nvCxnSpPr>
        <p:spPr>
          <a:xfrm>
            <a:off x="649224" y="412008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A29DEFE5-0295-9193-10C6-5CD6485EF9C5}"/>
              </a:ext>
            </a:extLst>
          </p:cNvPr>
          <p:cNvCxnSpPr>
            <a:cxnSpLocks/>
          </p:cNvCxnSpPr>
          <p:nvPr/>
        </p:nvCxnSpPr>
        <p:spPr>
          <a:xfrm>
            <a:off x="649224" y="528213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5EA106EB-48EA-A22F-D443-49D608242781}"/>
              </a:ext>
            </a:extLst>
          </p:cNvPr>
          <p:cNvCxnSpPr>
            <a:cxnSpLocks/>
          </p:cNvCxnSpPr>
          <p:nvPr/>
        </p:nvCxnSpPr>
        <p:spPr>
          <a:xfrm flipV="1">
            <a:off x="6276974" y="3197201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788615CC-6BBF-7750-CFC3-BE9B7B1FAE34}"/>
              </a:ext>
            </a:extLst>
          </p:cNvPr>
          <p:cNvCxnSpPr>
            <a:cxnSpLocks/>
          </p:cNvCxnSpPr>
          <p:nvPr/>
        </p:nvCxnSpPr>
        <p:spPr>
          <a:xfrm flipV="1">
            <a:off x="6276973" y="4799068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0C779F2-8877-9EA7-B330-6409E3AB6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35</a:t>
            </a:fld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C665DD-AA79-638C-9E7C-E39DAEC82D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амины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F6B6AD0-98EF-E4BF-F8D1-8BBCCC12F5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анилин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D59D512-EB70-A588-37C6-5F6D0F1728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97357" y="835321"/>
            <a:ext cx="1884851" cy="346075"/>
          </a:xfrm>
        </p:spPr>
        <p:txBody>
          <a:bodyPr/>
          <a:lstStyle/>
          <a:p>
            <a:r>
              <a:rPr lang="ru-RU" dirty="0"/>
              <a:t>аминокислоты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A2DBD7-A583-1CA6-2EF2-B0553350C4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 err="1"/>
              <a:t>серин</a:t>
            </a:r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AA8FFD16-282A-6F81-3F96-5E76D9844F2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3638" y="1763810"/>
            <a:ext cx="1888813" cy="346075"/>
          </a:xfrm>
        </p:spPr>
        <p:txBody>
          <a:bodyPr/>
          <a:lstStyle/>
          <a:p>
            <a:r>
              <a:rPr lang="ru-RU" dirty="0"/>
              <a:t>аминокислоты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B875F1F8-86EF-39EB-A381-87CC7E71F9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/>
              <a:t>глицин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3442B42-6DDF-2635-26E2-81372B26D2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CA5F3BB0-6300-8CB0-6943-65C50AF9D70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24B66E64-6DDD-9CC3-4340-42080FE04F0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3638" y="2695856"/>
            <a:ext cx="1888813" cy="346075"/>
          </a:xfrm>
        </p:spPr>
        <p:txBody>
          <a:bodyPr/>
          <a:lstStyle/>
          <a:p>
            <a:r>
              <a:rPr lang="ru-RU" dirty="0"/>
              <a:t>аминокислоты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8C90B9FE-E41A-CAFA-E921-0505EA12428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ru-RU" dirty="0"/>
              <a:t>аланин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87D1CCFE-9358-DD36-06AB-40C09E0214D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D4FADB63-5E7D-9BE2-6DBE-AD7ACDB33AC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287E3563-2899-2560-5355-C89CD2BC545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F0987B2B-94F6-5030-C746-7B9091DC662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237BA6EE-7721-BBA2-830C-EB9EB499723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95E510E0-C7E8-732C-8DDF-DCD2A91282D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4FA99A-0D6E-9C7E-558C-1E5F196B20D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73638" y="4563964"/>
            <a:ext cx="2040893" cy="346075"/>
          </a:xfrm>
        </p:spPr>
        <p:txBody>
          <a:bodyPr/>
          <a:lstStyle/>
          <a:p>
            <a:r>
              <a:rPr lang="ru-RU" dirty="0"/>
              <a:t>аминокислоты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E8C83301-25C1-BFB5-9A27-D34988AFEFC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16019" y="4563963"/>
            <a:ext cx="1855692" cy="346076"/>
          </a:xfrm>
        </p:spPr>
        <p:txBody>
          <a:bodyPr/>
          <a:lstStyle/>
          <a:p>
            <a:r>
              <a:rPr lang="ru-RU" dirty="0"/>
              <a:t>фенилаланин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1C210211-3A40-4570-17DA-8D0AECD1646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4DC5CFC4-C77D-D92D-13D8-2306CCAF05E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62A40BA7-36CD-7234-0C4A-8156D72D5D6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338368A8-404B-5C8B-FF37-E76AAE288B2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7AAC5C18-6543-9477-15DF-A8F577F2857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16B618B1-F5D6-EAF4-C54A-7417A84B366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70B6E297-D52B-6093-B0BF-DAB2B6498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531" y="654048"/>
            <a:ext cx="995263" cy="70359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8812D4D-1781-D033-723A-229B253B1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97" y="1569194"/>
            <a:ext cx="1239912" cy="633511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660CC6D7-D40E-80AA-E058-9EEF0E31F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367" y="2334400"/>
            <a:ext cx="1362378" cy="110213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DB0B525-D231-9FF8-15A4-522D716015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0703" y="4930043"/>
            <a:ext cx="2309787" cy="1361991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B3EDB992-4351-E470-313F-71455F07E5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7855" y="422909"/>
            <a:ext cx="1722184" cy="1236665"/>
          </a:xfrm>
          <a:prstGeom prst="rect">
            <a:avLst/>
          </a:prstGeom>
        </p:spPr>
      </p:pic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2B2E52-F472-31F3-C829-70DC84213722}"/>
              </a:ext>
            </a:extLst>
          </p:cNvPr>
          <p:cNvCxnSpPr>
            <a:cxnSpLocks/>
          </p:cNvCxnSpPr>
          <p:nvPr/>
        </p:nvCxnSpPr>
        <p:spPr>
          <a:xfrm>
            <a:off x="649224" y="1472132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C43B2E5B-E9F4-F058-F695-3FC55439AEFD}"/>
              </a:ext>
            </a:extLst>
          </p:cNvPr>
          <p:cNvCxnSpPr>
            <a:cxnSpLocks/>
          </p:cNvCxnSpPr>
          <p:nvPr/>
        </p:nvCxnSpPr>
        <p:spPr>
          <a:xfrm flipV="1">
            <a:off x="6276975" y="1724488"/>
            <a:ext cx="5915025" cy="787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2C5520DF-0411-71DD-7101-5522796124DF}"/>
              </a:ext>
            </a:extLst>
          </p:cNvPr>
          <p:cNvCxnSpPr>
            <a:cxnSpLocks/>
          </p:cNvCxnSpPr>
          <p:nvPr/>
        </p:nvCxnSpPr>
        <p:spPr>
          <a:xfrm>
            <a:off x="649224" y="2250330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B08CB62E-BE31-9EF0-8CE7-81A819C5CC76}"/>
              </a:ext>
            </a:extLst>
          </p:cNvPr>
          <p:cNvCxnSpPr>
            <a:cxnSpLocks/>
          </p:cNvCxnSpPr>
          <p:nvPr/>
        </p:nvCxnSpPr>
        <p:spPr>
          <a:xfrm>
            <a:off x="649223" y="3812894"/>
            <a:ext cx="535580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81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FB008-076C-5B9A-DCF1-EE205636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4651" y="416492"/>
            <a:ext cx="6496050" cy="564682"/>
          </a:xfrm>
        </p:spPr>
        <p:txBody>
          <a:bodyPr/>
          <a:lstStyle/>
          <a:p>
            <a:r>
              <a:rPr lang="ru-RU" dirty="0"/>
              <a:t>Общие формулы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0AA368-E510-23C3-3484-B3C7D93048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36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38F19-E377-0949-1E4B-D60ADCFE86A4}"/>
              </a:ext>
            </a:extLst>
          </p:cNvPr>
          <p:cNvSpPr txBox="1"/>
          <p:nvPr/>
        </p:nvSpPr>
        <p:spPr>
          <a:xfrm>
            <a:off x="877823" y="1179301"/>
            <a:ext cx="11124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 общем случае, базовая формула у </a:t>
            </a:r>
            <a:r>
              <a:rPr lang="ru-RU" sz="3200" dirty="0" err="1">
                <a:solidFill>
                  <a:srgbClr val="FF0000"/>
                </a:solidFill>
              </a:rPr>
              <a:t>алканов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en-US" sz="3200" b="1" dirty="0"/>
              <a:t>C</a:t>
            </a:r>
            <a:r>
              <a:rPr lang="en-US" sz="3200" b="1" baseline="-25000" dirty="0"/>
              <a:t>n</a:t>
            </a:r>
            <a:r>
              <a:rPr lang="en-US" sz="3200" b="1" dirty="0"/>
              <a:t>H</a:t>
            </a:r>
            <a:r>
              <a:rPr lang="en-US" sz="3200" b="1" baseline="-25000" dirty="0"/>
              <a:t>2n+2</a:t>
            </a:r>
            <a:r>
              <a:rPr lang="ru-RU" sz="3200" b="1" baseline="-25000" dirty="0"/>
              <a:t>, </a:t>
            </a:r>
            <a:r>
              <a:rPr lang="ru-RU" sz="3200" dirty="0">
                <a:solidFill>
                  <a:srgbClr val="FF0000"/>
                </a:solidFill>
              </a:rPr>
              <a:t>каждая кратная связь и каждый цикл будет отнимать от этой формулы два атома водорода.  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70DC129A-A8F6-2281-44C5-8783B71AC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273515"/>
              </p:ext>
            </p:extLst>
          </p:nvPr>
        </p:nvGraphicFramePr>
        <p:xfrm>
          <a:off x="1849120" y="2854954"/>
          <a:ext cx="8128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75874178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334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Общая 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Классы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241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2n+2</a:t>
                      </a:r>
                      <a:endParaRPr lang="ru-RU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Алканы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48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Алкены</a:t>
                      </a:r>
                      <a:r>
                        <a:rPr lang="ru-RU" dirty="0"/>
                        <a:t>, </a:t>
                      </a:r>
                      <a:r>
                        <a:rPr lang="ru-RU" dirty="0" err="1"/>
                        <a:t>циклоалканы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705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ru-RU" b="1" baseline="-25000" dirty="0"/>
                        <a:t>-</a:t>
                      </a:r>
                      <a:r>
                        <a:rPr lang="en-US" b="1" baseline="-25000" dirty="0"/>
                        <a:t>2</a:t>
                      </a:r>
                      <a:endParaRPr lang="ru-RU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Алкины, алкадиены, </a:t>
                      </a:r>
                      <a:r>
                        <a:rPr lang="ru-RU" dirty="0" err="1"/>
                        <a:t>циклоалкены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68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ru-RU" b="1" baseline="-25000" dirty="0"/>
                        <a:t>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Циклоалкадиены</a:t>
                      </a:r>
                      <a:r>
                        <a:rPr lang="ru-RU" dirty="0"/>
                        <a:t>, </a:t>
                      </a:r>
                      <a:r>
                        <a:rPr lang="ru-RU" dirty="0" err="1"/>
                        <a:t>алкатриены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899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2n+2</a:t>
                      </a:r>
                      <a:r>
                        <a:rPr lang="en-US" b="1" baseline="0" dirty="0"/>
                        <a:t>O</a:t>
                      </a:r>
                      <a:endParaRPr lang="ru-RU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Одноатомные спирты, простые эфиры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0755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2n+2</a:t>
                      </a:r>
                      <a:r>
                        <a:rPr lang="en-US" b="1" baseline="0" dirty="0"/>
                        <a:t>O</a:t>
                      </a:r>
                      <a:r>
                        <a:rPr lang="ru-RU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Двухатомные спирты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896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en-US" b="1" baseline="0" dirty="0"/>
                        <a:t>O</a:t>
                      </a:r>
                      <a:endParaRPr lang="ru-RU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Альдегиды и кетоны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9757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3F7E77E-BE0A-4766-1203-41A6ED645ACE}"/>
              </a:ext>
            </a:extLst>
          </p:cNvPr>
          <p:cNvSpPr txBox="1"/>
          <p:nvPr/>
        </p:nvSpPr>
        <p:spPr>
          <a:xfrm>
            <a:off x="877823" y="6019801"/>
            <a:ext cx="9770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Формулу любого класса органических соединений можно начать с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C</a:t>
            </a:r>
            <a:r>
              <a:rPr lang="en-US" sz="2400" b="1" baseline="-25000" dirty="0">
                <a:solidFill>
                  <a:srgbClr val="0070C0"/>
                </a:solidFill>
              </a:rPr>
              <a:t>n</a:t>
            </a:r>
            <a:r>
              <a:rPr lang="en-US" sz="2400" b="1" dirty="0">
                <a:solidFill>
                  <a:srgbClr val="0070C0"/>
                </a:solidFill>
              </a:rPr>
              <a:t>H</a:t>
            </a:r>
            <a:r>
              <a:rPr lang="en-US" sz="2400" b="1" baseline="-25000" dirty="0">
                <a:solidFill>
                  <a:srgbClr val="0070C0"/>
                </a:solidFill>
              </a:rPr>
              <a:t>2n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5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0AA368-E510-23C3-3484-B3C7D93048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37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38F19-E377-0949-1E4B-D60ADCFE86A4}"/>
              </a:ext>
            </a:extLst>
          </p:cNvPr>
          <p:cNvSpPr txBox="1"/>
          <p:nvPr/>
        </p:nvSpPr>
        <p:spPr>
          <a:xfrm>
            <a:off x="1067121" y="1133234"/>
            <a:ext cx="11124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Классы органических соединений с одинаковой общей формулой будут </a:t>
            </a:r>
            <a:r>
              <a:rPr lang="ru-RU" sz="3200" dirty="0" err="1">
                <a:solidFill>
                  <a:srgbClr val="FF0000"/>
                </a:solidFill>
              </a:rPr>
              <a:t>изомерны</a:t>
            </a:r>
            <a:r>
              <a:rPr lang="ru-RU" sz="3200" dirty="0">
                <a:solidFill>
                  <a:srgbClr val="FF0000"/>
                </a:solidFill>
              </a:rPr>
              <a:t> друг другу, но не забывайте, что класс, понятие растяжимое!!!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70DC129A-A8F6-2281-44C5-8783B71AC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736546"/>
              </p:ext>
            </p:extLst>
          </p:nvPr>
        </p:nvGraphicFramePr>
        <p:xfrm>
          <a:off x="723900" y="2854954"/>
          <a:ext cx="9458324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9162">
                  <a:extLst>
                    <a:ext uri="{9D8B030D-6E8A-4147-A177-3AD203B41FA5}">
                      <a16:colId xmlns:a16="http://schemas.microsoft.com/office/drawing/2014/main" val="758741789"/>
                    </a:ext>
                  </a:extLst>
                </a:gridCol>
                <a:gridCol w="4729162">
                  <a:extLst>
                    <a:ext uri="{9D8B030D-6E8A-4147-A177-3AD203B41FA5}">
                      <a16:colId xmlns:a16="http://schemas.microsoft.com/office/drawing/2014/main" val="200334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Общая 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Классы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241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C</a:t>
                      </a:r>
                      <a:r>
                        <a:rPr lang="en-US" sz="2800" b="1" baseline="-25000" dirty="0"/>
                        <a:t>n</a:t>
                      </a:r>
                      <a:r>
                        <a:rPr lang="en-US" sz="2800" b="1" dirty="0"/>
                        <a:t>H</a:t>
                      </a:r>
                      <a:r>
                        <a:rPr lang="en-US" sz="2800" b="1" baseline="-25000" dirty="0"/>
                        <a:t>2n</a:t>
                      </a:r>
                      <a:r>
                        <a:rPr lang="en-US" sz="2800" b="1" baseline="0" dirty="0"/>
                        <a:t>O</a:t>
                      </a:r>
                      <a:r>
                        <a:rPr lang="ru-RU" sz="2800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Карбоновые кислоты, сложные эфиры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48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C</a:t>
                      </a:r>
                      <a:r>
                        <a:rPr lang="en-US" sz="2800" b="1" baseline="-25000" dirty="0"/>
                        <a:t>n</a:t>
                      </a:r>
                      <a:r>
                        <a:rPr lang="en-US" sz="2800" b="1" dirty="0"/>
                        <a:t>H</a:t>
                      </a:r>
                      <a:r>
                        <a:rPr lang="en-US" sz="2800" b="1" baseline="-25000" dirty="0"/>
                        <a:t>2n</a:t>
                      </a:r>
                      <a:r>
                        <a:rPr lang="ru-RU" sz="2800" b="1" baseline="-25000" dirty="0"/>
                        <a:t>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Арены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705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C</a:t>
                      </a:r>
                      <a:r>
                        <a:rPr lang="en-US" sz="2800" b="1" baseline="-25000" dirty="0"/>
                        <a:t>n</a:t>
                      </a:r>
                      <a:r>
                        <a:rPr lang="en-US" sz="2800" b="1" dirty="0"/>
                        <a:t>H</a:t>
                      </a:r>
                      <a:r>
                        <a:rPr lang="en-US" sz="2800" b="1" baseline="-25000" dirty="0"/>
                        <a:t>2n</a:t>
                      </a:r>
                      <a:r>
                        <a:rPr lang="ru-RU" sz="2800" b="1" baseline="-25000" dirty="0"/>
                        <a:t>-6</a:t>
                      </a:r>
                      <a:r>
                        <a:rPr lang="en-US" sz="2800" b="1" baseline="0" dirty="0"/>
                        <a:t>O</a:t>
                      </a:r>
                      <a:endParaRPr lang="ru-RU" sz="2800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Фенолы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68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C</a:t>
                      </a:r>
                      <a:r>
                        <a:rPr lang="en-US" sz="2800" b="1" baseline="-25000" dirty="0"/>
                        <a:t>n</a:t>
                      </a:r>
                      <a:r>
                        <a:rPr lang="en-US" sz="2800" b="1" dirty="0"/>
                        <a:t>H</a:t>
                      </a:r>
                      <a:r>
                        <a:rPr lang="en-US" sz="2800" b="1" baseline="-25000" dirty="0"/>
                        <a:t>2n</a:t>
                      </a:r>
                      <a:r>
                        <a:rPr lang="ru-RU" sz="2800" b="1" baseline="-25000" dirty="0"/>
                        <a:t>+1</a:t>
                      </a:r>
                      <a:r>
                        <a:rPr lang="en-US" sz="2800" b="1" baseline="0" dirty="0"/>
                        <a:t>NO</a:t>
                      </a:r>
                      <a:r>
                        <a:rPr lang="ru-RU" sz="2800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/>
                        <a:t>Нитросоединения</a:t>
                      </a:r>
                      <a:r>
                        <a:rPr lang="ru-RU" sz="2800" dirty="0"/>
                        <a:t>, аминокислоты ряда глицина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899613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BF271CA-1CA0-D070-616F-E8E16120B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4651" y="416492"/>
            <a:ext cx="6496050" cy="564682"/>
          </a:xfrm>
        </p:spPr>
        <p:txBody>
          <a:bodyPr/>
          <a:lstStyle/>
          <a:p>
            <a:r>
              <a:rPr lang="ru-RU" dirty="0"/>
              <a:t>Общие формулы</a:t>
            </a:r>
          </a:p>
        </p:txBody>
      </p:sp>
    </p:spTree>
    <p:extLst>
      <p:ext uri="{BB962C8B-B14F-4D97-AF65-F5344CB8AC3E}">
        <p14:creationId xmlns:p14="http://schemas.microsoft.com/office/powerpoint/2010/main" val="724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6C133-99E3-EDCB-30C8-753E4648E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10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FF280D-8204-0B86-0C55-B9BC0DF75A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38</a:t>
            </a:fld>
            <a:endParaRPr lang="ru-RU" noProof="0"/>
          </a:p>
        </p:txBody>
      </p:sp>
      <p:pic>
        <p:nvPicPr>
          <p:cNvPr id="6" name="Объект 11">
            <a:extLst>
              <a:ext uri="{FF2B5EF4-FFF2-40B4-BE49-F238E27FC236}">
                <a16:creationId xmlns:a16="http://schemas.microsoft.com/office/drawing/2014/main" id="{CE181BC4-C9F6-C6B9-DB4E-603E4971D9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43" t="15439" r="5509" b="6964"/>
          <a:stretch/>
        </p:blipFill>
        <p:spPr>
          <a:xfrm>
            <a:off x="1565828" y="1855788"/>
            <a:ext cx="9279418" cy="4352925"/>
          </a:xfr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D6066A4-A370-8396-B32B-DA04DBDACFD8}"/>
              </a:ext>
            </a:extLst>
          </p:cNvPr>
          <p:cNvCxnSpPr>
            <a:cxnSpLocks/>
          </p:cNvCxnSpPr>
          <p:nvPr/>
        </p:nvCxnSpPr>
        <p:spPr>
          <a:xfrm>
            <a:off x="8662901" y="3686786"/>
            <a:ext cx="404097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59899D2B-EDD8-4BAE-D5CC-6B42F3D5419E}"/>
              </a:ext>
            </a:extLst>
          </p:cNvPr>
          <p:cNvCxnSpPr>
            <a:cxnSpLocks/>
          </p:cNvCxnSpPr>
          <p:nvPr/>
        </p:nvCxnSpPr>
        <p:spPr>
          <a:xfrm>
            <a:off x="8816741" y="4004109"/>
            <a:ext cx="546334" cy="85332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DE0B43F-2A10-16BB-0418-390A4F9B2C40}"/>
              </a:ext>
            </a:extLst>
          </p:cNvPr>
          <p:cNvCxnSpPr>
            <a:cxnSpLocks/>
          </p:cNvCxnSpPr>
          <p:nvPr/>
        </p:nvCxnSpPr>
        <p:spPr>
          <a:xfrm>
            <a:off x="9157816" y="4307430"/>
            <a:ext cx="572724" cy="184666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C71DDA2F-3A48-8E4F-8485-B77AFBF4D609}"/>
              </a:ext>
            </a:extLst>
          </p:cNvPr>
          <p:cNvCxnSpPr>
            <a:cxnSpLocks/>
          </p:cNvCxnSpPr>
          <p:nvPr/>
        </p:nvCxnSpPr>
        <p:spPr>
          <a:xfrm>
            <a:off x="8684570" y="4623459"/>
            <a:ext cx="1672213" cy="304615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0FFC95FA-1030-5F6A-1B69-05DDC280A7C2}"/>
              </a:ext>
            </a:extLst>
          </p:cNvPr>
          <p:cNvCxnSpPr>
            <a:cxnSpLocks/>
          </p:cNvCxnSpPr>
          <p:nvPr/>
        </p:nvCxnSpPr>
        <p:spPr>
          <a:xfrm>
            <a:off x="3396278" y="3686786"/>
            <a:ext cx="4152547" cy="62064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9EB2A009-4455-2C56-EFC0-6C9459E48E03}"/>
              </a:ext>
            </a:extLst>
          </p:cNvPr>
          <p:cNvCxnSpPr>
            <a:cxnSpLocks/>
          </p:cNvCxnSpPr>
          <p:nvPr/>
        </p:nvCxnSpPr>
        <p:spPr>
          <a:xfrm>
            <a:off x="3579158" y="3997108"/>
            <a:ext cx="3969667" cy="7001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B887FF28-91EF-9FCC-4744-E795308AB336}"/>
              </a:ext>
            </a:extLst>
          </p:cNvPr>
          <p:cNvCxnSpPr>
            <a:cxnSpLocks/>
          </p:cNvCxnSpPr>
          <p:nvPr/>
        </p:nvCxnSpPr>
        <p:spPr>
          <a:xfrm flipV="1">
            <a:off x="3579158" y="3695716"/>
            <a:ext cx="3969667" cy="61171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Таблица 2">
            <a:extLst>
              <a:ext uri="{FF2B5EF4-FFF2-40B4-BE49-F238E27FC236}">
                <a16:creationId xmlns:a16="http://schemas.microsoft.com/office/drawing/2014/main" id="{80B04C27-7FB4-2456-F440-11E43A5BF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987221"/>
              </p:ext>
            </p:extLst>
          </p:nvPr>
        </p:nvGraphicFramePr>
        <p:xfrm>
          <a:off x="3396278" y="5721855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525F2F6-D551-186C-1829-BAAA0FE8C6FF}"/>
              </a:ext>
            </a:extLst>
          </p:cNvPr>
          <p:cNvSpPr txBox="1"/>
          <p:nvPr/>
        </p:nvSpPr>
        <p:spPr>
          <a:xfrm>
            <a:off x="9157817" y="3511050"/>
            <a:ext cx="2938933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Ароматическое соединение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0EE4D1-3653-BB6E-B87B-3FDF0AE35BD0}"/>
              </a:ext>
            </a:extLst>
          </p:cNvPr>
          <p:cNvSpPr txBox="1"/>
          <p:nvPr/>
        </p:nvSpPr>
        <p:spPr>
          <a:xfrm>
            <a:off x="9446873" y="3904775"/>
            <a:ext cx="1179299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алкадиен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526B34-84AE-34A6-13D3-C14419985F99}"/>
              </a:ext>
            </a:extLst>
          </p:cNvPr>
          <p:cNvSpPr txBox="1"/>
          <p:nvPr/>
        </p:nvSpPr>
        <p:spPr>
          <a:xfrm>
            <a:off x="9814338" y="4307430"/>
            <a:ext cx="1449727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/>
              <a:t>циклоалкан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D222EB-35AE-85B2-2500-3A4F5C5E1F56}"/>
              </a:ext>
            </a:extLst>
          </p:cNvPr>
          <p:cNvSpPr txBox="1"/>
          <p:nvPr/>
        </p:nvSpPr>
        <p:spPr>
          <a:xfrm>
            <a:off x="10448001" y="4799300"/>
            <a:ext cx="734349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арен</a:t>
            </a:r>
          </a:p>
        </p:txBody>
      </p:sp>
    </p:spTree>
    <p:extLst>
      <p:ext uri="{BB962C8B-B14F-4D97-AF65-F5344CB8AC3E}">
        <p14:creationId xmlns:p14="http://schemas.microsoft.com/office/powerpoint/2010/main" val="426611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B64EC12-FD6A-41BB-197E-6EDB19424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24790"/>
            <a:ext cx="9829800" cy="523220"/>
          </a:xfrm>
        </p:spPr>
        <p:txBody>
          <a:bodyPr/>
          <a:lstStyle/>
          <a:p>
            <a:r>
              <a:rPr lang="ru-RU" sz="4000" dirty="0"/>
              <a:t>Задание 11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4728C65-C49B-75E6-BA75-7AA3ED9D8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870" r="5299" b="18235"/>
          <a:stretch/>
        </p:blipFill>
        <p:spPr>
          <a:xfrm>
            <a:off x="1414089" y="2899944"/>
            <a:ext cx="9695949" cy="3679826"/>
          </a:xfr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512612-E69D-DF50-EF18-60E6F5312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39</a:t>
            </a:fld>
            <a:endParaRPr lang="ru-RU" noProof="0"/>
          </a:p>
        </p:txBody>
      </p:sp>
      <p:pic>
        <p:nvPicPr>
          <p:cNvPr id="11" name="Рисунок 10" descr="Изображение выглядит как человек, мужчина, сте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E82B4508-5AE5-E066-681D-60241365B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86" y="196848"/>
            <a:ext cx="1992654" cy="247719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мужчина, человек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914DE5B3-C00B-361A-1571-18E453D0B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444" y="196847"/>
            <a:ext cx="1804219" cy="24771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CBC76F-6366-8481-30A9-F8D924910A90}"/>
              </a:ext>
            </a:extLst>
          </p:cNvPr>
          <p:cNvSpPr txBox="1"/>
          <p:nvPr/>
        </p:nvSpPr>
        <p:spPr>
          <a:xfrm>
            <a:off x="7437194" y="806233"/>
            <a:ext cx="2694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Фридрих </a:t>
            </a:r>
            <a:r>
              <a:rPr lang="ru-RU" sz="2800" dirty="0" err="1">
                <a:solidFill>
                  <a:srgbClr val="0070C0"/>
                </a:solidFill>
              </a:rPr>
              <a:t>Кекуле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506448-643D-121D-1003-4A3DE05B584C}"/>
              </a:ext>
            </a:extLst>
          </p:cNvPr>
          <p:cNvSpPr txBox="1"/>
          <p:nvPr/>
        </p:nvSpPr>
        <p:spPr>
          <a:xfrm>
            <a:off x="3010241" y="806233"/>
            <a:ext cx="3321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Александр Михайлович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Бутлеров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94B6B8-771F-3762-DB03-EB047FAF532C}"/>
              </a:ext>
            </a:extLst>
          </p:cNvPr>
          <p:cNvSpPr txBox="1"/>
          <p:nvPr/>
        </p:nvSpPr>
        <p:spPr>
          <a:xfrm>
            <a:off x="3720609" y="1888532"/>
            <a:ext cx="5153891" cy="95410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Нужно знать теорию строения органических соединений</a:t>
            </a:r>
          </a:p>
        </p:txBody>
      </p:sp>
    </p:spTree>
    <p:extLst>
      <p:ext uri="{BB962C8B-B14F-4D97-AF65-F5344CB8AC3E}">
        <p14:creationId xmlns:p14="http://schemas.microsoft.com/office/powerpoint/2010/main" val="328397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D6DE2E-F5E3-8CAF-A5C3-E67C03F5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CBB4C4-B8D8-8184-4BF4-121A54EEB6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36111" r="4975" b="29596"/>
          <a:stretch/>
        </p:blipFill>
        <p:spPr>
          <a:xfrm>
            <a:off x="743954" y="1041146"/>
            <a:ext cx="5632323" cy="2351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14DCF6-6E36-0779-2DFA-39CD1F698779}"/>
              </a:ext>
            </a:extLst>
          </p:cNvPr>
          <p:cNvSpPr txBox="1"/>
          <p:nvPr/>
        </p:nvSpPr>
        <p:spPr>
          <a:xfrm>
            <a:off x="743954" y="3429000"/>
            <a:ext cx="54922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Обращаем внимание на следующее:</a:t>
            </a:r>
            <a:endParaRPr lang="en-US" dirty="0"/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Число электронов на внешнем слое для элементов </a:t>
            </a:r>
            <a:r>
              <a:rPr lang="ru-RU" b="1" i="1" dirty="0">
                <a:solidFill>
                  <a:srgbClr val="0070C0"/>
                </a:solidFill>
              </a:rPr>
              <a:t>главных подгрупп </a:t>
            </a:r>
            <a:r>
              <a:rPr lang="ru-RU" dirty="0"/>
              <a:t>равно номеру группы, значит:</a:t>
            </a: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ru-RU" dirty="0"/>
              <a:t>Но не путаем понятия, </a:t>
            </a:r>
            <a:r>
              <a:rPr lang="ru-RU" b="1" dirty="0">
                <a:solidFill>
                  <a:srgbClr val="FF0000"/>
                </a:solidFill>
              </a:rPr>
              <a:t>сходная</a:t>
            </a:r>
            <a:r>
              <a:rPr lang="ru-RU" dirty="0"/>
              <a:t> и </a:t>
            </a:r>
            <a:r>
              <a:rPr lang="ru-RU" b="1" dirty="0">
                <a:solidFill>
                  <a:srgbClr val="FF0000"/>
                </a:solidFill>
              </a:rPr>
              <a:t>одинаковая</a:t>
            </a:r>
            <a:r>
              <a:rPr lang="ru-RU" dirty="0"/>
              <a:t>.</a:t>
            </a:r>
          </a:p>
          <a:p>
            <a:r>
              <a:rPr lang="ru-RU" dirty="0"/>
              <a:t> </a:t>
            </a:r>
            <a:r>
              <a:rPr lang="ru-RU" i="1" dirty="0"/>
              <a:t>Если элементы совпадают числом электронов на внешнем слое, но число электронных слоёв различно, то такая конфигурация называется сходной или одинаковой, в одинаковой обязательно должно совпадать число электронных слоёв</a:t>
            </a:r>
          </a:p>
          <a:p>
            <a:endParaRPr lang="ru-RU" i="1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137A6043-8403-839E-F85D-2CB863DABD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88412"/>
              </p:ext>
            </p:extLst>
          </p:nvPr>
        </p:nvGraphicFramePr>
        <p:xfrm>
          <a:off x="7400404" y="221733"/>
          <a:ext cx="3783726" cy="8380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30621">
                  <a:extLst>
                    <a:ext uri="{9D8B030D-6E8A-4147-A177-3AD203B41FA5}">
                      <a16:colId xmlns:a16="http://schemas.microsoft.com/office/drawing/2014/main" val="2731336621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1915437796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463717951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752462644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4166282195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514016270"/>
                    </a:ext>
                  </a:extLst>
                </a:gridCol>
              </a:tblGrid>
              <a:tr h="38083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Cl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3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45063"/>
                  </a:ext>
                </a:extLst>
              </a:tr>
              <a:tr h="380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22277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E50A2D21-7990-F17A-F7A1-01A622D41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962442"/>
              </p:ext>
            </p:extLst>
          </p:nvPr>
        </p:nvGraphicFramePr>
        <p:xfrm>
          <a:off x="7400404" y="1280051"/>
          <a:ext cx="3783726" cy="8380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30621">
                  <a:extLst>
                    <a:ext uri="{9D8B030D-6E8A-4147-A177-3AD203B41FA5}">
                      <a16:colId xmlns:a16="http://schemas.microsoft.com/office/drawing/2014/main" val="2897525608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1282336214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1071691714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119868783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261224149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764360542"/>
                    </a:ext>
                  </a:extLst>
                </a:gridCol>
              </a:tblGrid>
              <a:tr h="38083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F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2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671603"/>
                  </a:ext>
                </a:extLst>
              </a:tr>
              <a:tr h="380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172301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E24AE638-0A6B-6C2F-8EA6-2728EA38C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000807"/>
              </p:ext>
            </p:extLst>
          </p:nvPr>
        </p:nvGraphicFramePr>
        <p:xfrm>
          <a:off x="7400404" y="2336657"/>
          <a:ext cx="3783726" cy="8380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30621">
                  <a:extLst>
                    <a:ext uri="{9D8B030D-6E8A-4147-A177-3AD203B41FA5}">
                      <a16:colId xmlns:a16="http://schemas.microsoft.com/office/drawing/2014/main" val="1110127653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493060686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785362377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545731284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898008446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078337583"/>
                    </a:ext>
                  </a:extLst>
                </a:gridCol>
              </a:tblGrid>
              <a:tr h="38083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N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2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734597"/>
                  </a:ext>
                </a:extLst>
              </a:tr>
              <a:tr h="380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73640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59EE16-7B33-D5C4-C00C-B26DDFE06C88}"/>
              </a:ext>
            </a:extLst>
          </p:cNvPr>
          <p:cNvSpPr txBox="1"/>
          <p:nvPr/>
        </p:nvSpPr>
        <p:spPr>
          <a:xfrm>
            <a:off x="7032747" y="3429000"/>
            <a:ext cx="48403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Cl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en-US" sz="2400" b="1" dirty="0">
                <a:solidFill>
                  <a:srgbClr val="FF0000"/>
                </a:solidFill>
              </a:rPr>
              <a:t>F </a:t>
            </a:r>
            <a:r>
              <a:rPr lang="ru-RU" sz="2400" b="1" dirty="0">
                <a:solidFill>
                  <a:srgbClr val="FF0000"/>
                </a:solidFill>
              </a:rPr>
              <a:t>не подходят под условия</a:t>
            </a:r>
            <a:r>
              <a:rPr lang="ru-RU" dirty="0"/>
              <a:t>, </a:t>
            </a:r>
          </a:p>
          <a:p>
            <a:r>
              <a:rPr lang="ru-RU" dirty="0"/>
              <a:t>У этих двух элементов сходная, но не одинаковая конфигурация внешнего электронного слоя, но многие их выбрали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C41B4F-3BF3-D777-A187-0468C0125B21}"/>
              </a:ext>
            </a:extLst>
          </p:cNvPr>
          <p:cNvSpPr txBox="1"/>
          <p:nvPr/>
        </p:nvSpPr>
        <p:spPr>
          <a:xfrm>
            <a:off x="877824" y="100551"/>
            <a:ext cx="4840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ЗАДАНИЕ 1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82A06E-8691-2ADD-2C44-4027901AC8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36111" r="4975" b="48393"/>
          <a:stretch/>
        </p:blipFill>
        <p:spPr>
          <a:xfrm>
            <a:off x="743953" y="1052832"/>
            <a:ext cx="5632323" cy="10627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278043-4396-D5AE-07AD-9700B1BBFB1A}"/>
              </a:ext>
            </a:extLst>
          </p:cNvPr>
          <p:cNvSpPr txBox="1"/>
          <p:nvPr/>
        </p:nvSpPr>
        <p:spPr>
          <a:xfrm>
            <a:off x="877823" y="499335"/>
            <a:ext cx="4840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Электронное строение</a:t>
            </a:r>
            <a:endParaRPr lang="ru-RU" sz="1600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800BFE80-597B-8723-E4F1-9F23557E7A70}"/>
              </a:ext>
            </a:extLst>
          </p:cNvPr>
          <p:cNvCxnSpPr>
            <a:cxnSpLocks/>
          </p:cNvCxnSpPr>
          <p:nvPr/>
        </p:nvCxnSpPr>
        <p:spPr>
          <a:xfrm>
            <a:off x="5419725" y="2429116"/>
            <a:ext cx="8858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390BFA5-CDFE-21F5-F3AF-1E4D15825F9D}"/>
              </a:ext>
            </a:extLst>
          </p:cNvPr>
          <p:cNvCxnSpPr>
            <a:cxnSpLocks/>
          </p:cNvCxnSpPr>
          <p:nvPr/>
        </p:nvCxnSpPr>
        <p:spPr>
          <a:xfrm>
            <a:off x="743953" y="2619616"/>
            <a:ext cx="3647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19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C2675-4FF8-D11E-0F11-CD160230D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92311"/>
            <a:ext cx="10182226" cy="914400"/>
          </a:xfrm>
        </p:spPr>
        <p:txBody>
          <a:bodyPr/>
          <a:lstStyle/>
          <a:p>
            <a:r>
              <a:rPr lang="ru-RU" dirty="0"/>
              <a:t>11 задание, знать понятия: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CBFACF-1DC9-F3CC-B0F7-59DFFFB24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73581"/>
            <a:ext cx="9820656" cy="5217888"/>
          </a:xfrm>
        </p:spPr>
        <p:txBody>
          <a:bodyPr/>
          <a:lstStyle/>
          <a:p>
            <a:r>
              <a:rPr lang="ru-RU" sz="4400" u="sng" dirty="0"/>
              <a:t>Изомеры</a:t>
            </a:r>
            <a:r>
              <a:rPr lang="ru-RU" sz="4400" dirty="0"/>
              <a:t> </a:t>
            </a:r>
            <a:r>
              <a:rPr lang="ru-RU" sz="4400" dirty="0">
                <a:solidFill>
                  <a:srgbClr val="FF0000"/>
                </a:solidFill>
              </a:rPr>
              <a:t>– когда разные вещества обладают одной молекулярной формулой</a:t>
            </a:r>
            <a:endParaRPr lang="ru-RU" sz="4400" dirty="0"/>
          </a:p>
          <a:p>
            <a:r>
              <a:rPr lang="ru-RU" sz="4400" dirty="0"/>
              <a:t>Гомологи</a:t>
            </a:r>
          </a:p>
          <a:p>
            <a:r>
              <a:rPr lang="ru-RU" sz="4400" dirty="0"/>
              <a:t>Типы гибридизации и их физический смысл</a:t>
            </a:r>
          </a:p>
          <a:p>
            <a:r>
              <a:rPr lang="ru-RU" sz="4400" dirty="0"/>
              <a:t>Первичные, вторичные, третичные и четвертичные углеродные атомы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6B4A6C-BD8C-910B-2E26-376D4159D0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07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FB008-076C-5B9A-DCF1-EE205636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4700" y="533400"/>
            <a:ext cx="6391275" cy="564682"/>
          </a:xfrm>
        </p:spPr>
        <p:txBody>
          <a:bodyPr/>
          <a:lstStyle/>
          <a:p>
            <a:r>
              <a:rPr lang="ru-RU" dirty="0"/>
              <a:t>Общие формулы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0AA368-E510-23C3-3484-B3C7D93048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41</a:t>
            </a:fld>
            <a:endParaRPr lang="ru-RU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38F19-E377-0949-1E4B-D60ADCFE86A4}"/>
              </a:ext>
            </a:extLst>
          </p:cNvPr>
          <p:cNvSpPr txBox="1"/>
          <p:nvPr/>
        </p:nvSpPr>
        <p:spPr>
          <a:xfrm>
            <a:off x="877823" y="1254086"/>
            <a:ext cx="11124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Классы органических соединений с одинаковой общей формулой будут </a:t>
            </a:r>
            <a:r>
              <a:rPr lang="ru-RU" sz="3200" dirty="0" err="1">
                <a:solidFill>
                  <a:srgbClr val="FF0000"/>
                </a:solidFill>
              </a:rPr>
              <a:t>изомерны</a:t>
            </a:r>
            <a:r>
              <a:rPr lang="ru-RU" sz="3200" dirty="0">
                <a:solidFill>
                  <a:srgbClr val="FF0000"/>
                </a:solidFill>
              </a:rPr>
              <a:t> друг другу, но не забывайте, что класс, понятие растяжимое!!!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70DC129A-A8F6-2281-44C5-8783B71ACDD2}"/>
              </a:ext>
            </a:extLst>
          </p:cNvPr>
          <p:cNvGraphicFramePr>
            <a:graphicFrameLocks noGrp="1"/>
          </p:cNvGraphicFramePr>
          <p:nvPr/>
        </p:nvGraphicFramePr>
        <p:xfrm>
          <a:off x="1849120" y="2854954"/>
          <a:ext cx="8128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75874178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334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Общая формула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Классы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241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en-US" b="1" baseline="0" dirty="0"/>
                        <a:t>O</a:t>
                      </a:r>
                      <a:r>
                        <a:rPr lang="ru-RU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Карбоновые кислоты, сложные эфиры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48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ru-RU" b="1" baseline="-25000" dirty="0"/>
                        <a:t>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Арены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705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ru-RU" b="1" baseline="-25000" dirty="0"/>
                        <a:t>-6</a:t>
                      </a:r>
                      <a:r>
                        <a:rPr lang="en-US" b="1" baseline="0" dirty="0"/>
                        <a:t>O</a:t>
                      </a:r>
                      <a:endParaRPr lang="ru-RU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Фенолы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68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  <a:r>
                        <a:rPr lang="en-US" b="1" baseline="-25000" dirty="0"/>
                        <a:t>n</a:t>
                      </a:r>
                      <a:r>
                        <a:rPr lang="en-US" b="1" dirty="0"/>
                        <a:t>H</a:t>
                      </a:r>
                      <a:r>
                        <a:rPr lang="en-US" b="1" baseline="-25000" dirty="0"/>
                        <a:t>2n</a:t>
                      </a:r>
                      <a:r>
                        <a:rPr lang="ru-RU" b="1" baseline="-25000" dirty="0"/>
                        <a:t>+1</a:t>
                      </a:r>
                      <a:r>
                        <a:rPr lang="en-US" b="1" baseline="0" dirty="0"/>
                        <a:t>NO</a:t>
                      </a:r>
                      <a:r>
                        <a:rPr lang="ru-RU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Нитросоединения</a:t>
                      </a:r>
                      <a:r>
                        <a:rPr lang="ru-RU" dirty="0"/>
                        <a:t>, аминокислоты ряда глицина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899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7105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B64EC12-FD6A-41BB-197E-6EDB19424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24790"/>
            <a:ext cx="9829800" cy="523220"/>
          </a:xfrm>
        </p:spPr>
        <p:txBody>
          <a:bodyPr/>
          <a:lstStyle/>
          <a:p>
            <a:r>
              <a:rPr lang="ru-RU" sz="4000" dirty="0"/>
              <a:t>Задание 11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4728C65-C49B-75E6-BA75-7AA3ED9D8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870" r="5299" b="18235"/>
          <a:stretch/>
        </p:blipFill>
        <p:spPr>
          <a:xfrm>
            <a:off x="1414089" y="2899944"/>
            <a:ext cx="9695949" cy="3679826"/>
          </a:xfr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512612-E69D-DF50-EF18-60E6F5312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42</a:t>
            </a:fld>
            <a:endParaRPr lang="ru-RU" noProof="0"/>
          </a:p>
        </p:txBody>
      </p:sp>
      <p:pic>
        <p:nvPicPr>
          <p:cNvPr id="11" name="Рисунок 10" descr="Изображение выглядит как человек, мужчина, сте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E82B4508-5AE5-E066-681D-60241365B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86" y="196848"/>
            <a:ext cx="1992654" cy="247719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мужчина, человек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914DE5B3-C00B-361A-1571-18E453D0B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444" y="196847"/>
            <a:ext cx="1804219" cy="24771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CBC76F-6366-8481-30A9-F8D924910A90}"/>
              </a:ext>
            </a:extLst>
          </p:cNvPr>
          <p:cNvSpPr txBox="1"/>
          <p:nvPr/>
        </p:nvSpPr>
        <p:spPr>
          <a:xfrm>
            <a:off x="7437194" y="806233"/>
            <a:ext cx="2694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Фридрих </a:t>
            </a:r>
            <a:r>
              <a:rPr lang="ru-RU" sz="2800" dirty="0" err="1">
                <a:solidFill>
                  <a:srgbClr val="0070C0"/>
                </a:solidFill>
              </a:rPr>
              <a:t>Кекуле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506448-643D-121D-1003-4A3DE05B584C}"/>
              </a:ext>
            </a:extLst>
          </p:cNvPr>
          <p:cNvSpPr txBox="1"/>
          <p:nvPr/>
        </p:nvSpPr>
        <p:spPr>
          <a:xfrm>
            <a:off x="3010241" y="806233"/>
            <a:ext cx="3321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Александр Михайлович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Бутлеров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94B6B8-771F-3762-DB03-EB047FAF532C}"/>
              </a:ext>
            </a:extLst>
          </p:cNvPr>
          <p:cNvSpPr txBox="1"/>
          <p:nvPr/>
        </p:nvSpPr>
        <p:spPr>
          <a:xfrm>
            <a:off x="3720609" y="1888532"/>
            <a:ext cx="5153891" cy="95410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Нужно знать теорию строения органических соединений</a:t>
            </a:r>
          </a:p>
        </p:txBody>
      </p:sp>
    </p:spTree>
    <p:extLst>
      <p:ext uri="{BB962C8B-B14F-4D97-AF65-F5344CB8AC3E}">
        <p14:creationId xmlns:p14="http://schemas.microsoft.com/office/powerpoint/2010/main" val="39114539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4C3139-2C90-4A0E-FAF9-2800024AE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524" y="127462"/>
            <a:ext cx="9821955" cy="1256118"/>
          </a:xfrm>
        </p:spPr>
        <p:txBody>
          <a:bodyPr/>
          <a:lstStyle/>
          <a:p>
            <a:r>
              <a:rPr lang="ru-RU" dirty="0"/>
              <a:t>11 задание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D2947F-3226-45FA-1749-8B31C13BA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43</a:t>
            </a:fld>
            <a:endParaRPr lang="ru-RU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C548D3-95DA-B362-1562-7E2445AAF2CB}"/>
              </a:ext>
            </a:extLst>
          </p:cNvPr>
          <p:cNvSpPr txBox="1"/>
          <p:nvPr/>
        </p:nvSpPr>
        <p:spPr>
          <a:xfrm>
            <a:off x="877824" y="1263535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90631B-A648-EB24-E0D8-D8A733131D30}"/>
              </a:ext>
            </a:extLst>
          </p:cNvPr>
          <p:cNvSpPr txBox="1"/>
          <p:nvPr/>
        </p:nvSpPr>
        <p:spPr>
          <a:xfrm>
            <a:off x="1507863" y="1263534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Этилацетат</a:t>
            </a:r>
          </a:p>
        </p:txBody>
      </p:sp>
      <p:pic>
        <p:nvPicPr>
          <p:cNvPr id="10" name="Рисунок 9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87B5E631-2CDD-DE63-3698-A4B570F30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972" y="931026"/>
            <a:ext cx="808776" cy="10437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7A573D-3F24-B9BA-C729-143DC136D462}"/>
              </a:ext>
            </a:extLst>
          </p:cNvPr>
          <p:cNvSpPr txBox="1"/>
          <p:nvPr/>
        </p:nvSpPr>
        <p:spPr>
          <a:xfrm>
            <a:off x="6998194" y="1263533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en-US" sz="2400" b="1" baseline="-25000" dirty="0"/>
              <a:t>8</a:t>
            </a:r>
            <a:r>
              <a:rPr lang="en-US" sz="2400" b="1" dirty="0"/>
              <a:t>O</a:t>
            </a:r>
            <a:r>
              <a:rPr lang="en-US" sz="2400" b="1" baseline="-25000" dirty="0"/>
              <a:t>2</a:t>
            </a:r>
            <a:endParaRPr lang="ru-RU" sz="2400" b="1" baseline="-2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ED05E0-CDD2-A86C-6A12-B06CE65BC680}"/>
              </a:ext>
            </a:extLst>
          </p:cNvPr>
          <p:cNvSpPr txBox="1"/>
          <p:nvPr/>
        </p:nvSpPr>
        <p:spPr>
          <a:xfrm>
            <a:off x="880596" y="2305394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927D0B-C1CF-6232-FF78-88BD0BD0A97A}"/>
              </a:ext>
            </a:extLst>
          </p:cNvPr>
          <p:cNvSpPr txBox="1"/>
          <p:nvPr/>
        </p:nvSpPr>
        <p:spPr>
          <a:xfrm>
            <a:off x="1510635" y="2305393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Бутаналь</a:t>
            </a:r>
            <a:endParaRPr lang="ru-RU" sz="2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C9FAFE-C924-996D-EA8C-B785A8A7492A}"/>
              </a:ext>
            </a:extLst>
          </p:cNvPr>
          <p:cNvSpPr txBox="1"/>
          <p:nvPr/>
        </p:nvSpPr>
        <p:spPr>
          <a:xfrm>
            <a:off x="7000966" y="2305392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en-US" sz="2400" b="1" baseline="-25000" dirty="0"/>
              <a:t>8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6403F9-9DFD-951D-DBA4-FAFF10B79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856" y="2237176"/>
            <a:ext cx="665711" cy="8308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51EB59-9E6F-D842-10B9-C0077B9E7F19}"/>
              </a:ext>
            </a:extLst>
          </p:cNvPr>
          <p:cNvSpPr txBox="1"/>
          <p:nvPr/>
        </p:nvSpPr>
        <p:spPr>
          <a:xfrm>
            <a:off x="883365" y="3280757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4CEF83-2A1B-C855-61EE-DDE9EDF8FC21}"/>
              </a:ext>
            </a:extLst>
          </p:cNvPr>
          <p:cNvSpPr txBox="1"/>
          <p:nvPr/>
        </p:nvSpPr>
        <p:spPr>
          <a:xfrm>
            <a:off x="1513404" y="3280756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Диэтиловый эфир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05B766-275D-93EE-DB5D-70617FD7BEAB}"/>
              </a:ext>
            </a:extLst>
          </p:cNvPr>
          <p:cNvSpPr txBox="1"/>
          <p:nvPr/>
        </p:nvSpPr>
        <p:spPr>
          <a:xfrm>
            <a:off x="7003735" y="3280755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10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C01DBCD-818E-7CFC-7F27-504AD9833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856" y="3209634"/>
            <a:ext cx="880569" cy="8590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DB39E30-6419-D42B-9A64-10262D54FB6F}"/>
              </a:ext>
            </a:extLst>
          </p:cNvPr>
          <p:cNvSpPr txBox="1"/>
          <p:nvPr/>
        </p:nvSpPr>
        <p:spPr>
          <a:xfrm>
            <a:off x="886139" y="4389116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AA438D-45A9-B721-0BCF-C7B6F24057CA}"/>
              </a:ext>
            </a:extLst>
          </p:cNvPr>
          <p:cNvSpPr txBox="1"/>
          <p:nvPr/>
        </p:nvSpPr>
        <p:spPr>
          <a:xfrm>
            <a:off x="1516178" y="4389115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Метилпропанол-2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72FE57-F832-0056-FCAB-63D31693003D}"/>
              </a:ext>
            </a:extLst>
          </p:cNvPr>
          <p:cNvSpPr txBox="1"/>
          <p:nvPr/>
        </p:nvSpPr>
        <p:spPr>
          <a:xfrm>
            <a:off x="7006509" y="4389114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10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E6C3EAC-7580-E392-EA24-5777C033B5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016" y="4335418"/>
            <a:ext cx="1075805" cy="86064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986732D-0F76-59B1-8126-482EC2D7613F}"/>
              </a:ext>
            </a:extLst>
          </p:cNvPr>
          <p:cNvSpPr txBox="1"/>
          <p:nvPr/>
        </p:nvSpPr>
        <p:spPr>
          <a:xfrm>
            <a:off x="872286" y="5505789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AB0CB2-9EC1-F03C-40E9-4C1CEF798445}"/>
              </a:ext>
            </a:extLst>
          </p:cNvPr>
          <p:cNvSpPr txBox="1"/>
          <p:nvPr/>
        </p:nvSpPr>
        <p:spPr>
          <a:xfrm>
            <a:off x="1502325" y="5505788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Бутанон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562025-1196-8DC1-BA5E-6AEEE5879B4F}"/>
              </a:ext>
            </a:extLst>
          </p:cNvPr>
          <p:cNvSpPr txBox="1"/>
          <p:nvPr/>
        </p:nvSpPr>
        <p:spPr>
          <a:xfrm>
            <a:off x="6992656" y="5505787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8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02465CF-FC89-CCAB-8A1C-156C76D82F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1663" y="5406629"/>
            <a:ext cx="732204" cy="94866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7C73258-56A8-476E-33F1-9F708EF7A9BF}"/>
              </a:ext>
            </a:extLst>
          </p:cNvPr>
          <p:cNvSpPr txBox="1"/>
          <p:nvPr/>
        </p:nvSpPr>
        <p:spPr>
          <a:xfrm>
            <a:off x="9273560" y="1574961"/>
            <a:ext cx="2005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Бутанол-2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FB28ADD-757E-E0A1-30EA-9D21B84E13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2697" y="2324611"/>
            <a:ext cx="1524782" cy="177167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3D386EA-E7C4-1449-E9D4-B56176E59055}"/>
              </a:ext>
            </a:extLst>
          </p:cNvPr>
          <p:cNvSpPr txBox="1"/>
          <p:nvPr/>
        </p:nvSpPr>
        <p:spPr>
          <a:xfrm>
            <a:off x="9855563" y="4398696"/>
            <a:ext cx="1146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</a:rPr>
              <a:t>C</a:t>
            </a:r>
            <a:r>
              <a:rPr lang="en-US" sz="3200" b="1" baseline="-25000" dirty="0">
                <a:solidFill>
                  <a:srgbClr val="00B050"/>
                </a:solidFill>
              </a:rPr>
              <a:t>4</a:t>
            </a:r>
            <a:r>
              <a:rPr lang="en-US" sz="3200" b="1" dirty="0">
                <a:solidFill>
                  <a:srgbClr val="00B050"/>
                </a:solidFill>
              </a:rPr>
              <a:t>H</a:t>
            </a:r>
            <a:r>
              <a:rPr lang="en-US" sz="3200" b="1" baseline="-25000" dirty="0">
                <a:solidFill>
                  <a:srgbClr val="00B050"/>
                </a:solidFill>
              </a:rPr>
              <a:t>8</a:t>
            </a:r>
            <a:r>
              <a:rPr lang="en-US" sz="3200" b="1" dirty="0">
                <a:solidFill>
                  <a:srgbClr val="00B050"/>
                </a:solidFill>
              </a:rPr>
              <a:t>O</a:t>
            </a:r>
            <a:endParaRPr lang="ru-RU" sz="3200" b="1" baseline="-25000" dirty="0">
              <a:solidFill>
                <a:srgbClr val="00B050"/>
              </a:solidFill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A8DA1D3B-2098-3CF3-AFD1-B01737CB0F2A}"/>
              </a:ext>
            </a:extLst>
          </p:cNvPr>
          <p:cNvCxnSpPr>
            <a:cxnSpLocks/>
          </p:cNvCxnSpPr>
          <p:nvPr/>
        </p:nvCxnSpPr>
        <p:spPr>
          <a:xfrm flipH="1">
            <a:off x="8567208" y="853592"/>
            <a:ext cx="13175" cy="55711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E3B63FD7-7DE7-FF4E-B819-E45E795F3B88}"/>
              </a:ext>
            </a:extLst>
          </p:cNvPr>
          <p:cNvCxnSpPr>
            <a:cxnSpLocks/>
          </p:cNvCxnSpPr>
          <p:nvPr/>
        </p:nvCxnSpPr>
        <p:spPr>
          <a:xfrm>
            <a:off x="828000" y="853592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FACC10D6-9122-44D2-5257-6B741D818964}"/>
              </a:ext>
            </a:extLst>
          </p:cNvPr>
          <p:cNvCxnSpPr>
            <a:cxnSpLocks/>
          </p:cNvCxnSpPr>
          <p:nvPr/>
        </p:nvCxnSpPr>
        <p:spPr>
          <a:xfrm>
            <a:off x="826400" y="2112900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33E90B8D-7D3D-0445-8054-0B877F523960}"/>
              </a:ext>
            </a:extLst>
          </p:cNvPr>
          <p:cNvCxnSpPr>
            <a:cxnSpLocks/>
          </p:cNvCxnSpPr>
          <p:nvPr/>
        </p:nvCxnSpPr>
        <p:spPr>
          <a:xfrm>
            <a:off x="826400" y="3141237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9F5F7D01-E305-F69B-AF53-82090D9BDA0E}"/>
              </a:ext>
            </a:extLst>
          </p:cNvPr>
          <p:cNvCxnSpPr>
            <a:cxnSpLocks/>
          </p:cNvCxnSpPr>
          <p:nvPr/>
        </p:nvCxnSpPr>
        <p:spPr>
          <a:xfrm>
            <a:off x="824786" y="4211790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C3A8C734-6E57-DB08-A6F4-658F488C87BA}"/>
              </a:ext>
            </a:extLst>
          </p:cNvPr>
          <p:cNvCxnSpPr>
            <a:cxnSpLocks/>
          </p:cNvCxnSpPr>
          <p:nvPr/>
        </p:nvCxnSpPr>
        <p:spPr>
          <a:xfrm>
            <a:off x="824786" y="5365691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7FE5139E-E3C8-3133-064A-F0506453BA92}"/>
              </a:ext>
            </a:extLst>
          </p:cNvPr>
          <p:cNvCxnSpPr>
            <a:cxnSpLocks/>
          </p:cNvCxnSpPr>
          <p:nvPr/>
        </p:nvCxnSpPr>
        <p:spPr>
          <a:xfrm>
            <a:off x="824786" y="6424769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77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2" grpId="0"/>
      <p:bldP spid="23" grpId="0"/>
      <p:bldP spid="24" grpId="0"/>
      <p:bldP spid="27" grpId="0"/>
      <p:bldP spid="28" grpId="0"/>
      <p:bldP spid="29" grpId="0"/>
      <p:bldP spid="32" grpId="0"/>
      <p:bldP spid="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4C3139-2C90-4A0E-FAF9-2800024AE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524" y="127462"/>
            <a:ext cx="9821955" cy="1256118"/>
          </a:xfrm>
        </p:spPr>
        <p:txBody>
          <a:bodyPr/>
          <a:lstStyle/>
          <a:p>
            <a:r>
              <a:rPr lang="ru-RU" dirty="0"/>
              <a:t>11 задание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D2947F-3226-45FA-1749-8B31C13BA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44</a:t>
            </a:fld>
            <a:endParaRPr lang="ru-RU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C548D3-95DA-B362-1562-7E2445AAF2CB}"/>
              </a:ext>
            </a:extLst>
          </p:cNvPr>
          <p:cNvSpPr txBox="1"/>
          <p:nvPr/>
        </p:nvSpPr>
        <p:spPr>
          <a:xfrm>
            <a:off x="877824" y="1263535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90631B-A648-EB24-E0D8-D8A733131D30}"/>
              </a:ext>
            </a:extLst>
          </p:cNvPr>
          <p:cNvSpPr txBox="1"/>
          <p:nvPr/>
        </p:nvSpPr>
        <p:spPr>
          <a:xfrm>
            <a:off x="1507863" y="1263534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Этилацетат</a:t>
            </a:r>
          </a:p>
        </p:txBody>
      </p:sp>
      <p:pic>
        <p:nvPicPr>
          <p:cNvPr id="10" name="Рисунок 9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87B5E631-2CDD-DE63-3698-A4B570F30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972" y="931026"/>
            <a:ext cx="808776" cy="10437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7A573D-3F24-B9BA-C729-143DC136D462}"/>
              </a:ext>
            </a:extLst>
          </p:cNvPr>
          <p:cNvSpPr txBox="1"/>
          <p:nvPr/>
        </p:nvSpPr>
        <p:spPr>
          <a:xfrm>
            <a:off x="6998194" y="1263533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en-US" sz="2400" b="1" baseline="-25000" dirty="0"/>
              <a:t>8</a:t>
            </a:r>
            <a:r>
              <a:rPr lang="en-US" sz="2400" b="1" dirty="0"/>
              <a:t>O</a:t>
            </a:r>
            <a:r>
              <a:rPr lang="en-US" sz="2400" b="1" baseline="-25000" dirty="0"/>
              <a:t>2</a:t>
            </a:r>
            <a:endParaRPr lang="ru-RU" sz="2400" b="1" baseline="-2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ED05E0-CDD2-A86C-6A12-B06CE65BC680}"/>
              </a:ext>
            </a:extLst>
          </p:cNvPr>
          <p:cNvSpPr txBox="1"/>
          <p:nvPr/>
        </p:nvSpPr>
        <p:spPr>
          <a:xfrm>
            <a:off x="880596" y="2305394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927D0B-C1CF-6232-FF78-88BD0BD0A97A}"/>
              </a:ext>
            </a:extLst>
          </p:cNvPr>
          <p:cNvSpPr txBox="1"/>
          <p:nvPr/>
        </p:nvSpPr>
        <p:spPr>
          <a:xfrm>
            <a:off x="1510635" y="2305393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Бутаналь</a:t>
            </a:r>
            <a:endParaRPr lang="ru-RU" sz="2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C9FAFE-C924-996D-EA8C-B785A8A7492A}"/>
              </a:ext>
            </a:extLst>
          </p:cNvPr>
          <p:cNvSpPr txBox="1"/>
          <p:nvPr/>
        </p:nvSpPr>
        <p:spPr>
          <a:xfrm>
            <a:off x="7000966" y="2305392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en-US" sz="2400" b="1" baseline="-25000" dirty="0"/>
              <a:t>8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16403F9-9DFD-951D-DBA4-FAFF10B79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856" y="2237176"/>
            <a:ext cx="665711" cy="8308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51EB59-9E6F-D842-10B9-C0077B9E7F19}"/>
              </a:ext>
            </a:extLst>
          </p:cNvPr>
          <p:cNvSpPr txBox="1"/>
          <p:nvPr/>
        </p:nvSpPr>
        <p:spPr>
          <a:xfrm>
            <a:off x="883365" y="3280757"/>
            <a:ext cx="305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4CEF83-2A1B-C855-61EE-DDE9EDF8FC21}"/>
              </a:ext>
            </a:extLst>
          </p:cNvPr>
          <p:cNvSpPr txBox="1"/>
          <p:nvPr/>
        </p:nvSpPr>
        <p:spPr>
          <a:xfrm>
            <a:off x="1245524" y="3330400"/>
            <a:ext cx="3587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Диэтиловый эфир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05B766-275D-93EE-DB5D-70617FD7BEAB}"/>
              </a:ext>
            </a:extLst>
          </p:cNvPr>
          <p:cNvSpPr txBox="1"/>
          <p:nvPr/>
        </p:nvSpPr>
        <p:spPr>
          <a:xfrm>
            <a:off x="7003735" y="3280755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10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C01DBCD-818E-7CFC-7F27-504AD9833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856" y="3209634"/>
            <a:ext cx="880569" cy="8590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DB39E30-6419-D42B-9A64-10262D54FB6F}"/>
              </a:ext>
            </a:extLst>
          </p:cNvPr>
          <p:cNvSpPr txBox="1"/>
          <p:nvPr/>
        </p:nvSpPr>
        <p:spPr>
          <a:xfrm>
            <a:off x="886139" y="4389116"/>
            <a:ext cx="305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AA438D-45A9-B721-0BCF-C7B6F24057CA}"/>
              </a:ext>
            </a:extLst>
          </p:cNvPr>
          <p:cNvSpPr txBox="1"/>
          <p:nvPr/>
        </p:nvSpPr>
        <p:spPr>
          <a:xfrm>
            <a:off x="1318527" y="4381782"/>
            <a:ext cx="3587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Метилпропанол-2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72FE57-F832-0056-FCAB-63D31693003D}"/>
              </a:ext>
            </a:extLst>
          </p:cNvPr>
          <p:cNvSpPr txBox="1"/>
          <p:nvPr/>
        </p:nvSpPr>
        <p:spPr>
          <a:xfrm>
            <a:off x="7006509" y="4389114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10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E6C3EAC-7580-E392-EA24-5777C033B5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016" y="4335418"/>
            <a:ext cx="1075805" cy="86064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986732D-0F76-59B1-8126-482EC2D7613F}"/>
              </a:ext>
            </a:extLst>
          </p:cNvPr>
          <p:cNvSpPr txBox="1"/>
          <p:nvPr/>
        </p:nvSpPr>
        <p:spPr>
          <a:xfrm>
            <a:off x="872286" y="5505789"/>
            <a:ext cx="30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AB0CB2-9EC1-F03C-40E9-4C1CEF798445}"/>
              </a:ext>
            </a:extLst>
          </p:cNvPr>
          <p:cNvSpPr txBox="1"/>
          <p:nvPr/>
        </p:nvSpPr>
        <p:spPr>
          <a:xfrm>
            <a:off x="1502325" y="5505788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Бутанон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562025-1196-8DC1-BA5E-6AEEE5879B4F}"/>
              </a:ext>
            </a:extLst>
          </p:cNvPr>
          <p:cNvSpPr txBox="1"/>
          <p:nvPr/>
        </p:nvSpPr>
        <p:spPr>
          <a:xfrm>
            <a:off x="6992656" y="5505787"/>
            <a:ext cx="358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r>
              <a:rPr lang="en-US" sz="2400" b="1" baseline="-25000" dirty="0"/>
              <a:t>4</a:t>
            </a:r>
            <a:r>
              <a:rPr lang="en-US" sz="2400" b="1" dirty="0"/>
              <a:t>H</a:t>
            </a:r>
            <a:r>
              <a:rPr lang="ru-RU" sz="2400" b="1" baseline="-25000" dirty="0"/>
              <a:t>8</a:t>
            </a:r>
            <a:r>
              <a:rPr lang="en-US" sz="2400" b="1" dirty="0"/>
              <a:t>O</a:t>
            </a:r>
            <a:endParaRPr lang="ru-RU" sz="2400" b="1" baseline="-25000" dirty="0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02465CF-FC89-CCAB-8A1C-156C76D82F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1663" y="5406629"/>
            <a:ext cx="732204" cy="94866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7C73258-56A8-476E-33F1-9F708EF7A9BF}"/>
              </a:ext>
            </a:extLst>
          </p:cNvPr>
          <p:cNvSpPr txBox="1"/>
          <p:nvPr/>
        </p:nvSpPr>
        <p:spPr>
          <a:xfrm>
            <a:off x="9273560" y="1574961"/>
            <a:ext cx="2005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Бутанол-2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FB28ADD-757E-E0A1-30EA-9D21B84E13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2697" y="2324611"/>
            <a:ext cx="1524782" cy="177167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3D386EA-E7C4-1449-E9D4-B56176E59055}"/>
              </a:ext>
            </a:extLst>
          </p:cNvPr>
          <p:cNvSpPr txBox="1"/>
          <p:nvPr/>
        </p:nvSpPr>
        <p:spPr>
          <a:xfrm>
            <a:off x="9855563" y="4398696"/>
            <a:ext cx="1146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</a:rPr>
              <a:t>C</a:t>
            </a:r>
            <a:r>
              <a:rPr lang="en-US" sz="3200" b="1" baseline="-25000" dirty="0">
                <a:solidFill>
                  <a:srgbClr val="00B050"/>
                </a:solidFill>
              </a:rPr>
              <a:t>4</a:t>
            </a:r>
            <a:r>
              <a:rPr lang="en-US" sz="3200" b="1" dirty="0">
                <a:solidFill>
                  <a:srgbClr val="00B050"/>
                </a:solidFill>
              </a:rPr>
              <a:t>H</a:t>
            </a:r>
            <a:r>
              <a:rPr lang="en-US" sz="3200" b="1" baseline="-25000" dirty="0">
                <a:solidFill>
                  <a:srgbClr val="00B050"/>
                </a:solidFill>
              </a:rPr>
              <a:t>8</a:t>
            </a:r>
            <a:r>
              <a:rPr lang="en-US" sz="3200" b="1" dirty="0">
                <a:solidFill>
                  <a:srgbClr val="00B050"/>
                </a:solidFill>
              </a:rPr>
              <a:t>O</a:t>
            </a:r>
            <a:endParaRPr lang="ru-RU" sz="3200" b="1" baseline="-25000" dirty="0">
              <a:solidFill>
                <a:srgbClr val="00B050"/>
              </a:solidFill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A8DA1D3B-2098-3CF3-AFD1-B01737CB0F2A}"/>
              </a:ext>
            </a:extLst>
          </p:cNvPr>
          <p:cNvCxnSpPr>
            <a:cxnSpLocks/>
          </p:cNvCxnSpPr>
          <p:nvPr/>
        </p:nvCxnSpPr>
        <p:spPr>
          <a:xfrm flipH="1">
            <a:off x="8567208" y="853592"/>
            <a:ext cx="13175" cy="55711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E3B63FD7-7DE7-FF4E-B819-E45E795F3B88}"/>
              </a:ext>
            </a:extLst>
          </p:cNvPr>
          <p:cNvCxnSpPr>
            <a:cxnSpLocks/>
          </p:cNvCxnSpPr>
          <p:nvPr/>
        </p:nvCxnSpPr>
        <p:spPr>
          <a:xfrm>
            <a:off x="828000" y="853592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FACC10D6-9122-44D2-5257-6B741D818964}"/>
              </a:ext>
            </a:extLst>
          </p:cNvPr>
          <p:cNvCxnSpPr>
            <a:cxnSpLocks/>
          </p:cNvCxnSpPr>
          <p:nvPr/>
        </p:nvCxnSpPr>
        <p:spPr>
          <a:xfrm>
            <a:off x="826400" y="2112900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33E90B8D-7D3D-0445-8054-0B877F523960}"/>
              </a:ext>
            </a:extLst>
          </p:cNvPr>
          <p:cNvCxnSpPr>
            <a:cxnSpLocks/>
          </p:cNvCxnSpPr>
          <p:nvPr/>
        </p:nvCxnSpPr>
        <p:spPr>
          <a:xfrm>
            <a:off x="826400" y="3141237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9F5F7D01-E305-F69B-AF53-82090D9BDA0E}"/>
              </a:ext>
            </a:extLst>
          </p:cNvPr>
          <p:cNvCxnSpPr>
            <a:cxnSpLocks/>
          </p:cNvCxnSpPr>
          <p:nvPr/>
        </p:nvCxnSpPr>
        <p:spPr>
          <a:xfrm>
            <a:off x="824786" y="4211790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C3A8C734-6E57-DB08-A6F4-658F488C87BA}"/>
              </a:ext>
            </a:extLst>
          </p:cNvPr>
          <p:cNvCxnSpPr>
            <a:cxnSpLocks/>
          </p:cNvCxnSpPr>
          <p:nvPr/>
        </p:nvCxnSpPr>
        <p:spPr>
          <a:xfrm>
            <a:off x="824786" y="5365691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7FE5139E-E3C8-3133-064A-F0506453BA92}"/>
              </a:ext>
            </a:extLst>
          </p:cNvPr>
          <p:cNvCxnSpPr>
            <a:cxnSpLocks/>
          </p:cNvCxnSpPr>
          <p:nvPr/>
        </p:nvCxnSpPr>
        <p:spPr>
          <a:xfrm>
            <a:off x="824786" y="6424769"/>
            <a:ext cx="7742422" cy="3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8418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B64EC12-FD6A-41BB-197E-6EDB19424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24790"/>
            <a:ext cx="9829800" cy="914400"/>
          </a:xfrm>
        </p:spPr>
        <p:txBody>
          <a:bodyPr/>
          <a:lstStyle/>
          <a:p>
            <a:r>
              <a:rPr lang="ru-RU" sz="4000" dirty="0"/>
              <a:t>Задание 11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4728C65-C49B-75E6-BA75-7AA3ED9D8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870" r="5299" b="18235"/>
          <a:stretch/>
        </p:blipFill>
        <p:spPr>
          <a:xfrm>
            <a:off x="1414089" y="2899944"/>
            <a:ext cx="9695949" cy="3679826"/>
          </a:xfr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512612-E69D-DF50-EF18-60E6F5312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45</a:t>
            </a:fld>
            <a:endParaRPr lang="ru-RU" noProof="0"/>
          </a:p>
        </p:txBody>
      </p:sp>
      <p:pic>
        <p:nvPicPr>
          <p:cNvPr id="11" name="Рисунок 10" descr="Изображение выглядит как человек, мужчина, сте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E82B4508-5AE5-E066-681D-60241365B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86" y="196848"/>
            <a:ext cx="1992654" cy="247719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мужчина, человек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914DE5B3-C00B-361A-1571-18E453D0B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444" y="196847"/>
            <a:ext cx="1804219" cy="24771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CBC76F-6366-8481-30A9-F8D924910A90}"/>
              </a:ext>
            </a:extLst>
          </p:cNvPr>
          <p:cNvSpPr txBox="1"/>
          <p:nvPr/>
        </p:nvSpPr>
        <p:spPr>
          <a:xfrm>
            <a:off x="7437194" y="806233"/>
            <a:ext cx="2694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Фридрих </a:t>
            </a:r>
            <a:r>
              <a:rPr lang="ru-RU" sz="2800" dirty="0" err="1">
                <a:solidFill>
                  <a:srgbClr val="0070C0"/>
                </a:solidFill>
              </a:rPr>
              <a:t>Кекуле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506448-643D-121D-1003-4A3DE05B584C}"/>
              </a:ext>
            </a:extLst>
          </p:cNvPr>
          <p:cNvSpPr txBox="1"/>
          <p:nvPr/>
        </p:nvSpPr>
        <p:spPr>
          <a:xfrm>
            <a:off x="3010241" y="806233"/>
            <a:ext cx="3321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Александр Михайлович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Бутлеров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94B6B8-771F-3762-DB03-EB047FAF532C}"/>
              </a:ext>
            </a:extLst>
          </p:cNvPr>
          <p:cNvSpPr txBox="1"/>
          <p:nvPr/>
        </p:nvSpPr>
        <p:spPr>
          <a:xfrm>
            <a:off x="3720609" y="1888532"/>
            <a:ext cx="5153891" cy="95410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Нужно знать теорию строения органических соединений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E5829E5-28BA-DEA4-C927-A153BD56E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349747"/>
              </p:ext>
            </p:extLst>
          </p:nvPr>
        </p:nvGraphicFramePr>
        <p:xfrm>
          <a:off x="3337653" y="6051767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86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12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37E8215-274C-419D-B751-FD6B44894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142" r="5509" b="13454"/>
          <a:stretch/>
        </p:blipFill>
        <p:spPr>
          <a:xfrm>
            <a:off x="4498848" y="3553205"/>
            <a:ext cx="7467692" cy="2951989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46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0273" r="10273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6197757" y="980372"/>
            <a:ext cx="5439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Знать химические свойства и методы получения углеводородов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0BB1A0-8A87-EB4A-CB92-9114AE2ED56C}"/>
              </a:ext>
            </a:extLst>
          </p:cNvPr>
          <p:cNvSpPr txBox="1"/>
          <p:nvPr/>
        </p:nvSpPr>
        <p:spPr>
          <a:xfrm>
            <a:off x="4771505" y="2721114"/>
            <a:ext cx="5361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от 2 до 4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примерно 1 шанс на 1000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5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1E05A-F742-B1B7-3968-D5A5CD4E8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102524"/>
            <a:ext cx="9829800" cy="914400"/>
          </a:xfrm>
        </p:spPr>
        <p:txBody>
          <a:bodyPr/>
          <a:lstStyle/>
          <a:p>
            <a:r>
              <a:rPr lang="ru-RU" dirty="0"/>
              <a:t>Задание 12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FC2118-3C61-03CD-64BD-50F47F369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3480" y="740664"/>
            <a:ext cx="9829800" cy="3224507"/>
          </a:xfrm>
        </p:spPr>
        <p:txBody>
          <a:bodyPr/>
          <a:lstStyle/>
          <a:p>
            <a:r>
              <a:rPr lang="ru-RU" dirty="0"/>
              <a:t>При нагревании одноатомных спиртов с концентрированной серной кислотой возможны три продукта:</a:t>
            </a:r>
          </a:p>
          <a:p>
            <a:pPr lvl="1"/>
            <a:r>
              <a:rPr lang="ru-RU" sz="2800" dirty="0">
                <a:solidFill>
                  <a:srgbClr val="0070C0"/>
                </a:solidFill>
              </a:rPr>
              <a:t>Алкен, в более жёстких условиях </a:t>
            </a:r>
            <a:r>
              <a:rPr lang="ru-RU" sz="2800" dirty="0">
                <a:solidFill>
                  <a:srgbClr val="FF0000"/>
                </a:solidFill>
              </a:rPr>
              <a:t>(внутримолекулярная </a:t>
            </a:r>
            <a:r>
              <a:rPr lang="ru-RU" sz="2800" dirty="0" err="1">
                <a:solidFill>
                  <a:srgbClr val="FF0000"/>
                </a:solidFill>
              </a:rPr>
              <a:t>дегидротация</a:t>
            </a:r>
            <a:r>
              <a:rPr lang="ru-RU" sz="2800" dirty="0">
                <a:solidFill>
                  <a:srgbClr val="FF0000"/>
                </a:solidFill>
              </a:rPr>
              <a:t>)</a:t>
            </a:r>
          </a:p>
          <a:p>
            <a:pPr lvl="1"/>
            <a:r>
              <a:rPr lang="ru-RU" sz="2800" dirty="0">
                <a:solidFill>
                  <a:srgbClr val="0070C0"/>
                </a:solidFill>
              </a:rPr>
              <a:t>Простой эфир, в менее жёстких условиях </a:t>
            </a:r>
            <a:r>
              <a:rPr lang="ru-RU" sz="2800" dirty="0">
                <a:solidFill>
                  <a:srgbClr val="FF0000"/>
                </a:solidFill>
              </a:rPr>
              <a:t>(межмолекулярная </a:t>
            </a:r>
            <a:r>
              <a:rPr lang="ru-RU" sz="2800" dirty="0" err="1">
                <a:solidFill>
                  <a:srgbClr val="FF0000"/>
                </a:solidFill>
              </a:rPr>
              <a:t>дегидротация</a:t>
            </a:r>
            <a:r>
              <a:rPr lang="ru-RU" sz="2800" dirty="0">
                <a:solidFill>
                  <a:srgbClr val="FF0000"/>
                </a:solidFill>
              </a:rPr>
              <a:t>)</a:t>
            </a:r>
          </a:p>
          <a:p>
            <a:pPr lvl="1"/>
            <a:r>
              <a:rPr lang="ru-RU" sz="2800" dirty="0">
                <a:solidFill>
                  <a:srgbClr val="0070C0"/>
                </a:solidFill>
              </a:rPr>
              <a:t>Сложный эфир спирта и серной кислоты, если реакция остановлена на полпути</a:t>
            </a:r>
            <a:endParaRPr lang="en-US" sz="2800" dirty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Для нашего вопроса подходят два варианта:</a:t>
            </a:r>
            <a:endParaRPr 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1CE5C7-9175-0752-0DBA-E1CC5EA555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47</a:t>
            </a:fld>
            <a:endParaRPr lang="ru-RU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3B06A3-B81A-85E3-9396-2E4D09DBFC71}"/>
              </a:ext>
            </a:extLst>
          </p:cNvPr>
          <p:cNvSpPr txBox="1"/>
          <p:nvPr/>
        </p:nvSpPr>
        <p:spPr>
          <a:xfrm>
            <a:off x="24935" y="4322618"/>
            <a:ext cx="110974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-OH ⟶ 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-CH=CH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+ 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-OH + HO-CH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⟶ 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-O-CH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-CH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 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942431-35A7-B596-1C2D-DDBD56896518}"/>
              </a:ext>
            </a:extLst>
          </p:cNvPr>
          <p:cNvSpPr/>
          <p:nvPr/>
        </p:nvSpPr>
        <p:spPr>
          <a:xfrm>
            <a:off x="2061557" y="5045825"/>
            <a:ext cx="1039090" cy="473826"/>
          </a:xfrm>
          <a:prstGeom prst="rect">
            <a:avLst/>
          </a:prstGeom>
          <a:solidFill>
            <a:schemeClr val="accent1">
              <a:alpha val="19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12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37E8215-274C-419D-B751-FD6B44894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142" r="5509" b="13454"/>
          <a:stretch/>
        </p:blipFill>
        <p:spPr>
          <a:xfrm>
            <a:off x="4498848" y="3553205"/>
            <a:ext cx="7467692" cy="2951989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48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0273" r="10273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6197757" y="980372"/>
            <a:ext cx="5439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Знать химические свойства и методы получения углеводородов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0BB1A0-8A87-EB4A-CB92-9114AE2ED56C}"/>
              </a:ext>
            </a:extLst>
          </p:cNvPr>
          <p:cNvSpPr txBox="1"/>
          <p:nvPr/>
        </p:nvSpPr>
        <p:spPr>
          <a:xfrm>
            <a:off x="4771505" y="2721114"/>
            <a:ext cx="5361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от 2 до 4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примерно 1 шанс на 1000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6E3C167-0C98-0151-D8C8-EC8CE6761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91670"/>
              </p:ext>
            </p:extLst>
          </p:nvPr>
        </p:nvGraphicFramePr>
        <p:xfrm>
          <a:off x="6282984" y="6079515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83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49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4083186" y="808732"/>
            <a:ext cx="7467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Здесь: амины, аминокислоты + БЖУ (белки, жиры, углеводы)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0BB1A0-8A87-EB4A-CB92-9114AE2ED56C}"/>
              </a:ext>
            </a:extLst>
          </p:cNvPr>
          <p:cNvSpPr txBox="1"/>
          <p:nvPr/>
        </p:nvSpPr>
        <p:spPr>
          <a:xfrm>
            <a:off x="4588625" y="2712351"/>
            <a:ext cx="4589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ровно 2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ровно 1 к 25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7830CFC-513B-1B47-8DE6-4BF0289FC87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7976" t="-27381" r="-1904" b="-48489"/>
          <a:stretch/>
        </p:blipFill>
        <p:spPr>
          <a:xfrm>
            <a:off x="0" y="2019301"/>
            <a:ext cx="3521019" cy="3225799"/>
          </a:xfr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E17C7953-2E0D-8C56-E1CB-5FB495FD2A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691" r="3966" b="21667"/>
          <a:stretch/>
        </p:blipFill>
        <p:spPr>
          <a:xfrm>
            <a:off x="4771505" y="3429000"/>
            <a:ext cx="6814989" cy="2620268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00EDB14-4ED3-1E72-70A1-8911221D457E}"/>
              </a:ext>
            </a:extLst>
          </p:cNvPr>
          <p:cNvSpPr txBox="1"/>
          <p:nvPr/>
        </p:nvSpPr>
        <p:spPr>
          <a:xfrm>
            <a:off x="8085221" y="2095337"/>
            <a:ext cx="3833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Не нужно учить больше, чем нужно!!!</a:t>
            </a:r>
          </a:p>
        </p:txBody>
      </p:sp>
    </p:spTree>
    <p:extLst>
      <p:ext uri="{BB962C8B-B14F-4D97-AF65-F5344CB8AC3E}">
        <p14:creationId xmlns:p14="http://schemas.microsoft.com/office/powerpoint/2010/main" val="19482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D6DE2E-F5E3-8CAF-A5C3-E67C03F5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CBB4C4-B8D8-8184-4BF4-121A54EEB6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36111" r="4975" b="29596"/>
          <a:stretch/>
        </p:blipFill>
        <p:spPr>
          <a:xfrm>
            <a:off x="743954" y="190245"/>
            <a:ext cx="5632323" cy="2351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14DCF6-6E36-0779-2DFA-39CD1F698779}"/>
              </a:ext>
            </a:extLst>
          </p:cNvPr>
          <p:cNvSpPr txBox="1"/>
          <p:nvPr/>
        </p:nvSpPr>
        <p:spPr>
          <a:xfrm>
            <a:off x="743954" y="2748521"/>
            <a:ext cx="54922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Обращаем внимание на следующее:</a:t>
            </a:r>
            <a:endParaRPr lang="en-US" dirty="0"/>
          </a:p>
          <a:p>
            <a:endParaRPr lang="ru-RU" dirty="0"/>
          </a:p>
          <a:p>
            <a:r>
              <a:rPr lang="ru-RU" dirty="0"/>
              <a:t>3. Число электронов на внешнем слое для элементов </a:t>
            </a:r>
            <a:r>
              <a:rPr lang="ru-RU" b="1" i="1" dirty="0">
                <a:solidFill>
                  <a:srgbClr val="0070C0"/>
                </a:solidFill>
              </a:rPr>
              <a:t>побочных подгрупп</a:t>
            </a:r>
            <a:r>
              <a:rPr lang="ru-RU" dirty="0"/>
              <a:t>: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dirty="0"/>
              <a:t>у большинства 2 электрона 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dirty="0"/>
              <a:t>у </a:t>
            </a:r>
            <a:r>
              <a:rPr lang="en-US" dirty="0"/>
              <a:t>IB </a:t>
            </a:r>
            <a:r>
              <a:rPr lang="ru-RU" dirty="0"/>
              <a:t>и </a:t>
            </a:r>
            <a:r>
              <a:rPr lang="en-US" dirty="0"/>
              <a:t>VIB</a:t>
            </a:r>
            <a:r>
              <a:rPr lang="ru-RU" dirty="0"/>
              <a:t> групп по 1 электрону </a:t>
            </a:r>
            <a:br>
              <a:rPr lang="ru-RU" dirty="0"/>
            </a:br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(данное явление называется провал электрона)</a:t>
            </a:r>
            <a:endParaRPr lang="en-US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137A6043-8403-839E-F85D-2CB863DABD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34995"/>
              </p:ext>
            </p:extLst>
          </p:nvPr>
        </p:nvGraphicFramePr>
        <p:xfrm>
          <a:off x="6774873" y="221733"/>
          <a:ext cx="4409256" cy="8380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34876">
                  <a:extLst>
                    <a:ext uri="{9D8B030D-6E8A-4147-A177-3AD203B41FA5}">
                      <a16:colId xmlns:a16="http://schemas.microsoft.com/office/drawing/2014/main" val="2731336621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1915437796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463717951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752462644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4166282195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514016270"/>
                    </a:ext>
                  </a:extLst>
                </a:gridCol>
              </a:tblGrid>
              <a:tr h="38083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Mn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4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245063"/>
                  </a:ext>
                </a:extLst>
              </a:tr>
              <a:tr h="380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22277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E50A2D21-7990-F17A-F7A1-01A622D41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016169"/>
              </p:ext>
            </p:extLst>
          </p:nvPr>
        </p:nvGraphicFramePr>
        <p:xfrm>
          <a:off x="6774873" y="1280051"/>
          <a:ext cx="4409256" cy="83803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34876">
                  <a:extLst>
                    <a:ext uri="{9D8B030D-6E8A-4147-A177-3AD203B41FA5}">
                      <a16:colId xmlns:a16="http://schemas.microsoft.com/office/drawing/2014/main" val="2897525608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1282336214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1071691714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119868783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261224149"/>
                    </a:ext>
                  </a:extLst>
                </a:gridCol>
                <a:gridCol w="734876">
                  <a:extLst>
                    <a:ext uri="{9D8B030D-6E8A-4147-A177-3AD203B41FA5}">
                      <a16:colId xmlns:a16="http://schemas.microsoft.com/office/drawing/2014/main" val="3764360542"/>
                    </a:ext>
                  </a:extLst>
                </a:gridCol>
              </a:tblGrid>
              <a:tr h="38083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Fe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4</a:t>
                      </a:r>
                      <a:endParaRPr lang="ru-RU" sz="3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↑↓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671603"/>
                  </a:ext>
                </a:extLst>
              </a:tr>
              <a:tr h="380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17230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59EE16-7B33-D5C4-C00C-B26DDFE06C88}"/>
              </a:ext>
            </a:extLst>
          </p:cNvPr>
          <p:cNvSpPr txBox="1"/>
          <p:nvPr/>
        </p:nvSpPr>
        <p:spPr>
          <a:xfrm>
            <a:off x="6376277" y="2630803"/>
            <a:ext cx="5492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Mn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en-US" sz="2400" b="1" dirty="0">
                <a:solidFill>
                  <a:srgbClr val="FF0000"/>
                </a:solidFill>
              </a:rPr>
              <a:t>Fe </a:t>
            </a:r>
            <a:r>
              <a:rPr lang="ru-RU" sz="2400" b="1" dirty="0">
                <a:solidFill>
                  <a:srgbClr val="FF0000"/>
                </a:solidFill>
              </a:rPr>
              <a:t>правильные ответы на данный вопрос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60A3789-51F6-BC45-810B-187CCB2CFB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980042"/>
              </p:ext>
            </p:extLst>
          </p:nvPr>
        </p:nvGraphicFramePr>
        <p:xfrm>
          <a:off x="6425665" y="3689120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05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A99BB96-8819-5C07-85B9-013D3F8A6B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50</a:t>
            </a:fld>
            <a:endParaRPr lang="ru-RU" noProof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0CF67-D80E-55A1-A1DC-EFCC71F9A1CE}"/>
              </a:ext>
            </a:extLst>
          </p:cNvPr>
          <p:cNvSpPr txBox="1"/>
          <p:nvPr/>
        </p:nvSpPr>
        <p:spPr>
          <a:xfrm>
            <a:off x="919102" y="130828"/>
            <a:ext cx="110789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/>
              <a:t>Жиры – это сложные эфиры </a:t>
            </a:r>
            <a:r>
              <a:rPr lang="ru-RU" sz="3000" dirty="0">
                <a:solidFill>
                  <a:srgbClr val="FF0000"/>
                </a:solidFill>
              </a:rPr>
              <a:t>ГЛИЦЕРИНА</a:t>
            </a:r>
            <a:r>
              <a:rPr lang="ru-RU" sz="3000" dirty="0"/>
              <a:t> и высших жирных кислот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A53672DA-D601-295F-686A-0D471632A6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9859540"/>
              </p:ext>
            </p:extLst>
          </p:nvPr>
        </p:nvGraphicFramePr>
        <p:xfrm>
          <a:off x="179111" y="2051964"/>
          <a:ext cx="7381507" cy="4266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0084088-A1BE-AAD3-621C-3C251A539A0C}"/>
              </a:ext>
            </a:extLst>
          </p:cNvPr>
          <p:cNvSpPr txBox="1"/>
          <p:nvPr/>
        </p:nvSpPr>
        <p:spPr>
          <a:xfrm>
            <a:off x="5958069" y="839703"/>
            <a:ext cx="640752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u="sng" dirty="0"/>
              <a:t>Самые распространенные жирные кислоты:</a:t>
            </a:r>
          </a:p>
          <a:p>
            <a:r>
              <a:rPr lang="ru-RU" sz="2400" dirty="0">
                <a:solidFill>
                  <a:srgbClr val="0070C0"/>
                </a:solidFill>
              </a:rPr>
              <a:t>предельные:</a:t>
            </a:r>
          </a:p>
          <a:p>
            <a:r>
              <a:rPr lang="ru-RU" sz="2400" dirty="0"/>
              <a:t>Стеариновая </a:t>
            </a:r>
            <a:r>
              <a:rPr lang="en-US" sz="2400" dirty="0"/>
              <a:t>C</a:t>
            </a:r>
            <a:r>
              <a:rPr lang="en-US" sz="2400" baseline="-25000" dirty="0"/>
              <a:t>17</a:t>
            </a:r>
            <a:r>
              <a:rPr lang="en-US" sz="2400" dirty="0"/>
              <a:t>H</a:t>
            </a:r>
            <a:r>
              <a:rPr lang="en-US" sz="2400" baseline="-25000" dirty="0"/>
              <a:t>35</a:t>
            </a:r>
            <a:r>
              <a:rPr lang="en-US" sz="2400" dirty="0"/>
              <a:t>COOH</a:t>
            </a:r>
            <a:endParaRPr lang="ru-RU" sz="2400" dirty="0"/>
          </a:p>
          <a:p>
            <a:r>
              <a:rPr lang="ru-RU" sz="2400" dirty="0"/>
              <a:t>Пальмитиновая </a:t>
            </a:r>
            <a:r>
              <a:rPr lang="en-US" sz="2400" dirty="0"/>
              <a:t>C</a:t>
            </a:r>
            <a:r>
              <a:rPr lang="en-US" sz="2400" baseline="-25000" dirty="0"/>
              <a:t>15</a:t>
            </a:r>
            <a:r>
              <a:rPr lang="en-US" sz="2400" dirty="0"/>
              <a:t>H</a:t>
            </a:r>
            <a:r>
              <a:rPr lang="en-US" sz="2400" baseline="-25000" dirty="0"/>
              <a:t>31</a:t>
            </a:r>
            <a:r>
              <a:rPr lang="en-US" sz="2400" dirty="0"/>
              <a:t>COOH</a:t>
            </a:r>
          </a:p>
          <a:p>
            <a:r>
              <a:rPr lang="ru-RU" sz="2400" dirty="0">
                <a:solidFill>
                  <a:srgbClr val="0070C0"/>
                </a:solidFill>
              </a:rPr>
              <a:t>непредельные:</a:t>
            </a:r>
          </a:p>
          <a:p>
            <a:r>
              <a:rPr lang="ru-RU" sz="2400" dirty="0"/>
              <a:t>Олеиновая </a:t>
            </a:r>
            <a:r>
              <a:rPr lang="en-US" sz="2400" dirty="0"/>
              <a:t>C</a:t>
            </a:r>
            <a:r>
              <a:rPr lang="en-US" sz="2400" baseline="-25000" dirty="0"/>
              <a:t>17</a:t>
            </a:r>
            <a:r>
              <a:rPr lang="en-US" sz="2400" dirty="0"/>
              <a:t>H</a:t>
            </a:r>
            <a:r>
              <a:rPr lang="en-US" sz="2400" baseline="-25000" dirty="0"/>
              <a:t>33</a:t>
            </a:r>
            <a:r>
              <a:rPr lang="en-US" sz="2400" dirty="0"/>
              <a:t>COOH</a:t>
            </a:r>
          </a:p>
          <a:p>
            <a:r>
              <a:rPr lang="ru-RU" sz="2400" dirty="0"/>
              <a:t>Линолевая </a:t>
            </a:r>
            <a:r>
              <a:rPr lang="en-US" sz="2400" dirty="0"/>
              <a:t>C</a:t>
            </a:r>
            <a:r>
              <a:rPr lang="en-US" sz="2400" baseline="-25000" dirty="0"/>
              <a:t>17</a:t>
            </a:r>
            <a:r>
              <a:rPr lang="en-US" sz="2400" dirty="0"/>
              <a:t>H</a:t>
            </a:r>
            <a:r>
              <a:rPr lang="en-US" sz="2400" baseline="-25000" dirty="0"/>
              <a:t>31</a:t>
            </a:r>
            <a:r>
              <a:rPr lang="en-US" sz="2400" dirty="0"/>
              <a:t>COOH</a:t>
            </a:r>
          </a:p>
          <a:p>
            <a:r>
              <a:rPr lang="ru-RU" sz="2400" dirty="0"/>
              <a:t>Линоленовая </a:t>
            </a:r>
            <a:r>
              <a:rPr lang="en-US" sz="2400" dirty="0"/>
              <a:t>C</a:t>
            </a:r>
            <a:r>
              <a:rPr lang="en-US" sz="2400" baseline="-25000" dirty="0"/>
              <a:t>17</a:t>
            </a:r>
            <a:r>
              <a:rPr lang="en-US" sz="2400" dirty="0"/>
              <a:t>H</a:t>
            </a:r>
            <a:r>
              <a:rPr lang="en-US" sz="2400" baseline="-25000" dirty="0"/>
              <a:t>29</a:t>
            </a:r>
            <a:r>
              <a:rPr lang="en-US" sz="2400" dirty="0"/>
              <a:t>COOH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3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51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4083186" y="808732"/>
            <a:ext cx="7467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Здесь: амины, аминокислоты + БЖУ (белки, жиры, углеводы)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0BB1A0-8A87-EB4A-CB92-9114AE2ED56C}"/>
              </a:ext>
            </a:extLst>
          </p:cNvPr>
          <p:cNvSpPr txBox="1"/>
          <p:nvPr/>
        </p:nvSpPr>
        <p:spPr>
          <a:xfrm>
            <a:off x="4588625" y="2712351"/>
            <a:ext cx="46598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ровно 2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ровно 1 к 25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7830CFC-513B-1B47-8DE6-4BF0289FC87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7976" t="-27381" r="-1904" b="-48489"/>
          <a:stretch/>
        </p:blipFill>
        <p:spPr>
          <a:xfrm>
            <a:off x="0" y="2019301"/>
            <a:ext cx="3521019" cy="3225799"/>
          </a:xfr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E17C7953-2E0D-8C56-E1CB-5FB495FD2A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691" r="3966" b="21667"/>
          <a:stretch/>
        </p:blipFill>
        <p:spPr>
          <a:xfrm>
            <a:off x="4771505" y="3429000"/>
            <a:ext cx="6814989" cy="2620268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00EDB14-4ED3-1E72-70A1-8911221D457E}"/>
              </a:ext>
            </a:extLst>
          </p:cNvPr>
          <p:cNvSpPr txBox="1"/>
          <p:nvPr/>
        </p:nvSpPr>
        <p:spPr>
          <a:xfrm>
            <a:off x="8085221" y="2095337"/>
            <a:ext cx="3833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Не нужно учить больше, чем нужно!!!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A77116D4-77BE-7A89-9980-57015B7B4457}"/>
              </a:ext>
            </a:extLst>
          </p:cNvPr>
          <p:cNvCxnSpPr>
            <a:cxnSpLocks/>
          </p:cNvCxnSpPr>
          <p:nvPr/>
        </p:nvCxnSpPr>
        <p:spPr>
          <a:xfrm>
            <a:off x="7180611" y="4379806"/>
            <a:ext cx="904610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39E651-DDCC-B48D-0C1E-03ED198F248F}"/>
              </a:ext>
            </a:extLst>
          </p:cNvPr>
          <p:cNvSpPr txBox="1"/>
          <p:nvPr/>
        </p:nvSpPr>
        <p:spPr>
          <a:xfrm>
            <a:off x="8178384" y="4195140"/>
            <a:ext cx="3314946" cy="369332"/>
          </a:xfrm>
          <a:prstGeom prst="rect">
            <a:avLst/>
          </a:prstGeom>
          <a:solidFill>
            <a:srgbClr val="0070C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это другое название глицерина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420DC69-1E81-A49F-3E6A-6394F7807925}"/>
              </a:ext>
            </a:extLst>
          </p:cNvPr>
          <p:cNvCxnSpPr>
            <a:cxnSpLocks/>
          </p:cNvCxnSpPr>
          <p:nvPr/>
        </p:nvCxnSpPr>
        <p:spPr>
          <a:xfrm>
            <a:off x="6765123" y="4830590"/>
            <a:ext cx="904610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D52610B-F57F-2BBB-E908-A3BDA95847B5}"/>
              </a:ext>
            </a:extLst>
          </p:cNvPr>
          <p:cNvSpPr txBox="1"/>
          <p:nvPr/>
        </p:nvSpPr>
        <p:spPr>
          <a:xfrm>
            <a:off x="7762896" y="4645924"/>
            <a:ext cx="3002681" cy="369332"/>
          </a:xfrm>
          <a:prstGeom prst="rect">
            <a:avLst/>
          </a:prstGeom>
          <a:solidFill>
            <a:srgbClr val="0070C0">
              <a:alpha val="2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это соль олеиновой кислоты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8DD6DE1B-DB48-AF42-66FB-6C5F4014F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044311"/>
              </p:ext>
            </p:extLst>
          </p:nvPr>
        </p:nvGraphicFramePr>
        <p:xfrm>
          <a:off x="5994226" y="5633048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07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14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52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273" r="10273"/>
          <a:stretch>
            <a:fillRect/>
          </a:stretch>
        </p:blipFill>
        <p:spPr>
          <a:xfrm>
            <a:off x="823133" y="34824"/>
            <a:ext cx="3200400" cy="32004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6197757" y="1101120"/>
            <a:ext cx="5439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Знать химические свойства и методы получения углеводородов</a:t>
            </a:r>
          </a:p>
        </p:txBody>
      </p:sp>
      <p:pic>
        <p:nvPicPr>
          <p:cNvPr id="6" name="Рисунок 5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A8985B14-EE90-56EA-5AA8-4C44CA9DA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80" y="3408190"/>
            <a:ext cx="1700974" cy="18540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99384-CA17-5BE3-3C8D-9DFBA9489486}"/>
              </a:ext>
            </a:extLst>
          </p:cNvPr>
          <p:cNvSpPr txBox="1"/>
          <p:nvPr/>
        </p:nvSpPr>
        <p:spPr>
          <a:xfrm>
            <a:off x="1433680" y="5372954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F3D7C59F-E095-3BA2-4798-1BA51B4E9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1801" r="4134" b="4613"/>
          <a:stretch/>
        </p:blipFill>
        <p:spPr>
          <a:xfrm>
            <a:off x="4653428" y="2946273"/>
            <a:ext cx="7063217" cy="3464152"/>
          </a:xfrm>
        </p:spPr>
      </p:pic>
    </p:spTree>
    <p:extLst>
      <p:ext uri="{BB962C8B-B14F-4D97-AF65-F5344CB8AC3E}">
        <p14:creationId xmlns:p14="http://schemas.microsoft.com/office/powerpoint/2010/main" val="402809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8AFF7658-181C-641C-990D-EA2EAD63E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7282" y="843594"/>
            <a:ext cx="9568633" cy="5938024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A47F90-64F4-C73A-869B-BD0767FCA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18" y="76200"/>
            <a:ext cx="10058400" cy="914400"/>
          </a:xfrm>
        </p:spPr>
        <p:txBody>
          <a:bodyPr/>
          <a:lstStyle/>
          <a:p>
            <a:r>
              <a:rPr lang="ru-RU" dirty="0"/>
              <a:t>14 задание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EB6E4F-AD89-D4B7-ADFD-8A659AE3FF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53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961B15B-1013-77C0-4717-E920F130DEA9}"/>
              </a:ext>
            </a:extLst>
          </p:cNvPr>
          <p:cNvCxnSpPr>
            <a:cxnSpLocks/>
          </p:cNvCxnSpPr>
          <p:nvPr/>
        </p:nvCxnSpPr>
        <p:spPr>
          <a:xfrm>
            <a:off x="743954" y="2331975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FD4C346-05FD-34EA-2555-5D5BFF5DDF30}"/>
              </a:ext>
            </a:extLst>
          </p:cNvPr>
          <p:cNvCxnSpPr>
            <a:cxnSpLocks/>
          </p:cNvCxnSpPr>
          <p:nvPr/>
        </p:nvCxnSpPr>
        <p:spPr>
          <a:xfrm>
            <a:off x="743954" y="3726034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FB83B06F-D40D-AEB2-D67C-E2277FDC2FA0}"/>
              </a:ext>
            </a:extLst>
          </p:cNvPr>
          <p:cNvCxnSpPr>
            <a:cxnSpLocks/>
          </p:cNvCxnSpPr>
          <p:nvPr/>
        </p:nvCxnSpPr>
        <p:spPr>
          <a:xfrm>
            <a:off x="743954" y="5256451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2B49D461-787B-D8DD-B7C6-92F9BD0BD27B}"/>
              </a:ext>
            </a:extLst>
          </p:cNvPr>
          <p:cNvCxnSpPr>
            <a:cxnSpLocks/>
          </p:cNvCxnSpPr>
          <p:nvPr/>
        </p:nvCxnSpPr>
        <p:spPr>
          <a:xfrm>
            <a:off x="743954" y="751828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359DF1F-BC82-091F-6154-DEF41D01AEA9}"/>
              </a:ext>
            </a:extLst>
          </p:cNvPr>
          <p:cNvSpPr txBox="1"/>
          <p:nvPr/>
        </p:nvSpPr>
        <p:spPr>
          <a:xfrm>
            <a:off x="4930377" y="1778545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>
                <a:solidFill>
                  <a:srgbClr val="FF0000"/>
                </a:solidFill>
              </a:rPr>
              <a:t>пропен</a:t>
            </a:r>
            <a:r>
              <a:rPr lang="ru-RU" sz="2400" dirty="0">
                <a:solidFill>
                  <a:srgbClr val="FF0000"/>
                </a:solidFill>
              </a:rPr>
              <a:t> (5)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10515F-2D86-42AE-0DFD-3FB54CF33AD9}"/>
              </a:ext>
            </a:extLst>
          </p:cNvPr>
          <p:cNvSpPr txBox="1"/>
          <p:nvPr/>
        </p:nvSpPr>
        <p:spPr>
          <a:xfrm>
            <a:off x="5496664" y="3261962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>
                <a:solidFill>
                  <a:srgbClr val="FF0000"/>
                </a:solidFill>
              </a:rPr>
              <a:t>пропин</a:t>
            </a:r>
            <a:r>
              <a:rPr lang="ru-RU" sz="2400" dirty="0">
                <a:solidFill>
                  <a:srgbClr val="FF0000"/>
                </a:solidFill>
              </a:rPr>
              <a:t> (6)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0735C4-1A70-C4CF-7A65-8AA9CAEA7536}"/>
              </a:ext>
            </a:extLst>
          </p:cNvPr>
          <p:cNvSpPr txBox="1"/>
          <p:nvPr/>
        </p:nvSpPr>
        <p:spPr>
          <a:xfrm>
            <a:off x="3908495" y="4792378"/>
            <a:ext cx="1686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н-гексан (3)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E6408E-3865-64F6-89EF-B31E0523B989}"/>
              </a:ext>
            </a:extLst>
          </p:cNvPr>
          <p:cNvSpPr txBox="1"/>
          <p:nvPr/>
        </p:nvSpPr>
        <p:spPr>
          <a:xfrm>
            <a:off x="6565068" y="6321156"/>
            <a:ext cx="2140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>
                <a:solidFill>
                  <a:srgbClr val="FF0000"/>
                </a:solidFill>
              </a:rPr>
              <a:t>проппаналь</a:t>
            </a:r>
            <a:r>
              <a:rPr lang="ru-RU" sz="2400" dirty="0">
                <a:solidFill>
                  <a:srgbClr val="FF0000"/>
                </a:solidFill>
              </a:rPr>
              <a:t> (1)</a:t>
            </a:r>
          </a:p>
        </p:txBody>
      </p:sp>
    </p:spTree>
    <p:extLst>
      <p:ext uri="{BB962C8B-B14F-4D97-AF65-F5344CB8AC3E}">
        <p14:creationId xmlns:p14="http://schemas.microsoft.com/office/powerpoint/2010/main" val="299340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14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54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273" r="10273"/>
          <a:stretch>
            <a:fillRect/>
          </a:stretch>
        </p:blipFill>
        <p:spPr>
          <a:xfrm>
            <a:off x="823133" y="34824"/>
            <a:ext cx="3200400" cy="32004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6197757" y="1101120"/>
            <a:ext cx="55258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Знать химические свойства и методы получения углеводородов</a:t>
            </a:r>
          </a:p>
        </p:txBody>
      </p:sp>
      <p:pic>
        <p:nvPicPr>
          <p:cNvPr id="6" name="Рисунок 5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A8985B14-EE90-56EA-5AA8-4C44CA9DA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80" y="3408190"/>
            <a:ext cx="1700974" cy="18540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99384-CA17-5BE3-3C8D-9DFBA9489486}"/>
              </a:ext>
            </a:extLst>
          </p:cNvPr>
          <p:cNvSpPr txBox="1"/>
          <p:nvPr/>
        </p:nvSpPr>
        <p:spPr>
          <a:xfrm>
            <a:off x="1433680" y="5372954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F3D7C59F-E095-3BA2-4798-1BA51B4E9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1801" r="4134" b="4613"/>
          <a:stretch/>
        </p:blipFill>
        <p:spPr>
          <a:xfrm>
            <a:off x="3690510" y="2474010"/>
            <a:ext cx="8373956" cy="4107003"/>
          </a:xfrm>
        </p:spPr>
      </p:pic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916C4F40-F0F9-6A3D-7590-C3AD775CFAC6}"/>
              </a:ext>
            </a:extLst>
          </p:cNvPr>
          <p:cNvCxnSpPr>
            <a:cxnSpLocks/>
          </p:cNvCxnSpPr>
          <p:nvPr/>
        </p:nvCxnSpPr>
        <p:spPr>
          <a:xfrm>
            <a:off x="7474099" y="3777111"/>
            <a:ext cx="1535147" cy="1141398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E582AFA3-7929-C849-70A7-31AD4C4175BC}"/>
              </a:ext>
            </a:extLst>
          </p:cNvPr>
          <p:cNvCxnSpPr>
            <a:cxnSpLocks/>
          </p:cNvCxnSpPr>
          <p:nvPr/>
        </p:nvCxnSpPr>
        <p:spPr>
          <a:xfrm>
            <a:off x="7767588" y="4142715"/>
            <a:ext cx="1241658" cy="103567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907ED82B-1847-57EA-871E-37A0A2F108B7}"/>
              </a:ext>
            </a:extLst>
          </p:cNvPr>
          <p:cNvCxnSpPr>
            <a:cxnSpLocks/>
          </p:cNvCxnSpPr>
          <p:nvPr/>
        </p:nvCxnSpPr>
        <p:spPr>
          <a:xfrm flipV="1">
            <a:off x="7113234" y="4417996"/>
            <a:ext cx="1896012" cy="202286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3B11D36A-5F81-9A85-1C7F-64CD7AB36C06}"/>
              </a:ext>
            </a:extLst>
          </p:cNvPr>
          <p:cNvCxnSpPr>
            <a:cxnSpLocks/>
          </p:cNvCxnSpPr>
          <p:nvPr/>
        </p:nvCxnSpPr>
        <p:spPr>
          <a:xfrm flipV="1">
            <a:off x="7830234" y="3850105"/>
            <a:ext cx="1179012" cy="1104901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52849BD4-843C-050A-B07C-A994618BC5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403617"/>
              </p:ext>
            </p:extLst>
          </p:nvPr>
        </p:nvGraphicFramePr>
        <p:xfrm>
          <a:off x="5245514" y="6169461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7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299" y="276987"/>
            <a:ext cx="5760720" cy="548640"/>
          </a:xfrm>
        </p:spPr>
        <p:txBody>
          <a:bodyPr/>
          <a:lstStyle/>
          <a:p>
            <a:r>
              <a:rPr lang="ru-RU" dirty="0"/>
              <a:t>Задание 15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55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273" r="10273"/>
          <a:stretch>
            <a:fillRect/>
          </a:stretch>
        </p:blipFill>
        <p:spPr>
          <a:xfrm>
            <a:off x="823133" y="34824"/>
            <a:ext cx="3200400" cy="32004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5852159" y="942526"/>
            <a:ext cx="62532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Знать химические свойства и методы получения кислородсодержащих органических соединений</a:t>
            </a:r>
          </a:p>
        </p:txBody>
      </p:sp>
      <p:pic>
        <p:nvPicPr>
          <p:cNvPr id="6" name="Рисунок 5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A8985B14-EE90-56EA-5AA8-4C44CA9DA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80" y="3408190"/>
            <a:ext cx="1700974" cy="18540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99384-CA17-5BE3-3C8D-9DFBA9489486}"/>
              </a:ext>
            </a:extLst>
          </p:cNvPr>
          <p:cNvSpPr txBox="1"/>
          <p:nvPr/>
        </p:nvSpPr>
        <p:spPr>
          <a:xfrm>
            <a:off x="1433680" y="5372954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E1D4BC3-7929-A8D2-847B-8EFE28ED1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8159" t="11619" r="10912" b="16957"/>
          <a:stretch/>
        </p:blipFill>
        <p:spPr>
          <a:xfrm>
            <a:off x="4573440" y="2604335"/>
            <a:ext cx="6627579" cy="3754084"/>
          </a:xfrm>
        </p:spPr>
      </p:pic>
    </p:spTree>
    <p:extLst>
      <p:ext uri="{BB962C8B-B14F-4D97-AF65-F5344CB8AC3E}">
        <p14:creationId xmlns:p14="http://schemas.microsoft.com/office/powerpoint/2010/main" val="52657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A0D20-A2A7-BE56-3070-FBFD73B67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954" y="119827"/>
            <a:ext cx="10058400" cy="914400"/>
          </a:xfrm>
        </p:spPr>
        <p:txBody>
          <a:bodyPr/>
          <a:lstStyle/>
          <a:p>
            <a:r>
              <a:rPr lang="ru-RU" dirty="0"/>
              <a:t>15 задание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635FC36-68D0-3221-6DC5-3EEAB1D1CF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7334" y="654048"/>
            <a:ext cx="8080310" cy="6207357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B735A7E-FEFC-CEB4-6951-40B3286B19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56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70C2482-2ED7-B2F6-2112-CEC009ACAD6F}"/>
              </a:ext>
            </a:extLst>
          </p:cNvPr>
          <p:cNvCxnSpPr>
            <a:cxnSpLocks/>
          </p:cNvCxnSpPr>
          <p:nvPr/>
        </p:nvCxnSpPr>
        <p:spPr>
          <a:xfrm>
            <a:off x="743954" y="751828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DE88D8D9-9F82-76AB-19A0-6DC1E40CB6CF}"/>
              </a:ext>
            </a:extLst>
          </p:cNvPr>
          <p:cNvCxnSpPr>
            <a:cxnSpLocks/>
          </p:cNvCxnSpPr>
          <p:nvPr/>
        </p:nvCxnSpPr>
        <p:spPr>
          <a:xfrm>
            <a:off x="743954" y="1762645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F401F80-72C3-5CC9-23BB-5540E8DBC520}"/>
              </a:ext>
            </a:extLst>
          </p:cNvPr>
          <p:cNvCxnSpPr>
            <a:cxnSpLocks/>
          </p:cNvCxnSpPr>
          <p:nvPr/>
        </p:nvCxnSpPr>
        <p:spPr>
          <a:xfrm>
            <a:off x="743954" y="4029983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E1B17C83-03CA-38B8-C154-0DBD8255124B}"/>
              </a:ext>
            </a:extLst>
          </p:cNvPr>
          <p:cNvCxnSpPr>
            <a:cxnSpLocks/>
          </p:cNvCxnSpPr>
          <p:nvPr/>
        </p:nvCxnSpPr>
        <p:spPr>
          <a:xfrm>
            <a:off x="743954" y="5513551"/>
            <a:ext cx="114480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74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271D2-2EDB-41D1-188C-D72F5656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285" y="105408"/>
            <a:ext cx="5760720" cy="548640"/>
          </a:xfrm>
        </p:spPr>
        <p:txBody>
          <a:bodyPr/>
          <a:lstStyle/>
          <a:p>
            <a:r>
              <a:rPr lang="ru-RU" dirty="0"/>
              <a:t>Задание 15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5B6534-C57B-E28F-FEB0-00B1A6C534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57</a:t>
            </a:fld>
            <a:endParaRPr lang="ru-RU" noProof="0"/>
          </a:p>
        </p:txBody>
      </p:sp>
      <p:pic>
        <p:nvPicPr>
          <p:cNvPr id="12" name="Рисунок 11" descr="Изображение выглядит как текст, внешний, вычерчивание линий&#10;&#10;Автоматически созданное описание">
            <a:extLst>
              <a:ext uri="{FF2B5EF4-FFF2-40B4-BE49-F238E27FC236}">
                <a16:creationId xmlns:a16="http://schemas.microsoft.com/office/drawing/2014/main" id="{5D2B32E5-D014-2128-9FBC-B920E3C5EA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273" r="10273"/>
          <a:stretch>
            <a:fillRect/>
          </a:stretch>
        </p:blipFill>
        <p:spPr>
          <a:xfrm>
            <a:off x="823133" y="34824"/>
            <a:ext cx="3200400" cy="32004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116874-5C0F-3088-19BE-DB2596B5CEEC}"/>
              </a:ext>
            </a:extLst>
          </p:cNvPr>
          <p:cNvSpPr txBox="1"/>
          <p:nvPr/>
        </p:nvSpPr>
        <p:spPr>
          <a:xfrm>
            <a:off x="5041862" y="677034"/>
            <a:ext cx="684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Знать химические свойства и методы получения кислородсодержащих органических соединений</a:t>
            </a:r>
          </a:p>
        </p:txBody>
      </p:sp>
      <p:pic>
        <p:nvPicPr>
          <p:cNvPr id="6" name="Рисунок 5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A8985B14-EE90-56EA-5AA8-4C44CA9DA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80" y="3408190"/>
            <a:ext cx="1700974" cy="18540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99384-CA17-5BE3-3C8D-9DFBA9489486}"/>
              </a:ext>
            </a:extLst>
          </p:cNvPr>
          <p:cNvSpPr txBox="1"/>
          <p:nvPr/>
        </p:nvSpPr>
        <p:spPr>
          <a:xfrm>
            <a:off x="1433680" y="5372954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E1D4BC3-7929-A8D2-847B-8EFE28ED1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8159" t="11619" r="10912" b="16957"/>
          <a:stretch/>
        </p:blipFill>
        <p:spPr>
          <a:xfrm>
            <a:off x="3616037" y="1953731"/>
            <a:ext cx="8338654" cy="4723294"/>
          </a:xfrm>
        </p:spPr>
      </p:pic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C429FF92-74B1-1EBB-90EC-93EF7554E9DA}"/>
              </a:ext>
            </a:extLst>
          </p:cNvPr>
          <p:cNvCxnSpPr>
            <a:cxnSpLocks/>
          </p:cNvCxnSpPr>
          <p:nvPr/>
        </p:nvCxnSpPr>
        <p:spPr>
          <a:xfrm flipV="1">
            <a:off x="8272121" y="3443929"/>
            <a:ext cx="722250" cy="169898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ED54A606-7FED-BB39-92FE-A7E57B81F0D4}"/>
              </a:ext>
            </a:extLst>
          </p:cNvPr>
          <p:cNvCxnSpPr>
            <a:cxnSpLocks/>
          </p:cNvCxnSpPr>
          <p:nvPr/>
        </p:nvCxnSpPr>
        <p:spPr>
          <a:xfrm>
            <a:off x="8063345" y="4197115"/>
            <a:ext cx="931026" cy="47954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260FCB5-2061-7C21-D106-A4FCB0D4D402}"/>
              </a:ext>
            </a:extLst>
          </p:cNvPr>
          <p:cNvCxnSpPr>
            <a:cxnSpLocks/>
          </p:cNvCxnSpPr>
          <p:nvPr/>
        </p:nvCxnSpPr>
        <p:spPr>
          <a:xfrm flipV="1">
            <a:off x="6689285" y="3727767"/>
            <a:ext cx="2305086" cy="932075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EDEF12BE-DD8D-6A78-8CD4-A8C74DCCD019}"/>
              </a:ext>
            </a:extLst>
          </p:cNvPr>
          <p:cNvCxnSpPr>
            <a:cxnSpLocks/>
          </p:cNvCxnSpPr>
          <p:nvPr/>
        </p:nvCxnSpPr>
        <p:spPr>
          <a:xfrm flipV="1">
            <a:off x="8248140" y="4913510"/>
            <a:ext cx="746231" cy="298782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B186073D-666A-8F0D-2DEA-9086AEFA82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680642"/>
              </p:ext>
            </p:extLst>
          </p:nvPr>
        </p:nvGraphicFramePr>
        <p:xfrm>
          <a:off x="5170699" y="6180966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78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5548FF-77BE-0D4B-FBBF-69044CC59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315" y="100584"/>
            <a:ext cx="5760720" cy="548640"/>
          </a:xfrm>
        </p:spPr>
        <p:txBody>
          <a:bodyPr/>
          <a:lstStyle/>
          <a:p>
            <a:r>
              <a:rPr lang="ru-RU" dirty="0"/>
              <a:t>Задание 16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8009B37-6CB6-0F6A-7989-A63C964F9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640" t="23933" r="10288" b="14738"/>
          <a:stretch/>
        </p:blipFill>
        <p:spPr>
          <a:xfrm>
            <a:off x="4478561" y="2761863"/>
            <a:ext cx="7084444" cy="3390981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108EE9-CD0F-44BA-1F02-8A6DF702F8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58</a:t>
            </a:fld>
            <a:endParaRPr lang="ru-RU" noProof="0"/>
          </a:p>
        </p:txBody>
      </p:sp>
      <p:pic>
        <p:nvPicPr>
          <p:cNvPr id="11" name="Рисунок 10" descr="Изображение выглядит как цепь, металлоизделия&#10;&#10;Автоматически созданное описание">
            <a:extLst>
              <a:ext uri="{FF2B5EF4-FFF2-40B4-BE49-F238E27FC236}">
                <a16:creationId xmlns:a16="http://schemas.microsoft.com/office/drawing/2014/main" id="{17EA9186-DE04-6915-8BDA-211F25910B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2500" r="12500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F5F29C-48DA-1A56-274E-B5368FD61D21}"/>
              </a:ext>
            </a:extLst>
          </p:cNvPr>
          <p:cNvSpPr txBox="1"/>
          <p:nvPr/>
        </p:nvSpPr>
        <p:spPr>
          <a:xfrm>
            <a:off x="5014678" y="742530"/>
            <a:ext cx="625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Органическая цепочка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81D7A3-5E1D-7391-029E-E0198ADBAF4C}"/>
              </a:ext>
            </a:extLst>
          </p:cNvPr>
          <p:cNvSpPr txBox="1"/>
          <p:nvPr/>
        </p:nvSpPr>
        <p:spPr>
          <a:xfrm>
            <a:off x="3740726" y="1455576"/>
            <a:ext cx="8451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знать свойства органических веществ и методы их получения</a:t>
            </a:r>
          </a:p>
        </p:txBody>
      </p:sp>
    </p:spTree>
    <p:extLst>
      <p:ext uri="{BB962C8B-B14F-4D97-AF65-F5344CB8AC3E}">
        <p14:creationId xmlns:p14="http://schemas.microsoft.com/office/powerpoint/2010/main" val="206580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6EF10-EDDA-93A3-82BF-1A4624331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229832"/>
            <a:ext cx="10058400" cy="914400"/>
          </a:xfrm>
        </p:spPr>
        <p:txBody>
          <a:bodyPr/>
          <a:lstStyle/>
          <a:p>
            <a:r>
              <a:rPr lang="ru-RU" dirty="0"/>
              <a:t>16 задание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DBBDAB-3978-467A-53DB-1728A074D0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59</a:t>
            </a:fld>
            <a:endParaRPr lang="ru-RU" noProof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2DA23C-21CA-8D40-2960-5719FB93A3DB}"/>
              </a:ext>
            </a:extLst>
          </p:cNvPr>
          <p:cNvSpPr txBox="1"/>
          <p:nvPr/>
        </p:nvSpPr>
        <p:spPr>
          <a:xfrm>
            <a:off x="6976752" y="-20854"/>
            <a:ext cx="3526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Все ошибаются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7A085AAB-8994-3454-EBFD-FF14DE495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85921"/>
              </p:ext>
            </p:extLst>
          </p:nvPr>
        </p:nvGraphicFramePr>
        <p:xfrm>
          <a:off x="4157112" y="5236917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F77AF45C-355C-243D-BC85-E91E33E16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41513"/>
              </p:ext>
            </p:extLst>
          </p:nvPr>
        </p:nvGraphicFramePr>
        <p:xfrm>
          <a:off x="6937460" y="5253491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6FCF0E8-0C83-B2A5-FC23-FAB390DF836D}"/>
              </a:ext>
            </a:extLst>
          </p:cNvPr>
          <p:cNvSpPr txBox="1"/>
          <p:nvPr/>
        </p:nvSpPr>
        <p:spPr>
          <a:xfrm>
            <a:off x="5497939" y="5095813"/>
            <a:ext cx="1154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ИЛИ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FACD7414-88A2-5864-8FCA-43282826AE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5862" y="937718"/>
            <a:ext cx="9820275" cy="4103809"/>
          </a:xfrm>
        </p:spPr>
      </p:pic>
    </p:spTree>
    <p:extLst>
      <p:ext uri="{BB962C8B-B14F-4D97-AF65-F5344CB8AC3E}">
        <p14:creationId xmlns:p14="http://schemas.microsoft.com/office/powerpoint/2010/main" val="366695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D6DE2E-F5E3-8CAF-A5C3-E67C03F5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smtClean="0"/>
              <a:pPr rtl="0"/>
              <a:t>6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CBB4C4-B8D8-8184-4BF4-121A54EEB6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36111" r="4975" b="47148"/>
          <a:stretch/>
        </p:blipFill>
        <p:spPr>
          <a:xfrm>
            <a:off x="743954" y="190246"/>
            <a:ext cx="5632323" cy="11481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14DCF6-6E36-0779-2DFA-39CD1F698779}"/>
              </a:ext>
            </a:extLst>
          </p:cNvPr>
          <p:cNvSpPr txBox="1"/>
          <p:nvPr/>
        </p:nvSpPr>
        <p:spPr>
          <a:xfrm>
            <a:off x="743954" y="2490824"/>
            <a:ext cx="5492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Летучие водородные соединения – это соединения неметаллов с водородом. Вам могут встретиться:</a:t>
            </a:r>
            <a:endParaRPr lang="ru-RU" i="1" dirty="0"/>
          </a:p>
          <a:p>
            <a:endParaRPr lang="ru-RU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59EE16-7B33-D5C4-C00C-B26DDFE06C88}"/>
              </a:ext>
            </a:extLst>
          </p:cNvPr>
          <p:cNvSpPr txBox="1"/>
          <p:nvPr/>
        </p:nvSpPr>
        <p:spPr>
          <a:xfrm>
            <a:off x="7327882" y="4310328"/>
            <a:ext cx="48403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Усиление кислотных свойств летучих водородных соединений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807C5B-91F9-6AD5-87B3-1F8695F92B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73578" r="4974" b="9680"/>
          <a:stretch/>
        </p:blipFill>
        <p:spPr>
          <a:xfrm>
            <a:off x="743954" y="1368516"/>
            <a:ext cx="5632323" cy="1148104"/>
          </a:xfrm>
          <a:prstGeom prst="rect">
            <a:avLst/>
          </a:prstGeom>
        </p:spPr>
      </p:pic>
      <p:graphicFrame>
        <p:nvGraphicFramePr>
          <p:cNvPr id="3" name="Таблица 7">
            <a:extLst>
              <a:ext uri="{FF2B5EF4-FFF2-40B4-BE49-F238E27FC236}">
                <a16:creationId xmlns:a16="http://schemas.microsoft.com/office/drawing/2014/main" id="{87DF55F6-D48F-3EAC-22E8-D20202F75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104739"/>
              </p:ext>
            </p:extLst>
          </p:nvPr>
        </p:nvGraphicFramePr>
        <p:xfrm>
          <a:off x="743954" y="3170532"/>
          <a:ext cx="6288795" cy="3576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7759">
                  <a:extLst>
                    <a:ext uri="{9D8B030D-6E8A-4147-A177-3AD203B41FA5}">
                      <a16:colId xmlns:a16="http://schemas.microsoft.com/office/drawing/2014/main" val="2192696161"/>
                    </a:ext>
                  </a:extLst>
                </a:gridCol>
                <a:gridCol w="1257759">
                  <a:extLst>
                    <a:ext uri="{9D8B030D-6E8A-4147-A177-3AD203B41FA5}">
                      <a16:colId xmlns:a16="http://schemas.microsoft.com/office/drawing/2014/main" val="2015590522"/>
                    </a:ext>
                  </a:extLst>
                </a:gridCol>
                <a:gridCol w="1257759">
                  <a:extLst>
                    <a:ext uri="{9D8B030D-6E8A-4147-A177-3AD203B41FA5}">
                      <a16:colId xmlns:a16="http://schemas.microsoft.com/office/drawing/2014/main" val="743461805"/>
                    </a:ext>
                  </a:extLst>
                </a:gridCol>
                <a:gridCol w="1257759">
                  <a:extLst>
                    <a:ext uri="{9D8B030D-6E8A-4147-A177-3AD203B41FA5}">
                      <a16:colId xmlns:a16="http://schemas.microsoft.com/office/drawing/2014/main" val="1593920550"/>
                    </a:ext>
                  </a:extLst>
                </a:gridCol>
                <a:gridCol w="1257759">
                  <a:extLst>
                    <a:ext uri="{9D8B030D-6E8A-4147-A177-3AD203B41FA5}">
                      <a16:colId xmlns:a16="http://schemas.microsoft.com/office/drawing/2014/main" val="3179771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BH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CH</a:t>
                      </a:r>
                      <a:r>
                        <a:rPr lang="en-US" baseline="-25000" dirty="0"/>
                        <a:t>4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NH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HF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09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боран</a:t>
                      </a:r>
                      <a:endParaRPr lang="ru-RU" dirty="0"/>
                    </a:p>
                  </a:txBody>
                  <a:tcPr anchor="ctr">
                    <a:solidFill>
                      <a:srgbClr val="A3EB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метан</a:t>
                      </a:r>
                    </a:p>
                  </a:txBody>
                  <a:tcPr anchor="ctr">
                    <a:solidFill>
                      <a:srgbClr val="A3EB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аммиак</a:t>
                      </a:r>
                    </a:p>
                  </a:txBody>
                  <a:tcPr anchor="ctr">
                    <a:solidFill>
                      <a:srgbClr val="A3EB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вода</a:t>
                      </a:r>
                    </a:p>
                  </a:txBody>
                  <a:tcPr anchor="ctr">
                    <a:solidFill>
                      <a:srgbClr val="A3EB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фторо</a:t>
                      </a:r>
                      <a:r>
                        <a:rPr lang="ru-RU" dirty="0"/>
                        <a:t>-водород</a:t>
                      </a:r>
                    </a:p>
                  </a:txBody>
                  <a:tcPr anchor="ctr">
                    <a:solidFill>
                      <a:srgbClr val="A3EB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22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SiH</a:t>
                      </a:r>
                      <a:r>
                        <a:rPr lang="en-US" baseline="-25000" dirty="0"/>
                        <a:t>4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S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HCl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626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силан</a:t>
                      </a:r>
                      <a:endParaRPr lang="ru-RU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фосфин</a:t>
                      </a:r>
                      <a:endParaRPr lang="ru-RU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1500"/>
                        </a:lnSpc>
                      </a:pPr>
                      <a:r>
                        <a:rPr lang="ru-RU" dirty="0"/>
                        <a:t>серо-водород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 err="1"/>
                        <a:t>хлоро</a:t>
                      </a:r>
                      <a:r>
                        <a:rPr lang="ru-RU" dirty="0"/>
                        <a:t>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936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AsH</a:t>
                      </a:r>
                      <a:r>
                        <a:rPr lang="en-US" baseline="-25000" dirty="0"/>
                        <a:t>3</a:t>
                      </a:r>
                      <a:endParaRPr lang="ru-RU" baseline="-250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Se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HBr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8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арсин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/>
                        <a:t>селено-водород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 err="1"/>
                        <a:t>бромо</a:t>
                      </a:r>
                      <a:r>
                        <a:rPr lang="ru-RU" dirty="0"/>
                        <a:t>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612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Te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67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 err="1"/>
                        <a:t>телуро</a:t>
                      </a:r>
                      <a:r>
                        <a:rPr lang="ru-RU" dirty="0"/>
                        <a:t>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 err="1"/>
                        <a:t>йодо</a:t>
                      </a:r>
                      <a:r>
                        <a:rPr lang="ru-RU" dirty="0"/>
                        <a:t>-водород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226413"/>
                  </a:ext>
                </a:extLst>
              </a:tr>
            </a:tbl>
          </a:graphicData>
        </a:graphic>
      </p:graphicFrame>
      <p:pic>
        <p:nvPicPr>
          <p:cNvPr id="10" name="Рисунок 9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28739092-D817-5F45-7E3E-43706601E8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86" r="3022"/>
          <a:stretch/>
        </p:blipFill>
        <p:spPr>
          <a:xfrm>
            <a:off x="7327882" y="666496"/>
            <a:ext cx="4732693" cy="3643832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4982F092-7D90-0751-8B20-36863BC33B9D}"/>
              </a:ext>
            </a:extLst>
          </p:cNvPr>
          <p:cNvCxnSpPr>
            <a:cxnSpLocks/>
          </p:cNvCxnSpPr>
          <p:nvPr/>
        </p:nvCxnSpPr>
        <p:spPr>
          <a:xfrm>
            <a:off x="8720051" y="1324586"/>
            <a:ext cx="1540480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CCEB0206-006F-1BD5-88E4-971D4535F9C8}"/>
              </a:ext>
            </a:extLst>
          </p:cNvPr>
          <p:cNvCxnSpPr>
            <a:cxnSpLocks/>
          </p:cNvCxnSpPr>
          <p:nvPr/>
        </p:nvCxnSpPr>
        <p:spPr>
          <a:xfrm>
            <a:off x="10346720" y="1324586"/>
            <a:ext cx="0" cy="141902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2">
            <a:extLst>
              <a:ext uri="{FF2B5EF4-FFF2-40B4-BE49-F238E27FC236}">
                <a16:creationId xmlns:a16="http://schemas.microsoft.com/office/drawing/2014/main" id="{DB979650-39A0-E938-5E15-772E4FD89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18870"/>
              </p:ext>
            </p:extLst>
          </p:nvPr>
        </p:nvGraphicFramePr>
        <p:xfrm>
          <a:off x="7327881" y="5222134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189391F-03B8-AC4F-DA23-45BF02A0EE2D}"/>
              </a:ext>
            </a:extLst>
          </p:cNvPr>
          <p:cNvSpPr txBox="1"/>
          <p:nvPr/>
        </p:nvSpPr>
        <p:spPr>
          <a:xfrm>
            <a:off x="6565735" y="79562"/>
            <a:ext cx="4882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ЗАДАНИЕ 2 </a:t>
            </a:r>
            <a:r>
              <a:rPr lang="ru-RU" sz="2400" b="1" dirty="0">
                <a:solidFill>
                  <a:srgbClr val="FF0000"/>
                </a:solidFill>
              </a:rPr>
              <a:t>Изменение свойств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7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4" grpId="0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5548FF-77BE-0D4B-FBBF-69044CC59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315" y="100584"/>
            <a:ext cx="5760720" cy="548640"/>
          </a:xfrm>
        </p:spPr>
        <p:txBody>
          <a:bodyPr/>
          <a:lstStyle/>
          <a:p>
            <a:r>
              <a:rPr lang="ru-RU" dirty="0"/>
              <a:t>Задание 16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8009B37-6CB6-0F6A-7989-A63C964F9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640" t="23933" r="10288" b="14738"/>
          <a:stretch/>
        </p:blipFill>
        <p:spPr>
          <a:xfrm>
            <a:off x="4478560" y="2761863"/>
            <a:ext cx="7530721" cy="3604592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108EE9-CD0F-44BA-1F02-8A6DF702F8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60</a:t>
            </a:fld>
            <a:endParaRPr lang="ru-RU" noProof="0"/>
          </a:p>
        </p:txBody>
      </p:sp>
      <p:pic>
        <p:nvPicPr>
          <p:cNvPr id="11" name="Рисунок 10" descr="Изображение выглядит как цепь, металлоизделия&#10;&#10;Автоматически созданное описание">
            <a:extLst>
              <a:ext uri="{FF2B5EF4-FFF2-40B4-BE49-F238E27FC236}">
                <a16:creationId xmlns:a16="http://schemas.microsoft.com/office/drawing/2014/main" id="{17EA9186-DE04-6915-8BDA-211F25910B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2500" r="12500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F5F29C-48DA-1A56-274E-B5368FD61D21}"/>
              </a:ext>
            </a:extLst>
          </p:cNvPr>
          <p:cNvSpPr txBox="1"/>
          <p:nvPr/>
        </p:nvSpPr>
        <p:spPr>
          <a:xfrm>
            <a:off x="5014678" y="742530"/>
            <a:ext cx="625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Органическая цепочка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81D7A3-5E1D-7391-029E-E0198ADBAF4C}"/>
              </a:ext>
            </a:extLst>
          </p:cNvPr>
          <p:cNvSpPr txBox="1"/>
          <p:nvPr/>
        </p:nvSpPr>
        <p:spPr>
          <a:xfrm>
            <a:off x="3740726" y="1455576"/>
            <a:ext cx="8451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знать свойства органических веществ и методы их получения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93FE705-8BD8-28AF-F1E0-99B3891380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832384"/>
              </p:ext>
            </p:extLst>
          </p:nvPr>
        </p:nvGraphicFramePr>
        <p:xfrm>
          <a:off x="6867057" y="5719054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A8BB2FB-ED61-32C7-3237-9CEFDE1EB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568765"/>
              </p:ext>
            </p:extLst>
          </p:nvPr>
        </p:nvGraphicFramePr>
        <p:xfrm>
          <a:off x="9647405" y="5735628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DC22441-18F9-DF24-FC93-C643E1AE02BA}"/>
              </a:ext>
            </a:extLst>
          </p:cNvPr>
          <p:cNvSpPr txBox="1"/>
          <p:nvPr/>
        </p:nvSpPr>
        <p:spPr>
          <a:xfrm>
            <a:off x="8207884" y="5577950"/>
            <a:ext cx="1154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2598942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7860F-EE03-390B-C2F7-9D76A82E7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2791" y="100584"/>
            <a:ext cx="5760720" cy="548640"/>
          </a:xfrm>
        </p:spPr>
        <p:txBody>
          <a:bodyPr/>
          <a:lstStyle/>
          <a:p>
            <a:r>
              <a:rPr lang="ru-RU" dirty="0"/>
              <a:t>Задание 17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CD5F6A-6B47-651E-D285-FB09243613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61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20E69E-960A-0C6C-97BA-0A1F143783A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 rot="16200000">
            <a:off x="-582677" y="1791222"/>
            <a:ext cx="2463804" cy="189457"/>
          </a:xfrm>
          <a:prstGeom prst="rect">
            <a:avLst/>
          </a:prstGeom>
        </p:spPr>
        <p:txBody>
          <a:bodyPr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C21D28-F00D-1239-31BA-52E7B65C61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504" t="-31689" r="-10981" b="-31689"/>
          <a:stretch/>
        </p:blipFill>
        <p:spPr>
          <a:xfrm>
            <a:off x="0" y="1495768"/>
            <a:ext cx="4387545" cy="3244169"/>
          </a:xfr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563D89-49CF-941F-5D26-E14C031C1BD7}"/>
              </a:ext>
            </a:extLst>
          </p:cNvPr>
          <p:cNvSpPr txBox="1"/>
          <p:nvPr/>
        </p:nvSpPr>
        <p:spPr>
          <a:xfrm>
            <a:off x="3998422" y="814647"/>
            <a:ext cx="7015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Разные классификации химических реакций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C18556-74FB-CB42-BF8F-B64CEE4A56C1}"/>
              </a:ext>
            </a:extLst>
          </p:cNvPr>
          <p:cNvSpPr txBox="1"/>
          <p:nvPr/>
        </p:nvSpPr>
        <p:spPr>
          <a:xfrm>
            <a:off x="5652400" y="1269313"/>
            <a:ext cx="5361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от 2 до 4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примерно 1 шанс на 1000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2EDC4A6-89FD-8DF9-5B27-9A7007D55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639" y="2194560"/>
            <a:ext cx="7596137" cy="1234440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8F294C74-6994-2151-C1D0-DFA60F0238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4577" t="21190" r="5697" b="20361"/>
          <a:stretch/>
        </p:blipFill>
        <p:spPr>
          <a:xfrm>
            <a:off x="3886013" y="3719822"/>
            <a:ext cx="7460900" cy="2733869"/>
          </a:xfr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DD737E7-D7B4-AE38-7980-5B8B1C66E0C0}"/>
              </a:ext>
            </a:extLst>
          </p:cNvPr>
          <p:cNvCxnSpPr>
            <a:cxnSpLocks/>
          </p:cNvCxnSpPr>
          <p:nvPr/>
        </p:nvCxnSpPr>
        <p:spPr>
          <a:xfrm>
            <a:off x="4892442" y="4919567"/>
            <a:ext cx="367404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F23022-4560-478A-B585-272D6668A5F3}"/>
              </a:ext>
            </a:extLst>
          </p:cNvPr>
          <p:cNvCxnSpPr>
            <a:cxnSpLocks/>
          </p:cNvCxnSpPr>
          <p:nvPr/>
        </p:nvCxnSpPr>
        <p:spPr>
          <a:xfrm>
            <a:off x="4892442" y="5659108"/>
            <a:ext cx="18741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2BA344ED-6D40-5BDD-C5A1-82F1499F2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275412"/>
              </p:ext>
            </p:extLst>
          </p:nvPr>
        </p:nvGraphicFramePr>
        <p:xfrm>
          <a:off x="5829501" y="6111876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53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7860F-EE03-390B-C2F7-9D76A82E7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2791" y="100584"/>
            <a:ext cx="5760720" cy="548640"/>
          </a:xfrm>
        </p:spPr>
        <p:txBody>
          <a:bodyPr/>
          <a:lstStyle/>
          <a:p>
            <a:r>
              <a:rPr lang="ru-RU" dirty="0"/>
              <a:t>Задание 18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CD5F6A-6B47-651E-D285-FB09243613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62</a:t>
            </a:fld>
            <a:endParaRPr lang="ru-RU" noProof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C21D28-F00D-1239-31BA-52E7B65C61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504" t="-31689" r="-10981" b="-31689"/>
          <a:stretch/>
        </p:blipFill>
        <p:spPr>
          <a:xfrm>
            <a:off x="89165" y="2158174"/>
            <a:ext cx="4387545" cy="3244169"/>
          </a:xfr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563D89-49CF-941F-5D26-E14C031C1BD7}"/>
              </a:ext>
            </a:extLst>
          </p:cNvPr>
          <p:cNvSpPr txBox="1"/>
          <p:nvPr/>
        </p:nvSpPr>
        <p:spPr>
          <a:xfrm>
            <a:off x="3594161" y="619919"/>
            <a:ext cx="48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Скорость химической реакции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C18556-74FB-CB42-BF8F-B64CEE4A56C1}"/>
              </a:ext>
            </a:extLst>
          </p:cNvPr>
          <p:cNvSpPr txBox="1"/>
          <p:nvPr/>
        </p:nvSpPr>
        <p:spPr>
          <a:xfrm>
            <a:off x="3594161" y="1051740"/>
            <a:ext cx="5361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от 2 до 4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примерно 1 шанс на 1000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07C238D-29C6-3E07-CDB7-8355F9C3E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811" t="26691" r="5805" b="16914"/>
          <a:stretch/>
        </p:blipFill>
        <p:spPr>
          <a:xfrm>
            <a:off x="3884756" y="3623527"/>
            <a:ext cx="7986127" cy="283422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6BFDF3-11E5-6122-5762-5DA2DA410145}"/>
              </a:ext>
            </a:extLst>
          </p:cNvPr>
          <p:cNvSpPr txBox="1"/>
          <p:nvPr/>
        </p:nvSpPr>
        <p:spPr>
          <a:xfrm>
            <a:off x="649224" y="136536"/>
            <a:ext cx="2211952" cy="1384995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/>
              <a:t>Не путать с </a:t>
            </a:r>
            <a:br>
              <a:rPr lang="ru-RU" sz="2800" dirty="0"/>
            </a:br>
            <a:r>
              <a:rPr lang="ru-RU" sz="2800" dirty="0"/>
              <a:t>химическим</a:t>
            </a:r>
            <a:br>
              <a:rPr lang="ru-RU" sz="2800" dirty="0"/>
            </a:br>
            <a:r>
              <a:rPr lang="ru-RU" sz="2800" dirty="0"/>
              <a:t>равновесием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A78DC6C-8BEB-8C03-5FAF-007098478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430" y="1878250"/>
            <a:ext cx="5351163" cy="146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9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E9D99-8859-75C7-58DB-17C72B289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На скорость реакции влияет: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013237-4E83-3430-30EE-F6D7F72B2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672" y="1203158"/>
            <a:ext cx="9413055" cy="4816643"/>
          </a:xfrm>
        </p:spPr>
        <p:txBody>
          <a:bodyPr/>
          <a:lstStyle/>
          <a:p>
            <a:r>
              <a:rPr lang="ru-RU" sz="3600" dirty="0"/>
              <a:t>Температура (всегда), </a:t>
            </a:r>
            <a:r>
              <a:rPr lang="ru-RU" dirty="0">
                <a:solidFill>
                  <a:srgbClr val="0070C0"/>
                </a:solidFill>
              </a:rPr>
              <a:t>при увеличении </a:t>
            </a:r>
            <a:r>
              <a:rPr lang="en-US" dirty="0">
                <a:solidFill>
                  <a:srgbClr val="0070C0"/>
                </a:solidFill>
              </a:rPr>
              <a:t>t</a:t>
            </a:r>
            <a:r>
              <a:rPr lang="en-US" baseline="30000" dirty="0">
                <a:solidFill>
                  <a:srgbClr val="0070C0"/>
                </a:solidFill>
              </a:rPr>
              <a:t>0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скорость увеличивается</a:t>
            </a:r>
            <a:endParaRPr lang="ru-RU" sz="3600" dirty="0">
              <a:solidFill>
                <a:srgbClr val="0070C0"/>
              </a:solidFill>
            </a:endParaRPr>
          </a:p>
          <a:p>
            <a:r>
              <a:rPr lang="ru-RU" sz="3600" dirty="0"/>
              <a:t>Давление (если в </a:t>
            </a:r>
            <a:r>
              <a:rPr lang="ru-RU" sz="3600" b="1" dirty="0">
                <a:solidFill>
                  <a:srgbClr val="FF0000"/>
                </a:solidFill>
              </a:rPr>
              <a:t>реагентах</a:t>
            </a:r>
            <a:r>
              <a:rPr lang="ru-RU" sz="3600" dirty="0"/>
              <a:t> есть </a:t>
            </a:r>
            <a:r>
              <a:rPr lang="ru-RU" sz="3600" b="1" dirty="0">
                <a:solidFill>
                  <a:srgbClr val="FF0000"/>
                </a:solidFill>
              </a:rPr>
              <a:t>газ</a:t>
            </a:r>
            <a:r>
              <a:rPr lang="ru-RU" sz="3600" dirty="0"/>
              <a:t>), </a:t>
            </a:r>
            <a:r>
              <a:rPr lang="ru-RU" dirty="0">
                <a:solidFill>
                  <a:srgbClr val="0070C0"/>
                </a:solidFill>
              </a:rPr>
              <a:t>при увеличении давления скорость увеличивается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3600" dirty="0"/>
              <a:t>Концентрации </a:t>
            </a:r>
            <a:r>
              <a:rPr lang="ru-RU" sz="3600" b="1" dirty="0">
                <a:solidFill>
                  <a:srgbClr val="FF0000"/>
                </a:solidFill>
              </a:rPr>
              <a:t>реагентов</a:t>
            </a:r>
            <a:r>
              <a:rPr lang="ru-RU" sz="3600" dirty="0"/>
              <a:t> (если они </a:t>
            </a:r>
            <a:r>
              <a:rPr lang="ru-RU" sz="3600" dirty="0" err="1"/>
              <a:t>газы</a:t>
            </a:r>
            <a:r>
              <a:rPr lang="ru-RU" sz="3600" dirty="0"/>
              <a:t> или жидкости), </a:t>
            </a:r>
            <a:r>
              <a:rPr lang="ru-RU" dirty="0">
                <a:solidFill>
                  <a:srgbClr val="0070C0"/>
                </a:solidFill>
              </a:rPr>
              <a:t>при увеличении концентрации скорость увеличивается</a:t>
            </a:r>
          </a:p>
          <a:p>
            <a:r>
              <a:rPr lang="ru-RU" sz="3600" dirty="0"/>
              <a:t>Степень измельчения </a:t>
            </a:r>
            <a:r>
              <a:rPr lang="ru-RU" sz="3600" b="1" dirty="0">
                <a:solidFill>
                  <a:srgbClr val="FF0000"/>
                </a:solidFill>
              </a:rPr>
              <a:t>реагентов</a:t>
            </a:r>
            <a:r>
              <a:rPr lang="ru-RU" sz="3600" dirty="0"/>
              <a:t> (если они твёрдые вещества), </a:t>
            </a:r>
            <a:r>
              <a:rPr lang="ru-RU" dirty="0">
                <a:solidFill>
                  <a:srgbClr val="0070C0"/>
                </a:solidFill>
              </a:rPr>
              <a:t>при измельчении скорость увеличивается</a:t>
            </a:r>
            <a:endParaRPr lang="ru-RU" sz="2800" dirty="0">
              <a:solidFill>
                <a:srgbClr val="0070C0"/>
              </a:solidFill>
            </a:endParaRPr>
          </a:p>
          <a:p>
            <a:r>
              <a:rPr lang="ru-RU" sz="3600" dirty="0"/>
              <a:t>Катализатор </a:t>
            </a:r>
            <a:r>
              <a:rPr lang="ru-RU" dirty="0">
                <a:solidFill>
                  <a:srgbClr val="0070C0"/>
                </a:solidFill>
              </a:rPr>
              <a:t>увеличивает скорость,</a:t>
            </a:r>
            <a:r>
              <a:rPr lang="ru-RU" sz="3600" dirty="0"/>
              <a:t> а ингибитор </a:t>
            </a:r>
            <a:r>
              <a:rPr lang="ru-RU" dirty="0">
                <a:solidFill>
                  <a:srgbClr val="0070C0"/>
                </a:solidFill>
              </a:rPr>
              <a:t>уменьшает скорость</a:t>
            </a:r>
            <a:endParaRPr lang="ru-RU" sz="3600" dirty="0">
              <a:solidFill>
                <a:srgbClr val="0070C0"/>
              </a:solidFill>
            </a:endParaRPr>
          </a:p>
          <a:p>
            <a:endParaRPr lang="ru-RU" sz="3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05F56F-99D5-0D70-7852-9748A793C5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63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613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7860F-EE03-390B-C2F7-9D76A82E7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2791" y="100584"/>
            <a:ext cx="5760720" cy="548640"/>
          </a:xfrm>
        </p:spPr>
        <p:txBody>
          <a:bodyPr/>
          <a:lstStyle/>
          <a:p>
            <a:r>
              <a:rPr lang="ru-RU" dirty="0"/>
              <a:t>Задание 18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CD5F6A-6B47-651E-D285-FB09243613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64</a:t>
            </a:fld>
            <a:endParaRPr lang="ru-RU" noProof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C21D28-F00D-1239-31BA-52E7B65C61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504" t="-31689" r="-10981" b="-31689"/>
          <a:stretch/>
        </p:blipFill>
        <p:spPr>
          <a:xfrm>
            <a:off x="89165" y="2158174"/>
            <a:ext cx="4387545" cy="3244169"/>
          </a:xfr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563D89-49CF-941F-5D26-E14C031C1BD7}"/>
              </a:ext>
            </a:extLst>
          </p:cNvPr>
          <p:cNvSpPr txBox="1"/>
          <p:nvPr/>
        </p:nvSpPr>
        <p:spPr>
          <a:xfrm>
            <a:off x="3594161" y="619919"/>
            <a:ext cx="486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Скорость химической реакции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C18556-74FB-CB42-BF8F-B64CEE4A56C1}"/>
              </a:ext>
            </a:extLst>
          </p:cNvPr>
          <p:cNvSpPr txBox="1"/>
          <p:nvPr/>
        </p:nvSpPr>
        <p:spPr>
          <a:xfrm>
            <a:off x="3594161" y="1051740"/>
            <a:ext cx="5361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Правильных вариантов ответа от 2 до 4 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вероятность угадать примерно 1 шанс на 1000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2BA344ED-6D40-5BDD-C5A1-82F1499F2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103658"/>
              </p:ext>
            </p:extLst>
          </p:nvPr>
        </p:nvGraphicFramePr>
        <p:xfrm>
          <a:off x="5829501" y="6111876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07C238D-29C6-3E07-CDB7-8355F9C3E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811" t="26691" r="5805" b="16914"/>
          <a:stretch/>
        </p:blipFill>
        <p:spPr>
          <a:xfrm>
            <a:off x="4476710" y="3349896"/>
            <a:ext cx="7132111" cy="2531137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6BFDF3-11E5-6122-5762-5DA2DA410145}"/>
              </a:ext>
            </a:extLst>
          </p:cNvPr>
          <p:cNvSpPr txBox="1"/>
          <p:nvPr/>
        </p:nvSpPr>
        <p:spPr>
          <a:xfrm>
            <a:off x="649224" y="136536"/>
            <a:ext cx="2211952" cy="1384995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/>
              <a:t>Не путать с </a:t>
            </a:r>
            <a:br>
              <a:rPr lang="ru-RU" sz="2800" dirty="0"/>
            </a:br>
            <a:r>
              <a:rPr lang="ru-RU" sz="2800" dirty="0"/>
              <a:t>химическим</a:t>
            </a:r>
            <a:br>
              <a:rPr lang="ru-RU" sz="2800" dirty="0"/>
            </a:br>
            <a:r>
              <a:rPr lang="ru-RU" sz="2800" dirty="0"/>
              <a:t>равновесием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A78DC6C-8BEB-8C03-5FAF-007098478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184" y="1773991"/>
            <a:ext cx="5351163" cy="1460483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DD737E7-D7B4-AE38-7980-5B8B1C66E0C0}"/>
              </a:ext>
            </a:extLst>
          </p:cNvPr>
          <p:cNvCxnSpPr>
            <a:cxnSpLocks/>
          </p:cNvCxnSpPr>
          <p:nvPr/>
        </p:nvCxnSpPr>
        <p:spPr>
          <a:xfrm>
            <a:off x="5457524" y="4199185"/>
            <a:ext cx="25988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F23022-4560-478A-B585-272D6668A5F3}"/>
              </a:ext>
            </a:extLst>
          </p:cNvPr>
          <p:cNvCxnSpPr>
            <a:cxnSpLocks/>
          </p:cNvCxnSpPr>
          <p:nvPr/>
        </p:nvCxnSpPr>
        <p:spPr>
          <a:xfrm>
            <a:off x="5470377" y="4690967"/>
            <a:ext cx="20694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16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708B0-18C9-2919-D335-3DF76C21E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9824" y="85188"/>
            <a:ext cx="5760720" cy="548640"/>
          </a:xfrm>
        </p:spPr>
        <p:txBody>
          <a:bodyPr/>
          <a:lstStyle/>
          <a:p>
            <a:r>
              <a:rPr lang="ru-RU" dirty="0"/>
              <a:t>Задание 19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7A10A5-082C-AF81-7B3B-FEAF89F06B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65</a:t>
            </a:fld>
            <a:endParaRPr lang="ru-RU" noProof="0"/>
          </a:p>
        </p:txBody>
      </p:sp>
      <p:pic>
        <p:nvPicPr>
          <p:cNvPr id="10" name="Рисунок 9" descr="Изображение выглядит как съеденный&#10;&#10;Автоматически созданное описание">
            <a:extLst>
              <a:ext uri="{FF2B5EF4-FFF2-40B4-BE49-F238E27FC236}">
                <a16:creationId xmlns:a16="http://schemas.microsoft.com/office/drawing/2014/main" id="{BD9D9B39-289B-15D2-538C-CA842C946E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8350" r="8350"/>
          <a:stretch>
            <a:fillRect/>
          </a:stretch>
        </p:blipFill>
        <p:spPr>
          <a:xfrm>
            <a:off x="874188" y="1828800"/>
            <a:ext cx="3200400" cy="320040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FD13AF3-D9E8-67C8-7A52-334AAE596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264" t="18966" r="5508" b="9022"/>
          <a:stretch/>
        </p:blipFill>
        <p:spPr>
          <a:xfrm>
            <a:off x="4074588" y="2876784"/>
            <a:ext cx="7756129" cy="3521071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6AE4F9-B74F-423F-D367-5A5910C776A4}"/>
              </a:ext>
            </a:extLst>
          </p:cNvPr>
          <p:cNvSpPr txBox="1"/>
          <p:nvPr/>
        </p:nvSpPr>
        <p:spPr>
          <a:xfrm>
            <a:off x="3624349" y="714895"/>
            <a:ext cx="83626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ОВР: </a:t>
            </a:r>
            <a:r>
              <a:rPr lang="ru-RU" sz="2800" dirty="0">
                <a:solidFill>
                  <a:srgbClr val="FF0000"/>
                </a:solidFill>
              </a:rPr>
              <a:t>окислитель, восстановитель, </a:t>
            </a:r>
            <a:r>
              <a:rPr lang="ru-RU" sz="2800" dirty="0">
                <a:solidFill>
                  <a:srgbClr val="0070C0"/>
                </a:solidFill>
              </a:rPr>
              <a:t>окисление, восстановление </a:t>
            </a:r>
            <a:r>
              <a:rPr lang="ru-RU" sz="2800" dirty="0"/>
              <a:t>(не путать красное и синее). Уметь определять </a:t>
            </a:r>
            <a:r>
              <a:rPr lang="ru-RU" sz="2800" dirty="0" err="1"/>
              <a:t>с.о</a:t>
            </a:r>
            <a:r>
              <a:rPr lang="ru-RU" sz="2800" dirty="0"/>
              <a:t>. элементов в соединениях, знать минимальные и максимальные </a:t>
            </a:r>
            <a:r>
              <a:rPr lang="ru-RU" sz="2800" dirty="0" err="1"/>
              <a:t>с.о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50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570E4-980F-A836-0B99-F6D9FC068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Запомнить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A598D8-7E09-EF87-839C-07DA4165A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399" y="1432433"/>
            <a:ext cx="9820656" cy="3717083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Окислитель</a:t>
            </a:r>
            <a:r>
              <a:rPr lang="ru-RU" dirty="0"/>
              <a:t> (</a:t>
            </a:r>
            <a:r>
              <a:rPr lang="ru-RU" dirty="0">
                <a:solidFill>
                  <a:srgbClr val="FF0000"/>
                </a:solidFill>
              </a:rPr>
              <a:t>не путать с процессом окисления</a:t>
            </a:r>
            <a:r>
              <a:rPr lang="ru-RU" dirty="0"/>
              <a:t>), это элемент, который в ходе реакции присоединяет чужие электроны, а значит он меняет свою </a:t>
            </a:r>
            <a:r>
              <a:rPr lang="ru-RU" dirty="0" err="1"/>
              <a:t>с.о</a:t>
            </a:r>
            <a:r>
              <a:rPr lang="ru-RU" dirty="0"/>
              <a:t>. с большей на меньшую, окислителем называют не только элемент, но и вещество, которое этот элемент содержит</a:t>
            </a:r>
          </a:p>
          <a:p>
            <a:r>
              <a:rPr lang="ru-RU" b="1" dirty="0">
                <a:solidFill>
                  <a:srgbClr val="0070C0"/>
                </a:solidFill>
              </a:rPr>
              <a:t>Восстановитель</a:t>
            </a:r>
            <a:r>
              <a:rPr lang="ru-RU" dirty="0"/>
              <a:t> (</a:t>
            </a:r>
            <a:r>
              <a:rPr lang="ru-RU" dirty="0">
                <a:solidFill>
                  <a:srgbClr val="FF0000"/>
                </a:solidFill>
              </a:rPr>
              <a:t>не путать с процессом восстановления</a:t>
            </a:r>
            <a:r>
              <a:rPr lang="ru-RU" dirty="0"/>
              <a:t>), это элемент, который в ходе реакции отдаёт свои электроны, а значит он меняет свою </a:t>
            </a:r>
            <a:r>
              <a:rPr lang="ru-RU" dirty="0" err="1"/>
              <a:t>с.о</a:t>
            </a:r>
            <a:r>
              <a:rPr lang="ru-RU" dirty="0"/>
              <a:t>. с меньшей на большую, восстановителем называют не только элемент, но и вещество, которое этот элемент содержит</a:t>
            </a:r>
          </a:p>
          <a:p>
            <a:r>
              <a:rPr lang="ru-RU" b="1" dirty="0">
                <a:solidFill>
                  <a:srgbClr val="FF0000"/>
                </a:solidFill>
              </a:rPr>
              <a:t>Когда отдаёт – </a:t>
            </a:r>
            <a:r>
              <a:rPr lang="ru-RU" b="1" dirty="0" err="1">
                <a:solidFill>
                  <a:srgbClr val="FF0000"/>
                </a:solidFill>
              </a:rPr>
              <a:t>с.о</a:t>
            </a:r>
            <a:r>
              <a:rPr lang="ru-RU" b="1" dirty="0">
                <a:solidFill>
                  <a:srgbClr val="FF0000"/>
                </a:solidFill>
              </a:rPr>
              <a:t>. увеличивается, когда присоединяет, </a:t>
            </a:r>
            <a:r>
              <a:rPr lang="ru-RU" b="1" dirty="0" err="1">
                <a:solidFill>
                  <a:srgbClr val="FF0000"/>
                </a:solidFill>
              </a:rPr>
              <a:t>с.о</a:t>
            </a:r>
            <a:r>
              <a:rPr lang="ru-RU" b="1" dirty="0">
                <a:solidFill>
                  <a:srgbClr val="FF0000"/>
                </a:solidFill>
              </a:rPr>
              <a:t>. уменьшается</a:t>
            </a:r>
          </a:p>
          <a:p>
            <a:r>
              <a:rPr lang="ru-RU" b="1" dirty="0">
                <a:solidFill>
                  <a:srgbClr val="0070C0"/>
                </a:solidFill>
              </a:rPr>
              <a:t>И окислитель и восстановитель ищем в левой части уравнения!!!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DFE4FE8-F102-E844-59F9-1582330CC9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66</a:t>
            </a:fld>
            <a:endParaRPr lang="ru-RU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4E705C-2DC9-5941-28A7-476F98689D5E}"/>
              </a:ext>
            </a:extLst>
          </p:cNvPr>
          <p:cNvSpPr txBox="1"/>
          <p:nvPr/>
        </p:nvSpPr>
        <p:spPr>
          <a:xfrm>
            <a:off x="743954" y="5303520"/>
            <a:ext cx="9574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Часто путают!!! </a:t>
            </a:r>
            <a:r>
              <a:rPr lang="ru-RU" sz="2400" dirty="0"/>
              <a:t>Окисление и восстановление, это процессы, которые происходят с элементами, </a:t>
            </a:r>
            <a:r>
              <a:rPr lang="ru-RU" sz="2400" dirty="0">
                <a:solidFill>
                  <a:srgbClr val="0070C0"/>
                </a:solidFill>
              </a:rPr>
              <a:t>если элемент окислитель, то с ним происходит процесс восстановления</a:t>
            </a:r>
          </a:p>
        </p:txBody>
      </p:sp>
    </p:spTree>
    <p:extLst>
      <p:ext uri="{BB962C8B-B14F-4D97-AF65-F5344CB8AC3E}">
        <p14:creationId xmlns:p14="http://schemas.microsoft.com/office/powerpoint/2010/main" val="3837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5B4378-F39B-E2D6-248B-830DBAB8C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19149"/>
            <a:ext cx="9821955" cy="670560"/>
          </a:xfrm>
        </p:spPr>
        <p:txBody>
          <a:bodyPr/>
          <a:lstStyle/>
          <a:p>
            <a:r>
              <a:rPr lang="ru-RU" sz="4400" dirty="0"/>
              <a:t>Степени окисления серы (</a:t>
            </a:r>
            <a:r>
              <a:rPr lang="en-US" sz="4400" dirty="0"/>
              <a:t>S)</a:t>
            </a:r>
            <a:endParaRPr lang="ru-RU" sz="44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F6CC435-3CCA-619A-7812-B56C61B879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67</a:t>
            </a:fld>
            <a:endParaRPr lang="ru-RU" noProof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7DC54F93-3441-4CFE-1C5F-9B1D9C5B9E34}"/>
              </a:ext>
            </a:extLst>
          </p:cNvPr>
          <p:cNvCxnSpPr>
            <a:cxnSpLocks/>
          </p:cNvCxnSpPr>
          <p:nvPr/>
        </p:nvCxnSpPr>
        <p:spPr>
          <a:xfrm>
            <a:off x="10224655" y="789709"/>
            <a:ext cx="0" cy="515389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7283043-03BF-04BF-A542-AFDE77D6B022}"/>
              </a:ext>
            </a:extLst>
          </p:cNvPr>
          <p:cNvCxnSpPr>
            <a:cxnSpLocks/>
          </p:cNvCxnSpPr>
          <p:nvPr/>
        </p:nvCxnSpPr>
        <p:spPr>
          <a:xfrm>
            <a:off x="1657004" y="789708"/>
            <a:ext cx="0" cy="515389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B34CA07-6B64-8DF8-2283-532AA8F9873B}"/>
              </a:ext>
            </a:extLst>
          </p:cNvPr>
          <p:cNvSpPr txBox="1"/>
          <p:nvPr/>
        </p:nvSpPr>
        <p:spPr>
          <a:xfrm>
            <a:off x="649224" y="1305097"/>
            <a:ext cx="2061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Минимальная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F68269-C0B2-E3EE-E0F0-D7D49F203FC1}"/>
              </a:ext>
            </a:extLst>
          </p:cNvPr>
          <p:cNvSpPr txBox="1"/>
          <p:nvPr/>
        </p:nvSpPr>
        <p:spPr>
          <a:xfrm>
            <a:off x="9251952" y="1305097"/>
            <a:ext cx="2146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Максимальная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3167E7-F015-D187-2845-669BEFF32523}"/>
              </a:ext>
            </a:extLst>
          </p:cNvPr>
          <p:cNvSpPr txBox="1"/>
          <p:nvPr/>
        </p:nvSpPr>
        <p:spPr>
          <a:xfrm>
            <a:off x="1401833" y="1709925"/>
            <a:ext cx="556563" cy="707886"/>
          </a:xfrm>
          <a:prstGeom prst="rect">
            <a:avLst/>
          </a:prstGeom>
          <a:solidFill>
            <a:srgbClr val="FF0000">
              <a:alpha val="19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-2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9AAAC8-81C1-759D-7AAE-A4636BDBC9D1}"/>
              </a:ext>
            </a:extLst>
          </p:cNvPr>
          <p:cNvSpPr txBox="1"/>
          <p:nvPr/>
        </p:nvSpPr>
        <p:spPr>
          <a:xfrm>
            <a:off x="9895077" y="1709925"/>
            <a:ext cx="659155" cy="707886"/>
          </a:xfrm>
          <a:prstGeom prst="rect">
            <a:avLst/>
          </a:prstGeom>
          <a:solidFill>
            <a:srgbClr val="FF0000">
              <a:alpha val="19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+6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3B2ADB-3064-B6A1-3369-7A4F84375501}"/>
              </a:ext>
            </a:extLst>
          </p:cNvPr>
          <p:cNvSpPr txBox="1"/>
          <p:nvPr/>
        </p:nvSpPr>
        <p:spPr>
          <a:xfrm>
            <a:off x="569816" y="2810574"/>
            <a:ext cx="1578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А) Сульфат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33A9C3-4325-9B52-4FBC-6D22C7DDB3F7}"/>
              </a:ext>
            </a:extLst>
          </p:cNvPr>
          <p:cNvSpPr txBox="1"/>
          <p:nvPr/>
        </p:nvSpPr>
        <p:spPr>
          <a:xfrm>
            <a:off x="568213" y="3578992"/>
            <a:ext cx="163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Б) Сульфид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520535-A490-839D-6C0A-26A42D465251}"/>
              </a:ext>
            </a:extLst>
          </p:cNvPr>
          <p:cNvSpPr txBox="1"/>
          <p:nvPr/>
        </p:nvSpPr>
        <p:spPr>
          <a:xfrm>
            <a:off x="556311" y="4328559"/>
            <a:ext cx="1585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В) Сульфит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E55182-B52B-2A36-7AEB-DDB4476F663B}"/>
              </a:ext>
            </a:extLst>
          </p:cNvPr>
          <p:cNvSpPr txBox="1"/>
          <p:nvPr/>
        </p:nvSpPr>
        <p:spPr>
          <a:xfrm>
            <a:off x="2281746" y="2826356"/>
            <a:ext cx="5967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SO</a:t>
            </a:r>
            <a:r>
              <a:rPr lang="en-US" sz="2400" b="1" baseline="-25000" dirty="0">
                <a:solidFill>
                  <a:srgbClr val="0070C0"/>
                </a:solidFill>
              </a:rPr>
              <a:t>4</a:t>
            </a:r>
            <a:r>
              <a:rPr lang="en-US" sz="2400" b="1" baseline="30000" dirty="0">
                <a:solidFill>
                  <a:srgbClr val="FF0000"/>
                </a:solidFill>
              </a:rPr>
              <a:t>2-</a:t>
            </a:r>
            <a:r>
              <a:rPr lang="ru-RU" sz="2400" dirty="0"/>
              <a:t>, </a:t>
            </a:r>
            <a:r>
              <a:rPr lang="ru-RU" sz="2400" dirty="0" err="1"/>
              <a:t>с.о</a:t>
            </a:r>
            <a:r>
              <a:rPr lang="ru-RU" sz="2400" dirty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S</a:t>
            </a:r>
            <a:r>
              <a:rPr lang="en-US" sz="2400" b="1" baseline="30000" dirty="0"/>
              <a:t>+6</a:t>
            </a:r>
            <a:r>
              <a:rPr lang="ru-RU" sz="2400" dirty="0"/>
              <a:t>, больше быть не может, значит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D7EC71-EE98-A849-027C-0FB50451F47D}"/>
              </a:ext>
            </a:extLst>
          </p:cNvPr>
          <p:cNvSpPr txBox="1"/>
          <p:nvPr/>
        </p:nvSpPr>
        <p:spPr>
          <a:xfrm>
            <a:off x="2305448" y="3578992"/>
            <a:ext cx="6116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</a:t>
            </a:r>
            <a:r>
              <a:rPr lang="en-US" sz="2400" b="1" baseline="30000" dirty="0">
                <a:solidFill>
                  <a:srgbClr val="FF0000"/>
                </a:solidFill>
              </a:rPr>
              <a:t>2-</a:t>
            </a:r>
            <a:r>
              <a:rPr lang="ru-RU" sz="2400" dirty="0"/>
              <a:t> , </a:t>
            </a:r>
            <a:r>
              <a:rPr lang="ru-RU" sz="2400" dirty="0" err="1"/>
              <a:t>с.о</a:t>
            </a:r>
            <a:r>
              <a:rPr lang="ru-RU" sz="2400" dirty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S</a:t>
            </a:r>
            <a:r>
              <a:rPr lang="ru-RU" sz="2400" b="1" baseline="30000" dirty="0"/>
              <a:t>-2</a:t>
            </a:r>
            <a:r>
              <a:rPr lang="ru-RU" sz="2400" dirty="0"/>
              <a:t>, меньше быть не может, значит</a:t>
            </a:r>
            <a:endParaRPr lang="ru-RU" sz="2400" b="1" baseline="300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FF4C45-4631-2278-8CD8-4FB3D309FB5E}"/>
              </a:ext>
            </a:extLst>
          </p:cNvPr>
          <p:cNvSpPr txBox="1"/>
          <p:nvPr/>
        </p:nvSpPr>
        <p:spPr>
          <a:xfrm>
            <a:off x="2281746" y="4328559"/>
            <a:ext cx="6766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SO</a:t>
            </a:r>
            <a:r>
              <a:rPr lang="en-US" sz="2400" b="1" baseline="-25000" dirty="0">
                <a:solidFill>
                  <a:srgbClr val="0070C0"/>
                </a:solidFill>
              </a:rPr>
              <a:t>3</a:t>
            </a:r>
            <a:r>
              <a:rPr lang="en-US" sz="2400" b="1" baseline="30000" dirty="0">
                <a:solidFill>
                  <a:srgbClr val="FF0000"/>
                </a:solidFill>
              </a:rPr>
              <a:t>2-</a:t>
            </a:r>
            <a:r>
              <a:rPr lang="ru-RU" sz="2400" dirty="0"/>
              <a:t> , </a:t>
            </a:r>
            <a:r>
              <a:rPr lang="ru-RU" sz="2400" dirty="0" err="1"/>
              <a:t>с.о</a:t>
            </a:r>
            <a:r>
              <a:rPr lang="ru-RU" sz="2400" dirty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S</a:t>
            </a:r>
            <a:r>
              <a:rPr lang="en-US" sz="2400" b="1" baseline="30000" dirty="0"/>
              <a:t>+</a:t>
            </a:r>
            <a:r>
              <a:rPr lang="ru-RU" sz="2400" b="1" baseline="30000" dirty="0"/>
              <a:t>4</a:t>
            </a:r>
            <a:r>
              <a:rPr lang="ru-RU" sz="2400" dirty="0"/>
              <a:t>, может быть как больше, так и меньше, значит</a:t>
            </a:r>
            <a:endParaRPr lang="ru-RU" sz="2400" b="1" baseline="300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857228-6AD3-E47F-8DCA-9397F7687A30}"/>
              </a:ext>
            </a:extLst>
          </p:cNvPr>
          <p:cNvSpPr txBox="1"/>
          <p:nvPr/>
        </p:nvSpPr>
        <p:spPr>
          <a:xfrm>
            <a:off x="8672365" y="2826356"/>
            <a:ext cx="2968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1) только окислитель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15362D-F558-530F-CDC1-1E8D45392BDB}"/>
              </a:ext>
            </a:extLst>
          </p:cNvPr>
          <p:cNvSpPr txBox="1"/>
          <p:nvPr/>
        </p:nvSpPr>
        <p:spPr>
          <a:xfrm>
            <a:off x="8672365" y="3575923"/>
            <a:ext cx="3489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2) только восстановитель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0BA5EE-434B-6CF0-1C43-12C0BC1424C2}"/>
              </a:ext>
            </a:extLst>
          </p:cNvPr>
          <p:cNvSpPr txBox="1"/>
          <p:nvPr/>
        </p:nvSpPr>
        <p:spPr>
          <a:xfrm>
            <a:off x="8674916" y="4374725"/>
            <a:ext cx="24706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3) и окислитель,</a:t>
            </a:r>
            <a:br>
              <a:rPr lang="ru-RU" sz="2400" dirty="0"/>
            </a:br>
            <a:r>
              <a:rPr lang="ru-RU" sz="2400" dirty="0"/>
              <a:t>и восстановитель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2A4CC466-BBC3-C60D-BEE2-4E58AD9DA2C9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8027324" y="3057189"/>
            <a:ext cx="645041" cy="3345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525714D9-CEFF-245D-338B-32075EC03AF7}"/>
              </a:ext>
            </a:extLst>
          </p:cNvPr>
          <p:cNvCxnSpPr>
            <a:cxnSpLocks/>
          </p:cNvCxnSpPr>
          <p:nvPr/>
        </p:nvCxnSpPr>
        <p:spPr>
          <a:xfrm>
            <a:off x="7902198" y="3806755"/>
            <a:ext cx="770167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DB3ED838-A8CD-46EF-3122-C5CEAEF2DD1B}"/>
              </a:ext>
            </a:extLst>
          </p:cNvPr>
          <p:cNvCxnSpPr>
            <a:cxnSpLocks/>
          </p:cNvCxnSpPr>
          <p:nvPr/>
        </p:nvCxnSpPr>
        <p:spPr>
          <a:xfrm>
            <a:off x="8025647" y="4567115"/>
            <a:ext cx="646718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Таблица 2">
            <a:extLst>
              <a:ext uri="{FF2B5EF4-FFF2-40B4-BE49-F238E27FC236}">
                <a16:creationId xmlns:a16="http://schemas.microsoft.com/office/drawing/2014/main" id="{A251E1D0-CFBB-622C-84DE-502148401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767021"/>
              </p:ext>
            </p:extLst>
          </p:nvPr>
        </p:nvGraphicFramePr>
        <p:xfrm>
          <a:off x="5256971" y="5468519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1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708B0-18C9-2919-D335-3DF76C21E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9824" y="85188"/>
            <a:ext cx="5760720" cy="548640"/>
          </a:xfrm>
        </p:spPr>
        <p:txBody>
          <a:bodyPr/>
          <a:lstStyle/>
          <a:p>
            <a:r>
              <a:rPr lang="ru-RU" dirty="0"/>
              <a:t>Задание 19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7A10A5-082C-AF81-7B3B-FEAF89F06B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68</a:t>
            </a:fld>
            <a:endParaRPr lang="ru-RU" noProof="0"/>
          </a:p>
        </p:txBody>
      </p:sp>
      <p:pic>
        <p:nvPicPr>
          <p:cNvPr id="10" name="Рисунок 9" descr="Изображение выглядит как съеденный&#10;&#10;Автоматически созданное описание">
            <a:extLst>
              <a:ext uri="{FF2B5EF4-FFF2-40B4-BE49-F238E27FC236}">
                <a16:creationId xmlns:a16="http://schemas.microsoft.com/office/drawing/2014/main" id="{BD9D9B39-289B-15D2-538C-CA842C946E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8350" r="8350"/>
          <a:stretch>
            <a:fillRect/>
          </a:stretch>
        </p:blipFill>
        <p:spPr>
          <a:xfrm>
            <a:off x="874188" y="1828800"/>
            <a:ext cx="3200400" cy="320040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FD13AF3-D9E8-67C8-7A52-334AAE596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264" t="18966" r="5508" b="9022"/>
          <a:stretch/>
        </p:blipFill>
        <p:spPr>
          <a:xfrm>
            <a:off x="4074589" y="2876785"/>
            <a:ext cx="7305536" cy="3316514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6AE4F9-B74F-423F-D367-5A5910C776A4}"/>
              </a:ext>
            </a:extLst>
          </p:cNvPr>
          <p:cNvSpPr txBox="1"/>
          <p:nvPr/>
        </p:nvSpPr>
        <p:spPr>
          <a:xfrm>
            <a:off x="3624349" y="714895"/>
            <a:ext cx="83626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ОВР: </a:t>
            </a:r>
            <a:r>
              <a:rPr lang="ru-RU" sz="2800" dirty="0">
                <a:solidFill>
                  <a:srgbClr val="FF0000"/>
                </a:solidFill>
              </a:rPr>
              <a:t>окислитель, восстановитель, </a:t>
            </a:r>
            <a:r>
              <a:rPr lang="ru-RU" sz="2800" dirty="0">
                <a:solidFill>
                  <a:srgbClr val="0070C0"/>
                </a:solidFill>
              </a:rPr>
              <a:t>окисление, восстановление </a:t>
            </a:r>
            <a:r>
              <a:rPr lang="ru-RU" sz="2800" dirty="0"/>
              <a:t>(не путать красное и синее). Уметь определять </a:t>
            </a:r>
            <a:r>
              <a:rPr lang="ru-RU" sz="2800" dirty="0" err="1"/>
              <a:t>с.о</a:t>
            </a:r>
            <a:r>
              <a:rPr lang="ru-RU" sz="2800" dirty="0"/>
              <a:t>. элементов в соединениях, знать минимальные и максимальные </a:t>
            </a:r>
            <a:r>
              <a:rPr lang="ru-RU" sz="2800" dirty="0" err="1"/>
              <a:t>с.о</a:t>
            </a:r>
            <a:r>
              <a:rPr lang="ru-RU" sz="2800" dirty="0"/>
              <a:t>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8E0E6AF-BD1D-14D8-1477-AA14DB1D6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157223"/>
              </p:ext>
            </p:extLst>
          </p:nvPr>
        </p:nvGraphicFramePr>
        <p:xfrm>
          <a:off x="5499875" y="5899036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6388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83B36-6382-2E17-29D2-B6CB9202C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5416" y="154305"/>
            <a:ext cx="5760720" cy="548640"/>
          </a:xfrm>
        </p:spPr>
        <p:txBody>
          <a:bodyPr/>
          <a:lstStyle/>
          <a:p>
            <a:r>
              <a:rPr lang="ru-RU" dirty="0"/>
              <a:t>Задание 20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CF1F9F3-9C6F-1DD7-7D8E-D8A0B6F103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67" t="15439" r="5509" b="7846"/>
          <a:stretch/>
        </p:blipFill>
        <p:spPr>
          <a:xfrm>
            <a:off x="4614519" y="3113509"/>
            <a:ext cx="7420560" cy="3568892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CEF0D8-D608-D277-78B5-8AE5866AFD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69</a:t>
            </a:fld>
            <a:endParaRPr lang="ru-RU" noProof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302F7F-738E-942F-B726-D520AA44D9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-14552" t="-4620" r="-13072" b="-14287"/>
          <a:stretch/>
        </p:blipFill>
        <p:spPr>
          <a:xfrm>
            <a:off x="-259375" y="28253"/>
            <a:ext cx="4357435" cy="380544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F410BC-9018-2E2B-8C43-066787A9CCFC}"/>
              </a:ext>
            </a:extLst>
          </p:cNvPr>
          <p:cNvSpPr txBox="1"/>
          <p:nvPr/>
        </p:nvSpPr>
        <p:spPr>
          <a:xfrm>
            <a:off x="3672475" y="714895"/>
            <a:ext cx="83626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Электролиз, обычно растворов, но могут быть и расплавы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375C9F-DFB7-9636-A6AB-E2D33D1C05BE}"/>
              </a:ext>
            </a:extLst>
          </p:cNvPr>
          <p:cNvSpPr txBox="1"/>
          <p:nvPr/>
        </p:nvSpPr>
        <p:spPr>
          <a:xfrm>
            <a:off x="5239222" y="1188821"/>
            <a:ext cx="6952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Внимательно читаем задание, что нас спрашивают: катод, анод, или в общем продукты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440104-2EAD-2FC5-D030-1B2E11AF4340}"/>
              </a:ext>
            </a:extLst>
          </p:cNvPr>
          <p:cNvSpPr txBox="1"/>
          <p:nvPr/>
        </p:nvSpPr>
        <p:spPr>
          <a:xfrm>
            <a:off x="3649321" y="2054361"/>
            <a:ext cx="7988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 2023 г составители экзамена обещают, что в вопросах экзамена могут попадаться только инертные электроды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96F722CC-1F94-6E20-2D61-297DC4AFD4DC}"/>
              </a:ext>
            </a:extLst>
          </p:cNvPr>
          <p:cNvCxnSpPr>
            <a:cxnSpLocks/>
          </p:cNvCxnSpPr>
          <p:nvPr/>
        </p:nvCxnSpPr>
        <p:spPr>
          <a:xfrm>
            <a:off x="6313639" y="4682231"/>
            <a:ext cx="2401971" cy="530061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4E28C7E-A249-6CC8-DEA7-AF01D56D3491}"/>
              </a:ext>
            </a:extLst>
          </p:cNvPr>
          <p:cNvCxnSpPr>
            <a:cxnSpLocks/>
          </p:cNvCxnSpPr>
          <p:nvPr/>
        </p:nvCxnSpPr>
        <p:spPr>
          <a:xfrm>
            <a:off x="6509715" y="5134294"/>
            <a:ext cx="2205895" cy="779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9C7D1D1E-DE1A-55B2-3EF4-B1555A8EE0C9}"/>
              </a:ext>
            </a:extLst>
          </p:cNvPr>
          <p:cNvCxnSpPr>
            <a:cxnSpLocks/>
          </p:cNvCxnSpPr>
          <p:nvPr/>
        </p:nvCxnSpPr>
        <p:spPr>
          <a:xfrm>
            <a:off x="6165872" y="4917218"/>
            <a:ext cx="2549738" cy="3004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Изображение выглядит как трава, внешний, поле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6B5A721E-1A21-CF5D-D1AD-031E6E61EA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98" t="15849" r="53016" b="15634"/>
          <a:stretch/>
        </p:blipFill>
        <p:spPr>
          <a:xfrm>
            <a:off x="7892" y="4162431"/>
            <a:ext cx="985188" cy="157543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E0EDA59-DF38-37D9-7975-0A336988E743}"/>
              </a:ext>
            </a:extLst>
          </p:cNvPr>
          <p:cNvSpPr txBox="1"/>
          <p:nvPr/>
        </p:nvSpPr>
        <p:spPr>
          <a:xfrm>
            <a:off x="1006160" y="4168210"/>
            <a:ext cx="221830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 этом задании часто повторяются ответы</a:t>
            </a:r>
          </a:p>
        </p:txBody>
      </p:sp>
      <p:pic>
        <p:nvPicPr>
          <p:cNvPr id="23" name="Рисунок 22" descr="Изображение выглядит как трава, внешний, поле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BF9D288A-AD72-EAF2-D061-D5BB97E371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98" t="15849" r="53016" b="15634"/>
          <a:stretch/>
        </p:blipFill>
        <p:spPr>
          <a:xfrm>
            <a:off x="3224466" y="4159541"/>
            <a:ext cx="985188" cy="1575439"/>
          </a:xfrm>
          <a:prstGeom prst="rect">
            <a:avLst/>
          </a:prstGeom>
        </p:spPr>
      </p:pic>
      <p:graphicFrame>
        <p:nvGraphicFramePr>
          <p:cNvPr id="24" name="Таблица 23">
            <a:extLst>
              <a:ext uri="{FF2B5EF4-FFF2-40B4-BE49-F238E27FC236}">
                <a16:creationId xmlns:a16="http://schemas.microsoft.com/office/drawing/2014/main" id="{EA2BB733-630E-193B-7CA1-A391C82100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095276"/>
              </p:ext>
            </p:extLst>
          </p:nvPr>
        </p:nvGraphicFramePr>
        <p:xfrm>
          <a:off x="5939692" y="6278016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1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  <p:bldP spid="13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D6DE2E-F5E3-8CAF-A5C3-E67C03F53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75DF2D63-3FF5-D547-96B9-BE9CCD1ABA58}" type="slidenum">
              <a:rPr lang="ru-RU" smtClean="0"/>
              <a:pPr rtl="0"/>
              <a:t>7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CBB4C4-B8D8-8184-4BF4-121A54EEB6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28" t="36111" r="4975" b="47148"/>
          <a:stretch/>
        </p:blipFill>
        <p:spPr>
          <a:xfrm>
            <a:off x="743954" y="1133221"/>
            <a:ext cx="5632323" cy="11481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14DCF6-6E36-0779-2DFA-39CD1F698779}"/>
              </a:ext>
            </a:extLst>
          </p:cNvPr>
          <p:cNvSpPr txBox="1"/>
          <p:nvPr/>
        </p:nvSpPr>
        <p:spPr>
          <a:xfrm>
            <a:off x="743954" y="3515320"/>
            <a:ext cx="5492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Летучие водородные соединения – это соединения здесь вообще важно понять, как правильно считать:</a:t>
            </a:r>
            <a:endParaRPr lang="ru-RU" i="1" dirty="0"/>
          </a:p>
          <a:p>
            <a:endParaRPr lang="ru-RU" i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4648A9-0E8D-5E1F-7D2F-43EBAE4271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000" t="34240" r="11263" b="45272"/>
          <a:stretch/>
        </p:blipFill>
        <p:spPr>
          <a:xfrm>
            <a:off x="830143" y="2419216"/>
            <a:ext cx="6063916" cy="1405099"/>
          </a:xfrm>
          <a:prstGeom prst="rect">
            <a:avLst/>
          </a:prstGeom>
        </p:spPr>
      </p:pic>
      <p:graphicFrame>
        <p:nvGraphicFramePr>
          <p:cNvPr id="11" name="Таблица 11">
            <a:extLst>
              <a:ext uri="{FF2B5EF4-FFF2-40B4-BE49-F238E27FC236}">
                <a16:creationId xmlns:a16="http://schemas.microsoft.com/office/drawing/2014/main" id="{03FBC83B-1E2E-1800-AD6B-E74061A7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893477"/>
              </p:ext>
            </p:extLst>
          </p:nvPr>
        </p:nvGraphicFramePr>
        <p:xfrm>
          <a:off x="830142" y="4239748"/>
          <a:ext cx="5616000" cy="173653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296000">
                  <a:extLst>
                    <a:ext uri="{9D8B030D-6E8A-4147-A177-3AD203B41FA5}">
                      <a16:colId xmlns:a16="http://schemas.microsoft.com/office/drawing/2014/main" val="2561837388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5393860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68590556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15175238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880610708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70746519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963133718"/>
                    </a:ext>
                  </a:extLst>
                </a:gridCol>
              </a:tblGrid>
              <a:tr h="43413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элемент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Cl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3569940"/>
                  </a:ext>
                </a:extLst>
              </a:tr>
              <a:tr h="434134">
                <a:tc rowSpan="3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степень окисления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минимальная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-1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-3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359005"/>
                  </a:ext>
                </a:extLst>
              </a:tr>
              <a:tr h="4341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максимальная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+7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+7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+6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+5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6679853"/>
                  </a:ext>
                </a:extLst>
              </a:tr>
              <a:tr h="4341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62603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2A20E43-F22A-E17F-34E9-90854AA50DAA}"/>
              </a:ext>
            </a:extLst>
          </p:cNvPr>
          <p:cNvSpPr txBox="1"/>
          <p:nvPr/>
        </p:nvSpPr>
        <p:spPr>
          <a:xfrm>
            <a:off x="6870092" y="156245"/>
            <a:ext cx="5012830" cy="351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solidFill>
                  <a:srgbClr val="0070C0"/>
                </a:solidFill>
              </a:rPr>
              <a:t>Несколько правил, которые помогут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AF70AC-4717-382D-C7AC-FE168392DAFD}"/>
              </a:ext>
            </a:extLst>
          </p:cNvPr>
          <p:cNvSpPr txBox="1"/>
          <p:nvPr/>
        </p:nvSpPr>
        <p:spPr>
          <a:xfrm>
            <a:off x="6671807" y="364744"/>
            <a:ext cx="54093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Для элементов главных подгрупп обычно максимальная </a:t>
            </a:r>
            <a:r>
              <a:rPr lang="ru-RU" dirty="0" err="1"/>
              <a:t>с.о</a:t>
            </a:r>
            <a:r>
              <a:rPr lang="ru-RU" dirty="0"/>
              <a:t>. равна номеру группы, а минимальную считаем по правилу: номер группы минус 8. Исключения, у </a:t>
            </a:r>
            <a:r>
              <a:rPr lang="en-US" dirty="0"/>
              <a:t>(F)</a:t>
            </a:r>
            <a:r>
              <a:rPr lang="ru-RU" dirty="0"/>
              <a:t> максимальная ноль, а у (</a:t>
            </a:r>
            <a:r>
              <a:rPr lang="en-US" dirty="0"/>
              <a:t>O)</a:t>
            </a:r>
            <a:r>
              <a:rPr lang="ru-RU" dirty="0"/>
              <a:t> +2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Металлы не имеют отрицательных </a:t>
            </a:r>
            <a:r>
              <a:rPr lang="ru-RU" dirty="0" err="1"/>
              <a:t>с.о</a:t>
            </a:r>
            <a:r>
              <a:rPr lang="ru-RU" dirty="0"/>
              <a:t>., у них минимальная будет ноль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Для побочных подгрупп много исключений. Часто </a:t>
            </a:r>
            <a:r>
              <a:rPr lang="ru-RU" dirty="0" err="1"/>
              <a:t>с.о</a:t>
            </a:r>
            <a:r>
              <a:rPr lang="ru-RU" dirty="0"/>
              <a:t>. равны номеру группы, но некоторые элементы рекомендую запомнить: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graphicFrame>
        <p:nvGraphicFramePr>
          <p:cNvPr id="20" name="Таблица 20">
            <a:extLst>
              <a:ext uri="{FF2B5EF4-FFF2-40B4-BE49-F238E27FC236}">
                <a16:creationId xmlns:a16="http://schemas.microsoft.com/office/drawing/2014/main" id="{EE938092-E4B3-1FB6-4660-F5FCC9C9B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507476"/>
              </p:ext>
            </p:extLst>
          </p:nvPr>
        </p:nvGraphicFramePr>
        <p:xfrm>
          <a:off x="6963924" y="3230098"/>
          <a:ext cx="4918998" cy="185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9499">
                  <a:extLst>
                    <a:ext uri="{9D8B030D-6E8A-4147-A177-3AD203B41FA5}">
                      <a16:colId xmlns:a16="http://schemas.microsoft.com/office/drawing/2014/main" val="479939442"/>
                    </a:ext>
                  </a:extLst>
                </a:gridCol>
                <a:gridCol w="2459499">
                  <a:extLst>
                    <a:ext uri="{9D8B030D-6E8A-4147-A177-3AD203B41FA5}">
                      <a16:colId xmlns:a16="http://schemas.microsoft.com/office/drawing/2014/main" val="1055484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Элемент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возможные </a:t>
                      </a:r>
                      <a:r>
                        <a:rPr lang="ru-RU" dirty="0" err="1"/>
                        <a:t>с.о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549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 +2, +3, +6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945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 +2, +3, +4, +6, +7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478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 +2, +3, +6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81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 +1, +2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828421"/>
                  </a:ext>
                </a:extLst>
              </a:tr>
            </a:tbl>
          </a:graphicData>
        </a:graphic>
      </p:graphicFrame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5A8C354E-4909-BB38-2F10-E5A1F04BF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144283"/>
              </p:ext>
            </p:extLst>
          </p:nvPr>
        </p:nvGraphicFramePr>
        <p:xfrm>
          <a:off x="877824" y="6202276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B32A092-C0F1-5F12-BA5C-228603D205BD}"/>
              </a:ext>
            </a:extLst>
          </p:cNvPr>
          <p:cNvSpPr txBox="1"/>
          <p:nvPr/>
        </p:nvSpPr>
        <p:spPr>
          <a:xfrm>
            <a:off x="778536" y="77126"/>
            <a:ext cx="4882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ЗАДАНИЕ 3 </a:t>
            </a:r>
            <a:r>
              <a:rPr lang="ru-RU" sz="2400" b="1" dirty="0">
                <a:solidFill>
                  <a:srgbClr val="FF0000"/>
                </a:solidFill>
              </a:rPr>
              <a:t>Степень окисления (</a:t>
            </a:r>
            <a:r>
              <a:rPr lang="ru-RU" sz="2400" b="1" dirty="0" err="1">
                <a:solidFill>
                  <a:srgbClr val="FF0000"/>
                </a:solidFill>
              </a:rPr>
              <a:t>с.о</a:t>
            </a:r>
            <a:r>
              <a:rPr lang="ru-RU" sz="2400" b="1" dirty="0">
                <a:solidFill>
                  <a:srgbClr val="FF0000"/>
                </a:solidFill>
              </a:rPr>
              <a:t>.) химических элементов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49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95A083-6012-2C84-594C-F37CFBF82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9899" y="100584"/>
            <a:ext cx="5760720" cy="54864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8EE20D0C-6B2E-848D-B966-6A7CF6CFED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41" t="18038" r="7976" b="15726"/>
          <a:stretch/>
        </p:blipFill>
        <p:spPr>
          <a:xfrm>
            <a:off x="4498848" y="2062852"/>
            <a:ext cx="7457889" cy="3126146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718E7D-DDA0-584C-539C-69CF0B3A6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70</a:t>
            </a:fld>
            <a:endParaRPr lang="ru-RU" noProof="0"/>
          </a:p>
        </p:txBody>
      </p:sp>
      <p:pic>
        <p:nvPicPr>
          <p:cNvPr id="11" name="Рисунок 10" descr="Изображение выглядит как внутренний, стойка&#10;&#10;Автоматически созданное описание">
            <a:extLst>
              <a:ext uri="{FF2B5EF4-FFF2-40B4-BE49-F238E27FC236}">
                <a16:creationId xmlns:a16="http://schemas.microsoft.com/office/drawing/2014/main" id="{E92EA176-A848-AEE4-B6EE-36D0A86E4C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-17377" r="-10293"/>
          <a:stretch/>
        </p:blipFill>
        <p:spPr>
          <a:xfrm>
            <a:off x="-625641" y="1828800"/>
            <a:ext cx="4571999" cy="3200400"/>
          </a:xfr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965A03-13FB-6C31-E10C-95900DD167F0}"/>
              </a:ext>
            </a:extLst>
          </p:cNvPr>
          <p:cNvSpPr txBox="1"/>
          <p:nvPr/>
        </p:nvSpPr>
        <p:spPr>
          <a:xfrm>
            <a:off x="3672475" y="714895"/>
            <a:ext cx="83626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Нужно знать, какие вещества дают кислую, нейтральную и щелочную среду</a:t>
            </a:r>
          </a:p>
        </p:txBody>
      </p:sp>
    </p:spTree>
    <p:extLst>
      <p:ext uri="{BB962C8B-B14F-4D97-AF65-F5344CB8AC3E}">
        <p14:creationId xmlns:p14="http://schemas.microsoft.com/office/powerpoint/2010/main" val="135327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EA1C2-F278-C879-8A91-16BE746E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462878"/>
            <a:ext cx="5120640" cy="1138809"/>
          </a:xfrm>
        </p:spPr>
        <p:txBody>
          <a:bodyPr/>
          <a:lstStyle/>
          <a:p>
            <a:r>
              <a:rPr lang="ru-RU" sz="4000" dirty="0"/>
              <a:t>Будьте внимательны!!!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CEC1B0-B4C0-0ACF-D423-A6548576BC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71</a:t>
            </a:fld>
            <a:endParaRPr lang="ru-RU" noProof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F8B491-259E-3B5D-B8D1-024C16D519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4633" t="13648" r="26898" b="13010"/>
          <a:stretch/>
        </p:blipFill>
        <p:spPr>
          <a:xfrm>
            <a:off x="5449583" y="1266825"/>
            <a:ext cx="5413744" cy="3820564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1E907A-E861-DC5C-4219-DD8EACD1CCC0}"/>
              </a:ext>
            </a:extLst>
          </p:cNvPr>
          <p:cNvSpPr txBox="1"/>
          <p:nvPr/>
        </p:nvSpPr>
        <p:spPr>
          <a:xfrm>
            <a:off x="6480040" y="805160"/>
            <a:ext cx="4066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Вы получите такую подсказку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17E7F0-7D6E-83B1-C2F0-D210ED337B0D}"/>
              </a:ext>
            </a:extLst>
          </p:cNvPr>
          <p:cNvSpPr txBox="1"/>
          <p:nvPr/>
        </p:nvSpPr>
        <p:spPr>
          <a:xfrm>
            <a:off x="743955" y="1611272"/>
            <a:ext cx="470562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При увеличении </a:t>
            </a:r>
            <a:r>
              <a:rPr lang="en-US" sz="2000" b="1" dirty="0">
                <a:solidFill>
                  <a:srgbClr val="C00000"/>
                </a:solidFill>
              </a:rPr>
              <a:t>pH</a:t>
            </a:r>
            <a:r>
              <a:rPr lang="ru-RU" sz="2000" b="1" dirty="0">
                <a:solidFill>
                  <a:srgbClr val="C00000"/>
                </a:solidFill>
              </a:rPr>
              <a:t> кислотность </a:t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>уменьшается</a:t>
            </a:r>
            <a:r>
              <a:rPr lang="ru-RU" sz="2000" dirty="0">
                <a:solidFill>
                  <a:srgbClr val="C00000"/>
                </a:solidFill>
              </a:rPr>
              <a:t>, то есть, сильные щёлочи в растворе дают самые большие значения, а сильные кислоты – самые маленькие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65EAFC-7D85-16A1-25D3-B98CF594252E}"/>
              </a:ext>
            </a:extLst>
          </p:cNvPr>
          <p:cNvSpPr txBox="1"/>
          <p:nvPr/>
        </p:nvSpPr>
        <p:spPr>
          <a:xfrm>
            <a:off x="295174" y="2934711"/>
            <a:ext cx="4215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Среда раствора соли или </a:t>
            </a:r>
            <a:r>
              <a:rPr lang="ru-RU" sz="2000" b="1" dirty="0">
                <a:solidFill>
                  <a:srgbClr val="7030A0"/>
                </a:solidFill>
              </a:rPr>
              <a:t>слабокислая</a:t>
            </a:r>
            <a:r>
              <a:rPr lang="ru-RU" sz="2000" dirty="0">
                <a:solidFill>
                  <a:srgbClr val="0070C0"/>
                </a:solidFill>
              </a:rPr>
              <a:t>, или </a:t>
            </a:r>
            <a:r>
              <a:rPr lang="ru-RU" sz="2000" b="1" dirty="0">
                <a:solidFill>
                  <a:srgbClr val="7030A0"/>
                </a:solidFill>
              </a:rPr>
              <a:t>слабощелочная</a:t>
            </a:r>
            <a:r>
              <a:rPr lang="ru-RU" sz="2000" dirty="0">
                <a:solidFill>
                  <a:srgbClr val="0070C0"/>
                </a:solidFill>
              </a:rPr>
              <a:t>, или </a:t>
            </a:r>
            <a:r>
              <a:rPr lang="ru-RU" sz="2000" b="1" dirty="0">
                <a:solidFill>
                  <a:srgbClr val="7030A0"/>
                </a:solidFill>
              </a:rPr>
              <a:t>нейтральная</a:t>
            </a:r>
            <a:r>
              <a:rPr lang="ru-RU" sz="2000" dirty="0">
                <a:solidFill>
                  <a:srgbClr val="0070C0"/>
                </a:solidFill>
              </a:rPr>
              <a:t>, </a:t>
            </a:r>
            <a:r>
              <a:rPr lang="ru-RU" sz="2000" i="1" dirty="0">
                <a:solidFill>
                  <a:srgbClr val="00B050"/>
                </a:solidFill>
              </a:rPr>
              <a:t>сильнощелочной или сильнокислой соль не даёт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28445F-2285-BD6C-1FF1-309A0465045B}"/>
              </a:ext>
            </a:extLst>
          </p:cNvPr>
          <p:cNvSpPr txBox="1"/>
          <p:nvPr/>
        </p:nvSpPr>
        <p:spPr>
          <a:xfrm>
            <a:off x="1534307" y="4267735"/>
            <a:ext cx="421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Также для солей есть правило, кто сильный, тот и диктует среду:</a:t>
            </a:r>
            <a:endParaRPr lang="ru-RU" sz="2000" i="1" dirty="0">
              <a:solidFill>
                <a:srgbClr val="C00000"/>
              </a:solidFill>
            </a:endParaRPr>
          </a:p>
        </p:txBody>
      </p:sp>
      <p:graphicFrame>
        <p:nvGraphicFramePr>
          <p:cNvPr id="15" name="Таблица 15">
            <a:extLst>
              <a:ext uri="{FF2B5EF4-FFF2-40B4-BE49-F238E27FC236}">
                <a16:creationId xmlns:a16="http://schemas.microsoft.com/office/drawing/2014/main" id="{DBF8ED7E-EC26-8296-CD9D-032F26B3E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33726"/>
              </p:ext>
            </p:extLst>
          </p:nvPr>
        </p:nvGraphicFramePr>
        <p:xfrm>
          <a:off x="142774" y="4975621"/>
          <a:ext cx="5306808" cy="1752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68936">
                  <a:extLst>
                    <a:ext uri="{9D8B030D-6E8A-4147-A177-3AD203B41FA5}">
                      <a16:colId xmlns:a16="http://schemas.microsoft.com/office/drawing/2014/main" val="3192550817"/>
                    </a:ext>
                  </a:extLst>
                </a:gridCol>
                <a:gridCol w="1768936">
                  <a:extLst>
                    <a:ext uri="{9D8B030D-6E8A-4147-A177-3AD203B41FA5}">
                      <a16:colId xmlns:a16="http://schemas.microsoft.com/office/drawing/2014/main" val="4149345554"/>
                    </a:ext>
                  </a:extLst>
                </a:gridCol>
                <a:gridCol w="1768936">
                  <a:extLst>
                    <a:ext uri="{9D8B030D-6E8A-4147-A177-3AD203B41FA5}">
                      <a16:colId xmlns:a16="http://schemas.microsoft.com/office/drawing/2014/main" val="238439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Металл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Кислотный</a:t>
                      </a:r>
                      <a:br>
                        <a:rPr lang="ru-RU" dirty="0"/>
                      </a:br>
                      <a:r>
                        <a:rPr lang="ru-RU" dirty="0"/>
                        <a:t>остаток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Среда раствора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777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сильный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слабый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слабощелочная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9627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слабый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сильный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слабокислая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274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сильный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сильный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нейтральная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305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2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3" grpId="0"/>
      <p:bldP spid="1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FD26EA7E-6B2A-6A1B-3835-FF720ECB6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56" y="629832"/>
            <a:ext cx="5365119" cy="827493"/>
          </a:xfrm>
        </p:spPr>
        <p:txBody>
          <a:bodyPr/>
          <a:lstStyle/>
          <a:p>
            <a:r>
              <a:rPr lang="ru-RU" dirty="0"/>
              <a:t>Кто сильный?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BFE4B8F9-AF83-C7E2-7683-C657299DDC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72</a:t>
            </a:fld>
            <a:endParaRPr lang="ru-RU" noProof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7E24B0-AEEC-EDB9-031E-576DC6E3E93E}"/>
              </a:ext>
            </a:extLst>
          </p:cNvPr>
          <p:cNvSpPr txBox="1"/>
          <p:nvPr/>
        </p:nvSpPr>
        <p:spPr>
          <a:xfrm>
            <a:off x="877824" y="2090172"/>
            <a:ext cx="3878065" cy="2677656"/>
          </a:xfrm>
          <a:prstGeom prst="rect">
            <a:avLst/>
          </a:prstGeom>
          <a:solidFill>
            <a:srgbClr val="7030A0">
              <a:alpha val="3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2800" dirty="0"/>
              <a:t>Сильные металлы:</a:t>
            </a:r>
          </a:p>
          <a:p>
            <a:r>
              <a:rPr lang="ru-RU" sz="2800" dirty="0"/>
              <a:t>Группа </a:t>
            </a:r>
            <a:r>
              <a:rPr lang="en-US" sz="2800" dirty="0"/>
              <a:t>IA</a:t>
            </a:r>
            <a:r>
              <a:rPr lang="ru-RU" sz="2800" dirty="0"/>
              <a:t>: </a:t>
            </a:r>
            <a:r>
              <a:rPr lang="en-US" sz="2800" dirty="0"/>
              <a:t>Li, Na, K, Rb, Cs</a:t>
            </a:r>
          </a:p>
          <a:p>
            <a:r>
              <a:rPr lang="ru-RU" sz="2800" dirty="0"/>
              <a:t>Группа </a:t>
            </a:r>
            <a:r>
              <a:rPr lang="en-US" sz="2800" dirty="0"/>
              <a:t>IIA </a:t>
            </a:r>
            <a:br>
              <a:rPr lang="ru-RU" sz="2800" dirty="0"/>
            </a:br>
            <a:r>
              <a:rPr lang="en-US" sz="2800" dirty="0"/>
              <a:t>(</a:t>
            </a:r>
            <a:r>
              <a:rPr lang="ru-RU" sz="2800" dirty="0"/>
              <a:t>не все, только перечисленные):</a:t>
            </a:r>
            <a:br>
              <a:rPr lang="ru-RU" sz="2800" dirty="0"/>
            </a:br>
            <a:r>
              <a:rPr lang="en-US" sz="2800" dirty="0"/>
              <a:t>Ca, Sr, Ba</a:t>
            </a:r>
            <a:endParaRPr lang="ru-RU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972642-1201-0545-1BB7-8F9434925F12}"/>
              </a:ext>
            </a:extLst>
          </p:cNvPr>
          <p:cNvSpPr txBox="1"/>
          <p:nvPr/>
        </p:nvSpPr>
        <p:spPr>
          <a:xfrm>
            <a:off x="5307335" y="2090172"/>
            <a:ext cx="6677436" cy="4401205"/>
          </a:xfrm>
          <a:prstGeom prst="rect">
            <a:avLst/>
          </a:prstGeom>
          <a:solidFill>
            <a:srgbClr val="7030A0">
              <a:alpha val="3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2800" dirty="0"/>
              <a:t>Сильные кислотные остатки у кислот:</a:t>
            </a:r>
          </a:p>
          <a:p>
            <a:r>
              <a:rPr lang="ru-RU" sz="2800" dirty="0"/>
              <a:t>Бескислородные только:</a:t>
            </a:r>
          </a:p>
          <a:p>
            <a:r>
              <a:rPr lang="en-US" sz="2800" dirty="0"/>
              <a:t>HCl, HBr, HI</a:t>
            </a:r>
          </a:p>
          <a:p>
            <a:r>
              <a:rPr lang="ru-RU" sz="2800" dirty="0"/>
              <a:t>Для кислородсодержащих, отнимите </a:t>
            </a:r>
            <a:br>
              <a:rPr lang="ru-RU" sz="2800" dirty="0"/>
            </a:br>
            <a:r>
              <a:rPr lang="ru-RU" sz="2800" dirty="0"/>
              <a:t>от числа атомов кислорода число атомов водорода, если получите больше 1, то кислота сильная, например:</a:t>
            </a:r>
            <a:br>
              <a:rPr lang="ru-RU" sz="2800" dirty="0"/>
            </a:br>
            <a:r>
              <a:rPr lang="en-US" sz="2800" dirty="0"/>
              <a:t>H</a:t>
            </a:r>
            <a:r>
              <a:rPr lang="en-US" sz="2800" baseline="-25000" dirty="0"/>
              <a:t>3</a:t>
            </a:r>
            <a:r>
              <a:rPr lang="en-US" sz="2800" dirty="0"/>
              <a:t>PO</a:t>
            </a:r>
            <a:r>
              <a:rPr lang="en-US" sz="2800" baseline="-25000" dirty="0"/>
              <a:t>4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C00000"/>
                </a:solidFill>
              </a:rPr>
              <a:t>(4-3=1</a:t>
            </a:r>
            <a:r>
              <a:rPr lang="ru-RU" sz="2800" dirty="0">
                <a:solidFill>
                  <a:srgbClr val="C00000"/>
                </a:solidFill>
              </a:rPr>
              <a:t>, значит слабая)</a:t>
            </a:r>
            <a:r>
              <a:rPr lang="ru-RU" sz="2800" dirty="0"/>
              <a:t>, </a:t>
            </a:r>
            <a:br>
              <a:rPr lang="en-US" sz="2800" dirty="0"/>
            </a:br>
            <a:r>
              <a:rPr lang="en-US" sz="2800" dirty="0"/>
              <a:t>HClO</a:t>
            </a:r>
            <a:r>
              <a:rPr lang="en-US" sz="2800" baseline="-25000" dirty="0"/>
              <a:t>3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C00000"/>
                </a:solidFill>
              </a:rPr>
              <a:t>(3-1=2</a:t>
            </a:r>
            <a:r>
              <a:rPr lang="ru-RU" sz="2800" dirty="0">
                <a:solidFill>
                  <a:srgbClr val="C00000"/>
                </a:solidFill>
              </a:rPr>
              <a:t>, значит сильная)</a:t>
            </a:r>
          </a:p>
          <a:p>
            <a:endParaRPr lang="ru-RU" sz="2800" dirty="0"/>
          </a:p>
        </p:txBody>
      </p:sp>
      <p:pic>
        <p:nvPicPr>
          <p:cNvPr id="16" name="Рисунок 15" descr="Изображение выглядит как внешний, скульптура, здание, люди&#10;&#10;Автоматически созданное описание">
            <a:extLst>
              <a:ext uri="{FF2B5EF4-FFF2-40B4-BE49-F238E27FC236}">
                <a16:creationId xmlns:a16="http://schemas.microsoft.com/office/drawing/2014/main" id="{75C33574-F25A-4202-0B58-3D4457535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718" y="210140"/>
            <a:ext cx="1232198" cy="161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2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95A083-6012-2C84-594C-F37CFBF82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9899" y="100584"/>
            <a:ext cx="5760720" cy="548640"/>
          </a:xfrm>
        </p:spPr>
        <p:txBody>
          <a:bodyPr/>
          <a:lstStyle/>
          <a:p>
            <a:r>
              <a:rPr lang="ru-RU" dirty="0"/>
              <a:t>Задание 21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8EE20D0C-6B2E-848D-B966-6A7CF6CFED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41" t="18038" r="7976" b="15726"/>
          <a:stretch/>
        </p:blipFill>
        <p:spPr>
          <a:xfrm>
            <a:off x="3649899" y="1928098"/>
            <a:ext cx="8305162" cy="348130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718E7D-DDA0-584C-539C-69CF0B3A6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73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AF47BC-0145-A683-7D35-F9C084E7545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 rot="16200000">
            <a:off x="-582677" y="1791222"/>
            <a:ext cx="2463804" cy="189457"/>
          </a:xfrm>
          <a:prstGeom prst="rect">
            <a:avLst/>
          </a:prstGeom>
        </p:spPr>
        <p:txBody>
          <a:bodyPr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pic>
        <p:nvPicPr>
          <p:cNvPr id="11" name="Рисунок 10" descr="Изображение выглядит как внутренний, стойка&#10;&#10;Автоматически созданное описание">
            <a:extLst>
              <a:ext uri="{FF2B5EF4-FFF2-40B4-BE49-F238E27FC236}">
                <a16:creationId xmlns:a16="http://schemas.microsoft.com/office/drawing/2014/main" id="{E92EA176-A848-AEE4-B6EE-36D0A86E4C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-17377" r="-10293"/>
          <a:stretch/>
        </p:blipFill>
        <p:spPr>
          <a:xfrm>
            <a:off x="-625641" y="1828800"/>
            <a:ext cx="4571999" cy="3200400"/>
          </a:xfr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965A03-13FB-6C31-E10C-95900DD167F0}"/>
              </a:ext>
            </a:extLst>
          </p:cNvPr>
          <p:cNvSpPr txBox="1"/>
          <p:nvPr/>
        </p:nvSpPr>
        <p:spPr>
          <a:xfrm>
            <a:off x="3672475" y="714895"/>
            <a:ext cx="83626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Нужно знать, какие вещества дают кислую, нейтральную и щелочную среду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16D385DF-F5A0-94AF-5689-669FEAD16FC3}"/>
              </a:ext>
            </a:extLst>
          </p:cNvPr>
          <p:cNvCxnSpPr>
            <a:cxnSpLocks/>
          </p:cNvCxnSpPr>
          <p:nvPr/>
        </p:nvCxnSpPr>
        <p:spPr>
          <a:xfrm>
            <a:off x="5451806" y="2849290"/>
            <a:ext cx="86183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9C2B18C0-4EAD-FFA5-12B3-71C29F154B10}"/>
              </a:ext>
            </a:extLst>
          </p:cNvPr>
          <p:cNvCxnSpPr>
            <a:cxnSpLocks/>
          </p:cNvCxnSpPr>
          <p:nvPr/>
        </p:nvCxnSpPr>
        <p:spPr>
          <a:xfrm>
            <a:off x="5377716" y="3130904"/>
            <a:ext cx="935923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8EB22B07-C9B4-DD2F-5C20-CE57B4BDD080}"/>
              </a:ext>
            </a:extLst>
          </p:cNvPr>
          <p:cNvCxnSpPr>
            <a:cxnSpLocks/>
          </p:cNvCxnSpPr>
          <p:nvPr/>
        </p:nvCxnSpPr>
        <p:spPr>
          <a:xfrm>
            <a:off x="5672160" y="3688097"/>
            <a:ext cx="641479" cy="0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6AA43C5B-6740-8DB3-1829-514C5BE0D631}"/>
              </a:ext>
            </a:extLst>
          </p:cNvPr>
          <p:cNvCxnSpPr>
            <a:cxnSpLocks/>
          </p:cNvCxnSpPr>
          <p:nvPr/>
        </p:nvCxnSpPr>
        <p:spPr>
          <a:xfrm>
            <a:off x="5377716" y="3429000"/>
            <a:ext cx="935923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8B0C115-180B-993C-8540-05D15F244A59}"/>
              </a:ext>
            </a:extLst>
          </p:cNvPr>
          <p:cNvSpPr txBox="1"/>
          <p:nvPr/>
        </p:nvSpPr>
        <p:spPr>
          <a:xfrm>
            <a:off x="6313639" y="2648143"/>
            <a:ext cx="382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соль, слабый/сильный = слабокислая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BF2E94-574A-19DC-A11D-EEBEA6BAF8DC}"/>
              </a:ext>
            </a:extLst>
          </p:cNvPr>
          <p:cNvSpPr txBox="1"/>
          <p:nvPr/>
        </p:nvSpPr>
        <p:spPr>
          <a:xfrm>
            <a:off x="6313639" y="2944515"/>
            <a:ext cx="3664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сильная щёлочь = сильнощелочная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0EB348-87DA-6480-6FD8-FFE9FA27615B}"/>
              </a:ext>
            </a:extLst>
          </p:cNvPr>
          <p:cNvSpPr txBox="1"/>
          <p:nvPr/>
        </p:nvSpPr>
        <p:spPr>
          <a:xfrm>
            <a:off x="6310829" y="3218622"/>
            <a:ext cx="4139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соль, сильный/слабый = слабощелочная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C27D79-0646-2B90-1872-677CDAF83AAA}"/>
              </a:ext>
            </a:extLst>
          </p:cNvPr>
          <p:cNvSpPr txBox="1"/>
          <p:nvPr/>
        </p:nvSpPr>
        <p:spPr>
          <a:xfrm>
            <a:off x="6310828" y="3524225"/>
            <a:ext cx="403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соль, сильный/сильный = нейтральная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F32861-A304-206C-BA24-1D6FA749BCF0}"/>
              </a:ext>
            </a:extLst>
          </p:cNvPr>
          <p:cNvSpPr txBox="1"/>
          <p:nvPr/>
        </p:nvSpPr>
        <p:spPr>
          <a:xfrm>
            <a:off x="3489596" y="5487004"/>
            <a:ext cx="7142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порядке возрастания </a:t>
            </a:r>
            <a:r>
              <a:rPr lang="en-US" dirty="0"/>
              <a:t>pH</a:t>
            </a:r>
            <a:r>
              <a:rPr lang="ru-RU" dirty="0"/>
              <a:t>: </a:t>
            </a:r>
            <a:r>
              <a:rPr lang="ru-RU" b="1" dirty="0"/>
              <a:t>1)</a:t>
            </a:r>
            <a:r>
              <a:rPr lang="ru-RU" dirty="0"/>
              <a:t> </a:t>
            </a:r>
            <a:r>
              <a:rPr lang="en-US" dirty="0"/>
              <a:t>ZnSO</a:t>
            </a:r>
            <a:r>
              <a:rPr lang="en-US" baseline="-25000" dirty="0"/>
              <a:t>4</a:t>
            </a:r>
            <a:r>
              <a:rPr lang="en-US" dirty="0"/>
              <a:t> ⟶ </a:t>
            </a:r>
            <a:r>
              <a:rPr lang="en-US" b="1" dirty="0"/>
              <a:t>4)</a:t>
            </a:r>
            <a:r>
              <a:rPr lang="en-US" dirty="0"/>
              <a:t> Ba(NO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 ⟶ </a:t>
            </a:r>
            <a:r>
              <a:rPr lang="en-US" b="1" dirty="0"/>
              <a:t>3)</a:t>
            </a:r>
            <a:r>
              <a:rPr lang="en-US" dirty="0"/>
              <a:t> KNO</a:t>
            </a:r>
            <a:r>
              <a:rPr lang="en-US" baseline="-25000" dirty="0"/>
              <a:t>2</a:t>
            </a:r>
            <a:r>
              <a:rPr lang="en-US" dirty="0"/>
              <a:t> ⟶ </a:t>
            </a:r>
            <a:r>
              <a:rPr lang="en-US" b="1" dirty="0"/>
              <a:t>2)</a:t>
            </a:r>
            <a:r>
              <a:rPr lang="en-US" dirty="0"/>
              <a:t> </a:t>
            </a:r>
            <a:r>
              <a:rPr lang="en-US" dirty="0" err="1"/>
              <a:t>LiOH</a:t>
            </a:r>
            <a:endParaRPr lang="ru-RU" dirty="0"/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DEDD09FB-676F-ED82-3EDB-AD342F5D1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02251"/>
              </p:ext>
            </p:extLst>
          </p:nvPr>
        </p:nvGraphicFramePr>
        <p:xfrm>
          <a:off x="5672160" y="4973039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7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6E3D8-05A2-4FBE-5209-0D2B7B5B4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3154" y="200687"/>
            <a:ext cx="4306693" cy="548640"/>
          </a:xfrm>
        </p:spPr>
        <p:txBody>
          <a:bodyPr/>
          <a:lstStyle/>
          <a:p>
            <a:r>
              <a:rPr lang="ru-RU" dirty="0"/>
              <a:t>Задание 22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1128C967-CEAD-E67E-15B6-644E6DFC45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605" t="11552" r="12231" b="19921"/>
          <a:stretch/>
        </p:blipFill>
        <p:spPr>
          <a:xfrm>
            <a:off x="5287385" y="2613524"/>
            <a:ext cx="5647875" cy="3446652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C47F77-D763-9DB8-1531-98BA5191B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74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E8217F-7625-8E37-860B-F6D66E0665BB}"/>
              </a:ext>
            </a:extLst>
          </p:cNvPr>
          <p:cNvSpPr txBox="1"/>
          <p:nvPr/>
        </p:nvSpPr>
        <p:spPr>
          <a:xfrm>
            <a:off x="3624348" y="780668"/>
            <a:ext cx="7199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Смещение равновесия в обратимых реакциях</a:t>
            </a:r>
          </a:p>
        </p:txBody>
      </p:sp>
      <p:pic>
        <p:nvPicPr>
          <p:cNvPr id="17" name="Рисунок 16" descr="Изображение выглядит как мужчина, человек, галсту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B8DA6AC0-73FC-57E8-5800-B69D9BC71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202" y="3140182"/>
            <a:ext cx="1449807" cy="1987420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текст, мужчина, человек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D5E8C2E1-B918-7C86-6EE2-A8B241D48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202" y="200687"/>
            <a:ext cx="1458924" cy="207818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A9E42FC-25B0-DE28-7E55-D5D4EF3DFE0F}"/>
              </a:ext>
            </a:extLst>
          </p:cNvPr>
          <p:cNvSpPr txBox="1"/>
          <p:nvPr/>
        </p:nvSpPr>
        <p:spPr>
          <a:xfrm>
            <a:off x="956745" y="2290359"/>
            <a:ext cx="184383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Анри Луи </a:t>
            </a:r>
            <a:br>
              <a:rPr lang="ru-RU" dirty="0"/>
            </a:br>
            <a:r>
              <a:rPr lang="ru-RU" dirty="0"/>
              <a:t>Ле </a:t>
            </a:r>
            <a:r>
              <a:rPr lang="ru-RU" dirty="0" err="1"/>
              <a:t>Шателье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B9F8CE-BDE2-DE7A-D4B7-4D26CA27C0FF}"/>
              </a:ext>
            </a:extLst>
          </p:cNvPr>
          <p:cNvSpPr txBox="1"/>
          <p:nvPr/>
        </p:nvSpPr>
        <p:spPr>
          <a:xfrm>
            <a:off x="956745" y="5127602"/>
            <a:ext cx="184383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Карл Фердинанд</a:t>
            </a:r>
            <a:br>
              <a:rPr lang="ru-RU" dirty="0"/>
            </a:br>
            <a:r>
              <a:rPr lang="ru-RU" dirty="0"/>
              <a:t>Браун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EDC3A55-5456-B7A5-CBAD-550E406CA1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3154" y="2936690"/>
            <a:ext cx="1592249" cy="140876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C874C26-AD6B-11AC-C3C5-714795626D97}"/>
              </a:ext>
            </a:extLst>
          </p:cNvPr>
          <p:cNvSpPr txBox="1"/>
          <p:nvPr/>
        </p:nvSpPr>
        <p:spPr>
          <a:xfrm>
            <a:off x="3721356" y="1335230"/>
            <a:ext cx="779657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Равновесие смещается в ту сторону, в которой воздействие ослабевает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FADBF0-1F6B-50C7-C10F-E679B9BD5385}"/>
              </a:ext>
            </a:extLst>
          </p:cNvPr>
          <p:cNvSpPr txBox="1"/>
          <p:nvPr/>
        </p:nvSpPr>
        <p:spPr>
          <a:xfrm>
            <a:off x="3224462" y="4830271"/>
            <a:ext cx="2338939" cy="138499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Не путать со скоростью реакции</a:t>
            </a:r>
          </a:p>
        </p:txBody>
      </p:sp>
      <p:pic>
        <p:nvPicPr>
          <p:cNvPr id="28" name="Рисунок 27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1A48E144-2B8A-FB3E-AFF1-F01CD49483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5261" y="114222"/>
            <a:ext cx="1165329" cy="127020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632E330-D3FF-23D2-F754-6F540FBA6E19}"/>
              </a:ext>
            </a:extLst>
          </p:cNvPr>
          <p:cNvSpPr txBox="1"/>
          <p:nvPr/>
        </p:nvSpPr>
        <p:spPr>
          <a:xfrm>
            <a:off x="10648941" y="1335925"/>
            <a:ext cx="1562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Два балла за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46241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0" grpId="0" animBg="1"/>
      <p:bldP spid="21" grpId="0" animBg="1"/>
      <p:bldP spid="26" grpId="0" animBg="1"/>
      <p:bldP spid="27" grpId="0" animBg="1"/>
      <p:bldP spid="2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E9D99-8859-75C7-58DB-17C72B289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2149" y="206995"/>
            <a:ext cx="10342420" cy="643331"/>
          </a:xfrm>
        </p:spPr>
        <p:txBody>
          <a:bodyPr/>
          <a:lstStyle/>
          <a:p>
            <a:r>
              <a:rPr lang="ru-RU" sz="4000" dirty="0"/>
              <a:t>На равновесие реакции влияет: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013237-4E83-3430-30EE-F6D7F72B2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0095" y="1275283"/>
            <a:ext cx="9820656" cy="2463805"/>
          </a:xfrm>
        </p:spPr>
        <p:txBody>
          <a:bodyPr/>
          <a:lstStyle/>
          <a:p>
            <a:r>
              <a:rPr lang="ru-RU" sz="3600" dirty="0"/>
              <a:t>Температура</a:t>
            </a:r>
          </a:p>
          <a:p>
            <a:r>
              <a:rPr lang="ru-RU" sz="3600" dirty="0"/>
              <a:t>Давление (</a:t>
            </a:r>
            <a:r>
              <a:rPr lang="ru-RU" sz="3600" dirty="0">
                <a:solidFill>
                  <a:srgbClr val="0070C0"/>
                </a:solidFill>
              </a:rPr>
              <a:t>если</a:t>
            </a:r>
            <a:r>
              <a:rPr lang="ru-RU" sz="3600" dirty="0"/>
              <a:t> </a:t>
            </a:r>
            <a:r>
              <a:rPr lang="ru-RU" sz="3600" b="1" dirty="0">
                <a:solidFill>
                  <a:srgbClr val="FF0000"/>
                </a:solidFill>
              </a:rPr>
              <a:t>газ </a:t>
            </a:r>
            <a:r>
              <a:rPr lang="ru-RU" sz="3600" b="1" dirty="0">
                <a:solidFill>
                  <a:srgbClr val="0070C0"/>
                </a:solidFill>
              </a:rPr>
              <a:t>есть где-нибудь в реакции</a:t>
            </a:r>
            <a:r>
              <a:rPr lang="ru-RU" sz="3600" dirty="0"/>
              <a:t>)</a:t>
            </a:r>
          </a:p>
          <a:p>
            <a:r>
              <a:rPr lang="ru-RU" sz="3600" dirty="0"/>
              <a:t>Концентрации (</a:t>
            </a:r>
            <a:r>
              <a:rPr lang="ru-RU" sz="3600" dirty="0">
                <a:solidFill>
                  <a:srgbClr val="0070C0"/>
                </a:solidFill>
              </a:rPr>
              <a:t>для </a:t>
            </a:r>
            <a:r>
              <a:rPr lang="ru-RU" sz="3600" b="1" dirty="0">
                <a:solidFill>
                  <a:srgbClr val="FF0000"/>
                </a:solidFill>
              </a:rPr>
              <a:t>жидкостей</a:t>
            </a:r>
            <a:r>
              <a:rPr lang="ru-RU" sz="3600" dirty="0">
                <a:solidFill>
                  <a:srgbClr val="0070C0"/>
                </a:solidFill>
              </a:rPr>
              <a:t> и </a:t>
            </a:r>
            <a:r>
              <a:rPr lang="ru-RU" sz="3600" b="1" dirty="0">
                <a:solidFill>
                  <a:srgbClr val="FF0000"/>
                </a:solidFill>
              </a:rPr>
              <a:t>газов</a:t>
            </a:r>
            <a:r>
              <a:rPr lang="ru-RU" sz="3600" dirty="0"/>
              <a:t>)</a:t>
            </a:r>
          </a:p>
          <a:p>
            <a:r>
              <a:rPr lang="ru-RU" sz="3600" dirty="0"/>
              <a:t>Катализатор и ингибитор </a:t>
            </a:r>
            <a:r>
              <a:rPr lang="ru-RU" sz="3600" dirty="0">
                <a:solidFill>
                  <a:srgbClr val="FF0000"/>
                </a:solidFill>
              </a:rPr>
              <a:t>НЕ ВАЖНЫ!!!</a:t>
            </a:r>
          </a:p>
          <a:p>
            <a:endParaRPr lang="ru-RU" sz="3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05F56F-99D5-0D70-7852-9748A793C5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75</a:t>
            </a:fld>
            <a:endParaRPr lang="ru-RU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A8A94E-1A79-BDF3-F513-4E8D6C482443}"/>
              </a:ext>
            </a:extLst>
          </p:cNvPr>
          <p:cNvSpPr txBox="1"/>
          <p:nvPr/>
        </p:nvSpPr>
        <p:spPr>
          <a:xfrm>
            <a:off x="2799388" y="742604"/>
            <a:ext cx="7010509" cy="523220"/>
          </a:xfrm>
          <a:prstGeom prst="rect">
            <a:avLst/>
          </a:prstGeom>
          <a:solidFill>
            <a:srgbClr val="00B050">
              <a:alpha val="16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Пользуйтесь принципом Ле </a:t>
            </a:r>
            <a:r>
              <a:rPr lang="ru-RU" sz="2800" dirty="0" err="1">
                <a:solidFill>
                  <a:srgbClr val="FF0000"/>
                </a:solidFill>
              </a:rPr>
              <a:t>Шателье</a:t>
            </a:r>
            <a:r>
              <a:rPr lang="ru-RU" sz="2800" dirty="0">
                <a:solidFill>
                  <a:srgbClr val="FF0000"/>
                </a:solidFill>
              </a:rPr>
              <a:t> Брауна</a:t>
            </a:r>
          </a:p>
        </p:txBody>
      </p:sp>
      <p:pic>
        <p:nvPicPr>
          <p:cNvPr id="7" name="Объект 14">
            <a:extLst>
              <a:ext uri="{FF2B5EF4-FFF2-40B4-BE49-F238E27FC236}">
                <a16:creationId xmlns:a16="http://schemas.microsoft.com/office/drawing/2014/main" id="{3781502D-4408-167A-7631-6AEBD5A132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18" t="33844" r="26348" b="57184"/>
          <a:stretch/>
        </p:blipFill>
        <p:spPr>
          <a:xfrm>
            <a:off x="2666382" y="3723631"/>
            <a:ext cx="5996456" cy="681038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13576A7-30B7-FBF2-C7FE-433BDC2F33AD}"/>
              </a:ext>
            </a:extLst>
          </p:cNvPr>
          <p:cNvCxnSpPr>
            <a:cxnSpLocks/>
          </p:cNvCxnSpPr>
          <p:nvPr/>
        </p:nvCxnSpPr>
        <p:spPr>
          <a:xfrm flipV="1">
            <a:off x="5776906" y="3723631"/>
            <a:ext cx="0" cy="152149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A29CBFE-A364-F1AF-4FBB-39F70521454B}"/>
              </a:ext>
            </a:extLst>
          </p:cNvPr>
          <p:cNvSpPr txBox="1"/>
          <p:nvPr/>
        </p:nvSpPr>
        <p:spPr>
          <a:xfrm>
            <a:off x="2542817" y="4404669"/>
            <a:ext cx="3234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Реагенты, левая часть уравнения реакции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2704DB-1676-0386-8762-84BBDAFBF6DE}"/>
              </a:ext>
            </a:extLst>
          </p:cNvPr>
          <p:cNvSpPr txBox="1"/>
          <p:nvPr/>
        </p:nvSpPr>
        <p:spPr>
          <a:xfrm>
            <a:off x="5861928" y="4414128"/>
            <a:ext cx="3360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Продукты, правая часть уравнения реакции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5FBC3F9-9503-0E50-C581-015308E0B5C2}"/>
              </a:ext>
            </a:extLst>
          </p:cNvPr>
          <p:cNvCxnSpPr>
            <a:cxnSpLocks/>
          </p:cNvCxnSpPr>
          <p:nvPr/>
        </p:nvCxnSpPr>
        <p:spPr>
          <a:xfrm>
            <a:off x="877824" y="5484650"/>
            <a:ext cx="2061556" cy="0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4113644-E224-B364-36AF-54FF3E48FBF1}"/>
              </a:ext>
            </a:extLst>
          </p:cNvPr>
          <p:cNvSpPr txBox="1"/>
          <p:nvPr/>
        </p:nvSpPr>
        <p:spPr>
          <a:xfrm>
            <a:off x="3041583" y="5299984"/>
            <a:ext cx="4530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слева направо – прямая реакция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8535729D-A8CF-4D8E-743A-531F1F7A03DA}"/>
              </a:ext>
            </a:extLst>
          </p:cNvPr>
          <p:cNvCxnSpPr>
            <a:cxnSpLocks/>
          </p:cNvCxnSpPr>
          <p:nvPr/>
        </p:nvCxnSpPr>
        <p:spPr>
          <a:xfrm flipH="1">
            <a:off x="8092216" y="6166108"/>
            <a:ext cx="1975924" cy="22604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D8BD164-704E-1CF1-540A-BFDE0A746CD3}"/>
              </a:ext>
            </a:extLst>
          </p:cNvPr>
          <p:cNvSpPr txBox="1"/>
          <p:nvPr/>
        </p:nvSpPr>
        <p:spPr>
          <a:xfrm>
            <a:off x="3513800" y="5920165"/>
            <a:ext cx="4771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справа налево – обратная реакция</a:t>
            </a:r>
          </a:p>
        </p:txBody>
      </p:sp>
    </p:spTree>
    <p:extLst>
      <p:ext uri="{BB962C8B-B14F-4D97-AF65-F5344CB8AC3E}">
        <p14:creationId xmlns:p14="http://schemas.microsoft.com/office/powerpoint/2010/main" val="253315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2" grpId="0"/>
      <p:bldP spid="13" grpId="0"/>
      <p:bldP spid="16" grpId="0"/>
      <p:bldP spid="1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57F02F-B71C-00DA-C52C-80DF5C3B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96848"/>
            <a:ext cx="9829800" cy="681038"/>
          </a:xfrm>
        </p:spPr>
        <p:txBody>
          <a:bodyPr/>
          <a:lstStyle/>
          <a:p>
            <a:r>
              <a:rPr lang="ru-RU" dirty="0"/>
              <a:t>Температура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768AE2A2-4F1B-3767-5579-F6D0F8B94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18" t="33844" r="26348" b="57184"/>
          <a:stretch/>
        </p:blipFill>
        <p:spPr>
          <a:xfrm>
            <a:off x="3097772" y="947905"/>
            <a:ext cx="5996456" cy="681038"/>
          </a:xfr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0011E0E-4777-5E5F-B267-5778E14F73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76</a:t>
            </a:fld>
            <a:endParaRPr lang="ru-RU" noProof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4CE64D-E96C-06D1-1DB9-77C4BC37C62A}"/>
              </a:ext>
            </a:extLst>
          </p:cNvPr>
          <p:cNvSpPr txBox="1"/>
          <p:nvPr/>
        </p:nvSpPr>
        <p:spPr>
          <a:xfrm>
            <a:off x="705330" y="3297228"/>
            <a:ext cx="10826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Экзотермическая</a:t>
            </a:r>
            <a:r>
              <a:rPr lang="ru-RU" sz="2400" dirty="0"/>
              <a:t> реакция – с выделением теплоты 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Эндотермическая</a:t>
            </a:r>
            <a:r>
              <a:rPr lang="ru-RU" sz="2400" dirty="0"/>
              <a:t> реакция – с поглощением теплоты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Если прямая реакция экзотермическая, то обратная всегда эндотермическая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B4D758-1A5C-0CF1-CE62-248D7D24C780}"/>
              </a:ext>
            </a:extLst>
          </p:cNvPr>
          <p:cNvSpPr txBox="1"/>
          <p:nvPr/>
        </p:nvSpPr>
        <p:spPr>
          <a:xfrm>
            <a:off x="1436024" y="4819472"/>
            <a:ext cx="8420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При нагревании система стремиться сопротивляться, а значит, согласно принципу Ле </a:t>
            </a:r>
            <a:r>
              <a:rPr lang="ru-RU" sz="2400" dirty="0" err="1">
                <a:solidFill>
                  <a:srgbClr val="7030A0"/>
                </a:solidFill>
              </a:rPr>
              <a:t>Шателье</a:t>
            </a:r>
            <a:r>
              <a:rPr lang="ru-RU" sz="2400" dirty="0">
                <a:solidFill>
                  <a:srgbClr val="7030A0"/>
                </a:solidFill>
              </a:rPr>
              <a:t>, равновесие смещается в сторону эндотермической реакции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4292B6-6055-614C-32DC-729C9E89252A}"/>
              </a:ext>
            </a:extLst>
          </p:cNvPr>
          <p:cNvSpPr txBox="1"/>
          <p:nvPr/>
        </p:nvSpPr>
        <p:spPr>
          <a:xfrm>
            <a:off x="420624" y="1759963"/>
            <a:ext cx="97454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Если </a:t>
            </a:r>
            <a:r>
              <a:rPr lang="ru-RU" sz="2800" b="1" dirty="0">
                <a:solidFill>
                  <a:srgbClr val="C00000"/>
                </a:solidFill>
              </a:rPr>
              <a:t>нагреть</a:t>
            </a:r>
            <a:r>
              <a:rPr lang="ru-RU" sz="2800" dirty="0">
                <a:solidFill>
                  <a:srgbClr val="C00000"/>
                </a:solidFill>
              </a:rPr>
              <a:t> эту реакцию, то равновесие сместиться </a:t>
            </a:r>
            <a:r>
              <a:rPr lang="ru-RU" sz="2800" b="1" dirty="0">
                <a:solidFill>
                  <a:srgbClr val="C00000"/>
                </a:solidFill>
              </a:rPr>
              <a:t>влево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Если </a:t>
            </a:r>
            <a:r>
              <a:rPr lang="ru-RU" sz="2800" b="1" dirty="0">
                <a:solidFill>
                  <a:srgbClr val="C00000"/>
                </a:solidFill>
              </a:rPr>
              <a:t>охладить</a:t>
            </a:r>
            <a:r>
              <a:rPr lang="ru-RU" sz="2800" dirty="0">
                <a:solidFill>
                  <a:srgbClr val="C00000"/>
                </a:solidFill>
              </a:rPr>
              <a:t> эту реакцию, то равновесие сместиться </a:t>
            </a:r>
            <a:r>
              <a:rPr lang="ru-RU" sz="2800" b="1" dirty="0">
                <a:solidFill>
                  <a:srgbClr val="C00000"/>
                </a:solidFill>
              </a:rPr>
              <a:t>вправо</a:t>
            </a:r>
          </a:p>
        </p:txBody>
      </p:sp>
    </p:spTree>
    <p:extLst>
      <p:ext uri="{BB962C8B-B14F-4D97-AF65-F5344CB8AC3E}">
        <p14:creationId xmlns:p14="http://schemas.microsoft.com/office/powerpoint/2010/main" val="13075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57F02F-B71C-00DA-C52C-80DF5C3B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96848"/>
            <a:ext cx="9829800" cy="584775"/>
          </a:xfrm>
        </p:spPr>
        <p:txBody>
          <a:bodyPr/>
          <a:lstStyle/>
          <a:p>
            <a:r>
              <a:rPr lang="ru-RU" dirty="0"/>
              <a:t>Давление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768AE2A2-4F1B-3767-5579-F6D0F8B94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18" t="33844" r="26348" b="57184"/>
          <a:stretch/>
        </p:blipFill>
        <p:spPr>
          <a:xfrm>
            <a:off x="3011144" y="781623"/>
            <a:ext cx="5996456" cy="681038"/>
          </a:xfr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0011E0E-4777-5E5F-B267-5778E14F73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77</a:t>
            </a:fld>
            <a:endParaRPr lang="ru-RU" noProof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4CE64D-E96C-06D1-1DB9-77C4BC37C62A}"/>
              </a:ext>
            </a:extLst>
          </p:cNvPr>
          <p:cNvSpPr txBox="1"/>
          <p:nvPr/>
        </p:nvSpPr>
        <p:spPr>
          <a:xfrm>
            <a:off x="857788" y="3181533"/>
            <a:ext cx="10779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При увеличении давления система также сопротивляется, то есть равновесие смещается в сторону, где число объёмов газов будет меньше</a:t>
            </a:r>
            <a:endParaRPr lang="ru-RU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B4D758-1A5C-0CF1-CE62-248D7D24C780}"/>
              </a:ext>
            </a:extLst>
          </p:cNvPr>
          <p:cNvSpPr txBox="1"/>
          <p:nvPr/>
        </p:nvSpPr>
        <p:spPr>
          <a:xfrm>
            <a:off x="2494794" y="4293320"/>
            <a:ext cx="8420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Объёмы газов считаем по коэффициентам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4292B6-6055-614C-32DC-729C9E89252A}"/>
              </a:ext>
            </a:extLst>
          </p:cNvPr>
          <p:cNvSpPr txBox="1"/>
          <p:nvPr/>
        </p:nvSpPr>
        <p:spPr>
          <a:xfrm>
            <a:off x="976941" y="1969916"/>
            <a:ext cx="94472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Если увеличить давление, равновесие сместиться вправо,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Если уменьшить давление, равновесие сместиться влево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3DF286-6794-E852-2DAD-7943EB88714F}"/>
              </a:ext>
            </a:extLst>
          </p:cNvPr>
          <p:cNvSpPr txBox="1"/>
          <p:nvPr/>
        </p:nvSpPr>
        <p:spPr>
          <a:xfrm>
            <a:off x="1886552" y="1389214"/>
            <a:ext cx="4017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2</a:t>
            </a:r>
            <a:r>
              <a:rPr lang="en-US" sz="3200" dirty="0">
                <a:solidFill>
                  <a:srgbClr val="7030A0"/>
                </a:solidFill>
              </a:rPr>
              <a:t>CO+1O</a:t>
            </a:r>
            <a:r>
              <a:rPr lang="en-US" sz="3200" baseline="-25000" dirty="0">
                <a:solidFill>
                  <a:srgbClr val="7030A0"/>
                </a:solidFill>
              </a:rPr>
              <a:t>2</a:t>
            </a:r>
            <a:r>
              <a:rPr lang="en-US" sz="3200" dirty="0">
                <a:solidFill>
                  <a:srgbClr val="7030A0"/>
                </a:solidFill>
              </a:rPr>
              <a:t>= 3 </a:t>
            </a:r>
            <a:r>
              <a:rPr lang="ru-RU" sz="3200" dirty="0">
                <a:solidFill>
                  <a:srgbClr val="7030A0"/>
                </a:solidFill>
              </a:rPr>
              <a:t>объёма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E9B6E7-DB51-F822-3B4B-DAE7C79DF771}"/>
              </a:ext>
            </a:extLst>
          </p:cNvPr>
          <p:cNvSpPr txBox="1"/>
          <p:nvPr/>
        </p:nvSpPr>
        <p:spPr>
          <a:xfrm>
            <a:off x="6704884" y="1408465"/>
            <a:ext cx="4017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2</a:t>
            </a:r>
            <a:r>
              <a:rPr lang="en-US" sz="3200" dirty="0">
                <a:solidFill>
                  <a:srgbClr val="7030A0"/>
                </a:solidFill>
              </a:rPr>
              <a:t>CO</a:t>
            </a:r>
            <a:r>
              <a:rPr lang="en-US" sz="3200" baseline="-25000" dirty="0">
                <a:solidFill>
                  <a:srgbClr val="7030A0"/>
                </a:solidFill>
              </a:rPr>
              <a:t>2</a:t>
            </a:r>
            <a:r>
              <a:rPr lang="en-US" sz="3200" dirty="0">
                <a:solidFill>
                  <a:srgbClr val="7030A0"/>
                </a:solidFill>
              </a:rPr>
              <a:t>= </a:t>
            </a:r>
            <a:r>
              <a:rPr lang="ru-RU" sz="3200" dirty="0">
                <a:solidFill>
                  <a:srgbClr val="7030A0"/>
                </a:solidFill>
              </a:rPr>
              <a:t>2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объёма</a:t>
            </a:r>
          </a:p>
        </p:txBody>
      </p:sp>
    </p:spTree>
    <p:extLst>
      <p:ext uri="{BB962C8B-B14F-4D97-AF65-F5344CB8AC3E}">
        <p14:creationId xmlns:p14="http://schemas.microsoft.com/office/powerpoint/2010/main" val="35916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6" grpId="0"/>
      <p:bldP spid="17" grpId="0"/>
      <p:bldP spid="2" grpId="0"/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57F02F-B71C-00DA-C52C-80DF5C3B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96848"/>
            <a:ext cx="9829800" cy="681038"/>
          </a:xfrm>
        </p:spPr>
        <p:txBody>
          <a:bodyPr/>
          <a:lstStyle/>
          <a:p>
            <a:r>
              <a:rPr lang="ru-RU" dirty="0"/>
              <a:t>Концентрации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768AE2A2-4F1B-3767-5579-F6D0F8B94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18" t="33844" r="26348" b="57184"/>
          <a:stretch/>
        </p:blipFill>
        <p:spPr>
          <a:xfrm>
            <a:off x="3011144" y="1013028"/>
            <a:ext cx="5996456" cy="681038"/>
          </a:xfr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0011E0E-4777-5E5F-B267-5778E14F73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78</a:t>
            </a:fld>
            <a:endParaRPr lang="ru-RU" noProof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4CE64D-E96C-06D1-1DB9-77C4BC37C62A}"/>
              </a:ext>
            </a:extLst>
          </p:cNvPr>
          <p:cNvSpPr txBox="1"/>
          <p:nvPr/>
        </p:nvSpPr>
        <p:spPr>
          <a:xfrm>
            <a:off x="1001992" y="3778939"/>
            <a:ext cx="8424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При увеличении концентрации вещества, равновесие смещается в сторону его расходования, то есть в противоположную от него сторону</a:t>
            </a:r>
          </a:p>
          <a:p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>
                <a:solidFill>
                  <a:srgbClr val="0070C0"/>
                </a:solidFill>
              </a:rPr>
              <a:t>При уменьшении концентрации вещества, равновесие смещается в его сторону, то есть в сторону его создания</a:t>
            </a:r>
            <a:endParaRPr lang="ru-RU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4292B6-6055-614C-32DC-729C9E89252A}"/>
              </a:ext>
            </a:extLst>
          </p:cNvPr>
          <p:cNvSpPr txBox="1"/>
          <p:nvPr/>
        </p:nvSpPr>
        <p:spPr>
          <a:xfrm>
            <a:off x="844911" y="2044005"/>
            <a:ext cx="104253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Если увеличить концентрацию </a:t>
            </a:r>
            <a:r>
              <a:rPr lang="en-US" sz="2800" dirty="0">
                <a:solidFill>
                  <a:srgbClr val="C00000"/>
                </a:solidFill>
              </a:rPr>
              <a:t>CO</a:t>
            </a:r>
            <a:r>
              <a:rPr lang="ru-RU" sz="2800" dirty="0">
                <a:solidFill>
                  <a:srgbClr val="C00000"/>
                </a:solidFill>
              </a:rPr>
              <a:t>, или </a:t>
            </a:r>
            <a:r>
              <a:rPr lang="en-US" sz="2800" dirty="0">
                <a:solidFill>
                  <a:srgbClr val="C00000"/>
                </a:solidFill>
              </a:rPr>
              <a:t>O</a:t>
            </a:r>
            <a:r>
              <a:rPr lang="en-US" sz="2800" baseline="-25000" dirty="0">
                <a:solidFill>
                  <a:srgbClr val="C00000"/>
                </a:solidFill>
              </a:rPr>
              <a:t>2</a:t>
            </a:r>
            <a:r>
              <a:rPr lang="ru-RU" sz="2800" dirty="0">
                <a:solidFill>
                  <a:srgbClr val="C00000"/>
                </a:solidFill>
              </a:rPr>
              <a:t>, то равновесие сместиться вправо, если уменьшить концентрацию </a:t>
            </a:r>
            <a:r>
              <a:rPr lang="en-US" sz="2800" dirty="0">
                <a:solidFill>
                  <a:srgbClr val="C00000"/>
                </a:solidFill>
              </a:rPr>
              <a:t>CO</a:t>
            </a:r>
            <a:r>
              <a:rPr lang="ru-RU" sz="2800" dirty="0">
                <a:solidFill>
                  <a:srgbClr val="C00000"/>
                </a:solidFill>
              </a:rPr>
              <a:t> или </a:t>
            </a:r>
            <a:r>
              <a:rPr lang="en-US" sz="2800" dirty="0">
                <a:solidFill>
                  <a:srgbClr val="C00000"/>
                </a:solidFill>
              </a:rPr>
              <a:t>O</a:t>
            </a:r>
            <a:r>
              <a:rPr lang="en-US" sz="2800" baseline="-25000" dirty="0">
                <a:solidFill>
                  <a:srgbClr val="C00000"/>
                </a:solidFill>
              </a:rPr>
              <a:t>2</a:t>
            </a:r>
            <a:r>
              <a:rPr lang="ru-RU" sz="2800" dirty="0">
                <a:solidFill>
                  <a:srgbClr val="C00000"/>
                </a:solidFill>
              </a:rPr>
              <a:t>, равновесие сместиться влево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0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6E3D8-05A2-4FBE-5209-0D2B7B5B4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3154" y="200687"/>
            <a:ext cx="5760720" cy="548640"/>
          </a:xfrm>
        </p:spPr>
        <p:txBody>
          <a:bodyPr/>
          <a:lstStyle/>
          <a:p>
            <a:r>
              <a:rPr lang="ru-RU" dirty="0"/>
              <a:t>Задание 22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1128C967-CEAD-E67E-15B6-644E6DFC45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605" t="11552" r="12231" b="19921"/>
          <a:stretch/>
        </p:blipFill>
        <p:spPr>
          <a:xfrm>
            <a:off x="3533657" y="895150"/>
            <a:ext cx="7838928" cy="4783756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C47F77-D763-9DB8-1531-98BA5191B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79</a:t>
            </a:fld>
            <a:endParaRPr lang="ru-RU" noProof="0"/>
          </a:p>
        </p:txBody>
      </p:sp>
      <p:pic>
        <p:nvPicPr>
          <p:cNvPr id="17" name="Рисунок 16" descr="Изображение выглядит как мужчина, человек, галсту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B8DA6AC0-73FC-57E8-5800-B69D9BC71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202" y="3140182"/>
            <a:ext cx="1449807" cy="1987420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текст, мужчина, человек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D5E8C2E1-B918-7C86-6EE2-A8B241D48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202" y="200687"/>
            <a:ext cx="1458924" cy="207818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A9E42FC-25B0-DE28-7E55-D5D4EF3DFE0F}"/>
              </a:ext>
            </a:extLst>
          </p:cNvPr>
          <p:cNvSpPr txBox="1"/>
          <p:nvPr/>
        </p:nvSpPr>
        <p:spPr>
          <a:xfrm>
            <a:off x="956745" y="2290359"/>
            <a:ext cx="184383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Анри Луи </a:t>
            </a:r>
            <a:br>
              <a:rPr lang="ru-RU" dirty="0"/>
            </a:br>
            <a:r>
              <a:rPr lang="ru-RU" dirty="0"/>
              <a:t>Ле </a:t>
            </a:r>
            <a:r>
              <a:rPr lang="ru-RU" dirty="0" err="1"/>
              <a:t>Шателье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B9F8CE-BDE2-DE7A-D4B7-4D26CA27C0FF}"/>
              </a:ext>
            </a:extLst>
          </p:cNvPr>
          <p:cNvSpPr txBox="1"/>
          <p:nvPr/>
        </p:nvSpPr>
        <p:spPr>
          <a:xfrm>
            <a:off x="956745" y="5127602"/>
            <a:ext cx="184383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Карл Фердинанд</a:t>
            </a:r>
            <a:br>
              <a:rPr lang="ru-RU" dirty="0"/>
            </a:br>
            <a:r>
              <a:rPr lang="ru-RU" dirty="0"/>
              <a:t>Браун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D7AED20E-FF9C-7C4C-5707-36EADE0DE628}"/>
              </a:ext>
            </a:extLst>
          </p:cNvPr>
          <p:cNvCxnSpPr>
            <a:cxnSpLocks/>
          </p:cNvCxnSpPr>
          <p:nvPr/>
        </p:nvCxnSpPr>
        <p:spPr>
          <a:xfrm>
            <a:off x="7023603" y="3305689"/>
            <a:ext cx="532229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8FD53526-D3DB-3718-9DAA-15250166D370}"/>
              </a:ext>
            </a:extLst>
          </p:cNvPr>
          <p:cNvCxnSpPr>
            <a:cxnSpLocks/>
          </p:cNvCxnSpPr>
          <p:nvPr/>
        </p:nvCxnSpPr>
        <p:spPr>
          <a:xfrm>
            <a:off x="6936978" y="3789434"/>
            <a:ext cx="618854" cy="20505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91FCF368-9287-3B6F-621E-5900CDD18CBE}"/>
              </a:ext>
            </a:extLst>
          </p:cNvPr>
          <p:cNvCxnSpPr>
            <a:cxnSpLocks/>
          </p:cNvCxnSpPr>
          <p:nvPr/>
        </p:nvCxnSpPr>
        <p:spPr>
          <a:xfrm flipV="1">
            <a:off x="6908133" y="3570973"/>
            <a:ext cx="647699" cy="44918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Таблица 2">
            <a:extLst>
              <a:ext uri="{FF2B5EF4-FFF2-40B4-BE49-F238E27FC236}">
                <a16:creationId xmlns:a16="http://schemas.microsoft.com/office/drawing/2014/main" id="{35EDECA6-6180-3F90-2635-70C9D98F0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509625"/>
              </p:ext>
            </p:extLst>
          </p:nvPr>
        </p:nvGraphicFramePr>
        <p:xfrm>
          <a:off x="5044251" y="5280860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pic>
        <p:nvPicPr>
          <p:cNvPr id="7" name="Рисунок 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D2E41201-6561-4241-CBB8-0BE61138CC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94181" y="114223"/>
            <a:ext cx="906409" cy="9879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EF9390-6E26-F1D1-36F9-53159C8103BE}"/>
              </a:ext>
            </a:extLst>
          </p:cNvPr>
          <p:cNvSpPr txBox="1"/>
          <p:nvPr/>
        </p:nvSpPr>
        <p:spPr>
          <a:xfrm>
            <a:off x="9631391" y="285050"/>
            <a:ext cx="1562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Два балла за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это задание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4F3A8F90-684E-5429-170D-2ADD97EA3D23}"/>
              </a:ext>
            </a:extLst>
          </p:cNvPr>
          <p:cNvCxnSpPr>
            <a:cxnSpLocks/>
          </p:cNvCxnSpPr>
          <p:nvPr/>
        </p:nvCxnSpPr>
        <p:spPr>
          <a:xfrm flipV="1">
            <a:off x="6587393" y="3305689"/>
            <a:ext cx="1074316" cy="1002437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EA9C5-F899-B2F9-4975-110E7E9CB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613" y="152400"/>
            <a:ext cx="4097655" cy="628649"/>
          </a:xfrm>
        </p:spPr>
        <p:txBody>
          <a:bodyPr/>
          <a:lstStyle/>
          <a:p>
            <a:r>
              <a:rPr lang="ru-RU" dirty="0"/>
              <a:t>Задание 4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CB31940-433A-F5AF-A06C-A34E1038A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32" t="24435" r="43457" b="40335"/>
          <a:stretch/>
        </p:blipFill>
        <p:spPr>
          <a:xfrm>
            <a:off x="1062421" y="1447801"/>
            <a:ext cx="10676046" cy="417195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6E2AB8-E443-66C8-7958-761E2A231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8</a:t>
            </a:fld>
            <a:endParaRPr lang="ru-RU" noProof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57F783-68B7-FFAC-DE25-B92AF6412612}"/>
              </a:ext>
            </a:extLst>
          </p:cNvPr>
          <p:cNvSpPr txBox="1"/>
          <p:nvPr/>
        </p:nvSpPr>
        <p:spPr>
          <a:xfrm>
            <a:off x="1062421" y="781049"/>
            <a:ext cx="9081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Типы химической связи и типы кристаллических решёток</a:t>
            </a:r>
          </a:p>
        </p:txBody>
      </p:sp>
    </p:spTree>
    <p:extLst>
      <p:ext uri="{BB962C8B-B14F-4D97-AF65-F5344CB8AC3E}">
        <p14:creationId xmlns:p14="http://schemas.microsoft.com/office/powerpoint/2010/main" val="158395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70EBC-1DDD-7708-DAD0-5D0CDE22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28" y="100584"/>
            <a:ext cx="5760720" cy="548640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9BFC9C2-1210-F132-6007-442690E63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04" t="11587" r="13077" b="4938"/>
          <a:stretch/>
        </p:blipFill>
        <p:spPr>
          <a:xfrm>
            <a:off x="3876981" y="1339850"/>
            <a:ext cx="6922800" cy="4772026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96BC68-6C6C-1A27-6C34-D2E62C5F38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80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BDDFF7-F810-738A-60DD-F058E21CECA2}"/>
              </a:ext>
            </a:extLst>
          </p:cNvPr>
          <p:cNvSpPr txBox="1"/>
          <p:nvPr/>
        </p:nvSpPr>
        <p:spPr>
          <a:xfrm>
            <a:off x="5893351" y="852560"/>
            <a:ext cx="4452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Нужно составить таблицу</a:t>
            </a:r>
          </a:p>
        </p:txBody>
      </p:sp>
      <p:pic>
        <p:nvPicPr>
          <p:cNvPr id="10" name="Рисунок 9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63B00381-0B52-6634-D6D7-CCF850860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58" y="1679143"/>
            <a:ext cx="1700974" cy="18540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A9B799C-0D80-BF52-BFD7-159576C89063}"/>
              </a:ext>
            </a:extLst>
          </p:cNvPr>
          <p:cNvSpPr txBox="1"/>
          <p:nvPr/>
        </p:nvSpPr>
        <p:spPr>
          <a:xfrm>
            <a:off x="1092858" y="3643907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5D36C0-D1DA-FF03-2712-27BAE6F661DB}"/>
              </a:ext>
            </a:extLst>
          </p:cNvPr>
          <p:cNvSpPr txBox="1"/>
          <p:nvPr/>
        </p:nvSpPr>
        <p:spPr>
          <a:xfrm>
            <a:off x="8198765" y="142303"/>
            <a:ext cx="3382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Обратимые реакции</a:t>
            </a:r>
          </a:p>
        </p:txBody>
      </p:sp>
    </p:spTree>
    <p:extLst>
      <p:ext uri="{BB962C8B-B14F-4D97-AF65-F5344CB8AC3E}">
        <p14:creationId xmlns:p14="http://schemas.microsoft.com/office/powerpoint/2010/main" val="400751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DDDE64F-1BDE-6DCB-A8F7-192BD41E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19149"/>
            <a:ext cx="9821955" cy="650033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18D2F1-1D94-6AA6-380E-76F87B357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81</a:t>
            </a:fld>
            <a:endParaRPr lang="ru-RU" noProof="0"/>
          </a:p>
        </p:txBody>
      </p:sp>
      <p:graphicFrame>
        <p:nvGraphicFramePr>
          <p:cNvPr id="9" name="Таблица 4">
            <a:extLst>
              <a:ext uri="{FF2B5EF4-FFF2-40B4-BE49-F238E27FC236}">
                <a16:creationId xmlns:a16="http://schemas.microsoft.com/office/drawing/2014/main" id="{067F2C55-44F9-8766-089A-C412FB4318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1485739"/>
              </p:ext>
            </p:extLst>
          </p:nvPr>
        </p:nvGraphicFramePr>
        <p:xfrm>
          <a:off x="1108364" y="3820796"/>
          <a:ext cx="7560000" cy="2291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9719278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55388698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13038346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12734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Реагент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I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dirty="0"/>
                        <a:t>HI</a:t>
                      </a:r>
                      <a:endParaRPr lang="ru-RU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1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Исходная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было до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794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Прореагировало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реагентов)</a:t>
                      </a:r>
                    </a:p>
                    <a:p>
                      <a:r>
                        <a:rPr lang="ru-RU" dirty="0"/>
                        <a:t>Образовалось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продуктов)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02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Равновесная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стало после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450920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490A3DF-7A64-E6B1-5E0A-0B7C6475D262}"/>
              </a:ext>
            </a:extLst>
          </p:cNvPr>
          <p:cNvSpPr txBox="1"/>
          <p:nvPr/>
        </p:nvSpPr>
        <p:spPr>
          <a:xfrm>
            <a:off x="877824" y="685621"/>
            <a:ext cx="11225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реактор постоянного объёма поместили водород и пары иода. При этом исходная концентрация иода составила 0,6 моль/л. В результате протекания обратимой реакции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0C0E7D-9570-F2A4-C153-462992F4FCFF}"/>
              </a:ext>
            </a:extLst>
          </p:cNvPr>
          <p:cNvSpPr txBox="1"/>
          <p:nvPr/>
        </p:nvSpPr>
        <p:spPr>
          <a:xfrm>
            <a:off x="4214553" y="1618484"/>
            <a:ext cx="1555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</a:t>
            </a:r>
            <a:r>
              <a:rPr lang="en-US" sz="2800" b="1" baseline="-25000" dirty="0">
                <a:solidFill>
                  <a:srgbClr val="C00000"/>
                </a:solidFill>
              </a:rPr>
              <a:t>2</a:t>
            </a:r>
            <a:r>
              <a:rPr lang="en-US" sz="2800" b="1" dirty="0">
                <a:solidFill>
                  <a:srgbClr val="C00000"/>
                </a:solidFill>
              </a:rPr>
              <a:t>+I</a:t>
            </a:r>
            <a:r>
              <a:rPr lang="en-US" sz="2800" b="1" baseline="-25000" dirty="0">
                <a:solidFill>
                  <a:srgbClr val="C00000"/>
                </a:solidFill>
              </a:rPr>
              <a:t>2</a:t>
            </a:r>
            <a:r>
              <a:rPr lang="en-US" sz="2800" b="1" dirty="0">
                <a:solidFill>
                  <a:srgbClr val="C00000"/>
                </a:solidFill>
              </a:rPr>
              <a:t>=2HI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93F88C-053D-90B8-215F-311FE1ACE8CE}"/>
              </a:ext>
            </a:extLst>
          </p:cNvPr>
          <p:cNvSpPr txBox="1"/>
          <p:nvPr/>
        </p:nvSpPr>
        <p:spPr>
          <a:xfrm>
            <a:off x="877824" y="2141704"/>
            <a:ext cx="112255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реакционной системе установилось химическое равновесие, при котором концентрации водорода и </a:t>
            </a:r>
            <a:r>
              <a:rPr lang="ru-RU" sz="2400" dirty="0" err="1"/>
              <a:t>иодоводорода</a:t>
            </a:r>
            <a:r>
              <a:rPr lang="ru-RU" sz="2400" dirty="0"/>
              <a:t> составили 0,3 моль/л и 0,6 моль/л соответственно. </a:t>
            </a:r>
          </a:p>
          <a:p>
            <a:r>
              <a:rPr lang="ru-RU" sz="2400" dirty="0"/>
              <a:t>Определите исходную концентрацию </a:t>
            </a:r>
            <a:r>
              <a:rPr lang="en-US" sz="2400" dirty="0"/>
              <a:t>H</a:t>
            </a:r>
            <a:r>
              <a:rPr lang="en-US" sz="2400" baseline="-25000" dirty="0"/>
              <a:t>2</a:t>
            </a:r>
            <a:r>
              <a:rPr lang="en-US" sz="2400" dirty="0"/>
              <a:t> (X)</a:t>
            </a:r>
            <a:r>
              <a:rPr lang="ru-RU" sz="2400" dirty="0"/>
              <a:t> и равновесную концентрацию </a:t>
            </a:r>
            <a:r>
              <a:rPr lang="en-US" sz="2400" dirty="0"/>
              <a:t>I</a:t>
            </a:r>
            <a:r>
              <a:rPr lang="en-US" sz="2400" baseline="-25000" dirty="0"/>
              <a:t>2</a:t>
            </a:r>
            <a:r>
              <a:rPr lang="en-US" sz="2400" dirty="0"/>
              <a:t> (Y)</a:t>
            </a:r>
            <a:endParaRPr lang="ru-RU" sz="2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AB34B2-1105-3820-8E53-41EBAC481AC1}"/>
              </a:ext>
            </a:extLst>
          </p:cNvPr>
          <p:cNvSpPr/>
          <p:nvPr/>
        </p:nvSpPr>
        <p:spPr>
          <a:xfrm>
            <a:off x="5769787" y="4283242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C68774A-AB38-6166-739E-381D4E5CB233}"/>
              </a:ext>
            </a:extLst>
          </p:cNvPr>
          <p:cNvSpPr/>
          <p:nvPr/>
        </p:nvSpPr>
        <p:spPr>
          <a:xfrm>
            <a:off x="6819068" y="4283242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B29D8DE-CA28-0265-E77A-40599CCA2098}"/>
              </a:ext>
            </a:extLst>
          </p:cNvPr>
          <p:cNvSpPr/>
          <p:nvPr/>
        </p:nvSpPr>
        <p:spPr>
          <a:xfrm>
            <a:off x="5705619" y="5577039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6CF5D6-0DB0-F2B0-6587-841D7DD42E30}"/>
              </a:ext>
            </a:extLst>
          </p:cNvPr>
          <p:cNvSpPr/>
          <p:nvPr/>
        </p:nvSpPr>
        <p:spPr>
          <a:xfrm>
            <a:off x="6986987" y="5610739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CE9504F-58AC-F86A-B946-62861E371410}"/>
              </a:ext>
            </a:extLst>
          </p:cNvPr>
          <p:cNvSpPr/>
          <p:nvPr/>
        </p:nvSpPr>
        <p:spPr>
          <a:xfrm>
            <a:off x="7868348" y="5669114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1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animBg="1"/>
      <p:bldP spid="8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DDDE64F-1BDE-6DCB-A8F7-192BD41E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19149"/>
            <a:ext cx="9821955" cy="650033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18D2F1-1D94-6AA6-380E-76F87B357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82</a:t>
            </a:fld>
            <a:endParaRPr lang="ru-RU" noProof="0"/>
          </a:p>
        </p:txBody>
      </p:sp>
      <p:graphicFrame>
        <p:nvGraphicFramePr>
          <p:cNvPr id="9" name="Таблица 4">
            <a:extLst>
              <a:ext uri="{FF2B5EF4-FFF2-40B4-BE49-F238E27FC236}">
                <a16:creationId xmlns:a16="http://schemas.microsoft.com/office/drawing/2014/main" id="{067F2C55-44F9-8766-089A-C412FB4318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9666585"/>
              </p:ext>
            </p:extLst>
          </p:nvPr>
        </p:nvGraphicFramePr>
        <p:xfrm>
          <a:off x="1108364" y="3820796"/>
          <a:ext cx="7560000" cy="2291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9719278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55388698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13038346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12734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Реагент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I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dirty="0"/>
                        <a:t>HI</a:t>
                      </a:r>
                      <a:endParaRPr lang="ru-RU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1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Исходная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было до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794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Прореагировало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реагентов)</a:t>
                      </a:r>
                    </a:p>
                    <a:p>
                      <a:r>
                        <a:rPr lang="ru-RU" dirty="0"/>
                        <a:t>Образовалось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продуктов)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02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Равновесная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стало после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450920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490A3DF-7A64-E6B1-5E0A-0B7C6475D262}"/>
              </a:ext>
            </a:extLst>
          </p:cNvPr>
          <p:cNvSpPr txBox="1"/>
          <p:nvPr/>
        </p:nvSpPr>
        <p:spPr>
          <a:xfrm>
            <a:off x="877824" y="685621"/>
            <a:ext cx="11225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реактор постоянного объёма поместили водород и пары иода. При этом исходная концентрация иода составила 0,6 моль/л. В результате протекания обратимой реакции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0C0E7D-9570-F2A4-C153-462992F4FCFF}"/>
              </a:ext>
            </a:extLst>
          </p:cNvPr>
          <p:cNvSpPr txBox="1"/>
          <p:nvPr/>
        </p:nvSpPr>
        <p:spPr>
          <a:xfrm>
            <a:off x="4214553" y="1618484"/>
            <a:ext cx="1555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</a:t>
            </a:r>
            <a:r>
              <a:rPr lang="en-US" sz="2800" b="1" baseline="-25000" dirty="0">
                <a:solidFill>
                  <a:srgbClr val="C00000"/>
                </a:solidFill>
              </a:rPr>
              <a:t>2</a:t>
            </a:r>
            <a:r>
              <a:rPr lang="en-US" sz="2800" b="1" dirty="0">
                <a:solidFill>
                  <a:srgbClr val="C00000"/>
                </a:solidFill>
              </a:rPr>
              <a:t>+I</a:t>
            </a:r>
            <a:r>
              <a:rPr lang="en-US" sz="2800" b="1" baseline="-25000" dirty="0">
                <a:solidFill>
                  <a:srgbClr val="C00000"/>
                </a:solidFill>
              </a:rPr>
              <a:t>2</a:t>
            </a:r>
            <a:r>
              <a:rPr lang="en-US" sz="2800" b="1" dirty="0">
                <a:solidFill>
                  <a:srgbClr val="C00000"/>
                </a:solidFill>
              </a:rPr>
              <a:t>=2HI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93F88C-053D-90B8-215F-311FE1ACE8CE}"/>
              </a:ext>
            </a:extLst>
          </p:cNvPr>
          <p:cNvSpPr txBox="1"/>
          <p:nvPr/>
        </p:nvSpPr>
        <p:spPr>
          <a:xfrm>
            <a:off x="877824" y="2141704"/>
            <a:ext cx="112255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реакционной системе установилось химическое равновесие, при котором концентрации водорода и </a:t>
            </a:r>
            <a:r>
              <a:rPr lang="ru-RU" sz="2400" dirty="0" err="1"/>
              <a:t>иодоводорода</a:t>
            </a:r>
            <a:r>
              <a:rPr lang="ru-RU" sz="2400" dirty="0"/>
              <a:t> составили 0,3 моль/л и 0,6 моль/л соответственно. </a:t>
            </a:r>
          </a:p>
          <a:p>
            <a:r>
              <a:rPr lang="ru-RU" sz="2400" dirty="0"/>
              <a:t>Определите исходную концентрацию </a:t>
            </a:r>
            <a:r>
              <a:rPr lang="en-US" sz="2400" dirty="0"/>
              <a:t>H</a:t>
            </a:r>
            <a:r>
              <a:rPr lang="en-US" sz="2400" baseline="-25000" dirty="0"/>
              <a:t>2</a:t>
            </a:r>
            <a:r>
              <a:rPr lang="en-US" sz="2400" dirty="0"/>
              <a:t> (X)</a:t>
            </a:r>
            <a:r>
              <a:rPr lang="ru-RU" sz="2400" dirty="0"/>
              <a:t> и равновесную концентрацию </a:t>
            </a:r>
            <a:r>
              <a:rPr lang="en-US" sz="2400" dirty="0"/>
              <a:t>I</a:t>
            </a:r>
            <a:r>
              <a:rPr lang="en-US" sz="2400" baseline="-25000" dirty="0"/>
              <a:t>2</a:t>
            </a:r>
            <a:r>
              <a:rPr lang="en-US" sz="2400" dirty="0"/>
              <a:t> (Y)</a:t>
            </a:r>
            <a:endParaRPr lang="ru-RU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B6CC3D-75F5-8F8B-674C-9E3C9A990FF8}"/>
              </a:ext>
            </a:extLst>
          </p:cNvPr>
          <p:cNvSpPr txBox="1"/>
          <p:nvPr/>
        </p:nvSpPr>
        <p:spPr>
          <a:xfrm>
            <a:off x="8898904" y="4081549"/>
            <a:ext cx="3129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Про </a:t>
            </a:r>
            <a:r>
              <a:rPr lang="en-US" sz="2000" dirty="0">
                <a:solidFill>
                  <a:srgbClr val="C00000"/>
                </a:solidFill>
              </a:rPr>
              <a:t>HI</a:t>
            </a:r>
            <a:r>
              <a:rPr lang="ru-RU" sz="2000" dirty="0">
                <a:solidFill>
                  <a:srgbClr val="C00000"/>
                </a:solidFill>
              </a:rPr>
              <a:t> в условии задачи ничего не говориться, значит его исходная концентрация равна нулю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439FEBA-AFED-B402-E2E9-42A78A429457}"/>
              </a:ext>
            </a:extLst>
          </p:cNvPr>
          <p:cNvSpPr/>
          <p:nvPr/>
        </p:nvSpPr>
        <p:spPr>
          <a:xfrm>
            <a:off x="7983724" y="4300506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16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DDDE64F-1BDE-6DCB-A8F7-192BD41E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19149"/>
            <a:ext cx="4325754" cy="650033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18D2F1-1D94-6AA6-380E-76F87B357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83</a:t>
            </a:fld>
            <a:endParaRPr lang="ru-RU" noProof="0"/>
          </a:p>
        </p:txBody>
      </p:sp>
      <p:graphicFrame>
        <p:nvGraphicFramePr>
          <p:cNvPr id="9" name="Таблица 4">
            <a:extLst>
              <a:ext uri="{FF2B5EF4-FFF2-40B4-BE49-F238E27FC236}">
                <a16:creationId xmlns:a16="http://schemas.microsoft.com/office/drawing/2014/main" id="{067F2C55-44F9-8766-089A-C412FB4318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4742997"/>
              </p:ext>
            </p:extLst>
          </p:nvPr>
        </p:nvGraphicFramePr>
        <p:xfrm>
          <a:off x="1366058" y="2836204"/>
          <a:ext cx="7560000" cy="2291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9719278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55388698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13038346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12734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Реагент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I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dirty="0"/>
                        <a:t>HI</a:t>
                      </a:r>
                      <a:endParaRPr lang="ru-RU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1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Исходная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было до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794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Прореагировало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реагентов)</a:t>
                      </a:r>
                    </a:p>
                    <a:p>
                      <a:r>
                        <a:rPr lang="ru-RU" dirty="0"/>
                        <a:t>Образовалось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продуктов)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0,6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02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Равновесная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стало после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450920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F0555FA-A39A-8BE4-22DD-67AAB974CAE2}"/>
              </a:ext>
            </a:extLst>
          </p:cNvPr>
          <p:cNvSpPr txBox="1"/>
          <p:nvPr/>
        </p:nvSpPr>
        <p:spPr>
          <a:xfrm>
            <a:off x="1295400" y="1064029"/>
            <a:ext cx="8675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решения задания нам нужно заполнить среднюю строку, заполняем ее опираясь на коэффициенты</a:t>
            </a:r>
          </a:p>
          <a:p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Важно, в результате реакции концентрации реагентов уменьшаются, а концентрации продуктов увеличиваются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EF3669-2185-9FA7-00B1-B670EF416612}"/>
              </a:ext>
            </a:extLst>
          </p:cNvPr>
          <p:cNvSpPr txBox="1"/>
          <p:nvPr/>
        </p:nvSpPr>
        <p:spPr>
          <a:xfrm>
            <a:off x="1366057" y="5295787"/>
            <a:ext cx="7812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HI</a:t>
            </a:r>
            <a:r>
              <a:rPr lang="ru-RU" sz="2000" dirty="0">
                <a:solidFill>
                  <a:srgbClr val="C00000"/>
                </a:solidFill>
              </a:rPr>
              <a:t> не было по условию, также по условию, после установления равновесия его стало 0,6 моль/л, значит все 0,6 образовались в процессе реакции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84BAD04D-2F56-7C69-1A0D-19570C711392}"/>
              </a:ext>
            </a:extLst>
          </p:cNvPr>
          <p:cNvCxnSpPr>
            <a:cxnSpLocks/>
          </p:cNvCxnSpPr>
          <p:nvPr/>
        </p:nvCxnSpPr>
        <p:spPr>
          <a:xfrm flipH="1" flipV="1">
            <a:off x="7547956" y="4156836"/>
            <a:ext cx="2433108" cy="875054"/>
          </a:xfrm>
          <a:prstGeom prst="straightConnector1">
            <a:avLst/>
          </a:prstGeom>
          <a:ln w="412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4">
            <a:extLst>
              <a:ext uri="{FF2B5EF4-FFF2-40B4-BE49-F238E27FC236}">
                <a16:creationId xmlns:a16="http://schemas.microsoft.com/office/drawing/2014/main" id="{E6ADB386-377A-AA72-115A-2C8B994F6F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0346450"/>
              </p:ext>
            </p:extLst>
          </p:nvPr>
        </p:nvGraphicFramePr>
        <p:xfrm>
          <a:off x="9745942" y="3272558"/>
          <a:ext cx="2160000" cy="111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13038346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12734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dirty="0"/>
                        <a:t>HI</a:t>
                      </a:r>
                      <a:endParaRPr lang="ru-RU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1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94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0,6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020459"/>
                  </a:ext>
                </a:extLst>
              </a:tr>
            </a:tbl>
          </a:graphicData>
        </a:graphic>
      </p:graphicFrame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71D9983-E62C-CDD5-DCA1-3B7D46462707}"/>
              </a:ext>
            </a:extLst>
          </p:cNvPr>
          <p:cNvCxnSpPr>
            <a:cxnSpLocks/>
          </p:cNvCxnSpPr>
          <p:nvPr/>
        </p:nvCxnSpPr>
        <p:spPr>
          <a:xfrm flipH="1">
            <a:off x="10627159" y="3620096"/>
            <a:ext cx="397565" cy="435140"/>
          </a:xfrm>
          <a:prstGeom prst="straightConnector1">
            <a:avLst/>
          </a:prstGeom>
          <a:ln w="190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5DBF5B8-EED5-3920-1A7F-DECE0FB66B8B}"/>
              </a:ext>
            </a:extLst>
          </p:cNvPr>
          <p:cNvCxnSpPr>
            <a:cxnSpLocks/>
          </p:cNvCxnSpPr>
          <p:nvPr/>
        </p:nvCxnSpPr>
        <p:spPr>
          <a:xfrm>
            <a:off x="10627159" y="3620096"/>
            <a:ext cx="397565" cy="435140"/>
          </a:xfrm>
          <a:prstGeom prst="straightConnector1">
            <a:avLst/>
          </a:prstGeom>
          <a:ln w="190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D587C2A-2B32-B637-D651-2E47DB4DC6CC}"/>
              </a:ext>
            </a:extLst>
          </p:cNvPr>
          <p:cNvSpPr txBox="1"/>
          <p:nvPr/>
        </p:nvSpPr>
        <p:spPr>
          <a:xfrm>
            <a:off x="9981064" y="4975112"/>
            <a:ext cx="1167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1*0,6:2=0,3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887D932D-586C-A498-BCEC-DF5204F8D654}"/>
              </a:ext>
            </a:extLst>
          </p:cNvPr>
          <p:cNvCxnSpPr/>
          <p:nvPr/>
        </p:nvCxnSpPr>
        <p:spPr>
          <a:xfrm>
            <a:off x="10834608" y="4463681"/>
            <a:ext cx="0" cy="511431"/>
          </a:xfrm>
          <a:prstGeom prst="straightConnector1">
            <a:avLst/>
          </a:prstGeom>
          <a:ln w="412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4E12D8A-99E3-9FB3-0EC6-97C13936DC30}"/>
              </a:ext>
            </a:extLst>
          </p:cNvPr>
          <p:cNvSpPr/>
          <p:nvPr/>
        </p:nvSpPr>
        <p:spPr>
          <a:xfrm>
            <a:off x="8185855" y="3949500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38AEB78-6BBA-07A2-B91E-51504C93FCD6}"/>
              </a:ext>
            </a:extLst>
          </p:cNvPr>
          <p:cNvSpPr/>
          <p:nvPr/>
        </p:nvSpPr>
        <p:spPr>
          <a:xfrm>
            <a:off x="7130849" y="3935455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5FA9D4E-6225-BEB7-0F0D-289C22B00C12}"/>
              </a:ext>
            </a:extLst>
          </p:cNvPr>
          <p:cNvSpPr/>
          <p:nvPr/>
        </p:nvSpPr>
        <p:spPr>
          <a:xfrm>
            <a:off x="5980066" y="3981744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9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5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DDDE64F-1BDE-6DCB-A8F7-192BD41E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19149"/>
            <a:ext cx="9821955" cy="650033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18D2F1-1D94-6AA6-380E-76F87B357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84</a:t>
            </a:fld>
            <a:endParaRPr lang="ru-RU" noProof="0"/>
          </a:p>
        </p:txBody>
      </p:sp>
      <p:graphicFrame>
        <p:nvGraphicFramePr>
          <p:cNvPr id="9" name="Таблица 4">
            <a:extLst>
              <a:ext uri="{FF2B5EF4-FFF2-40B4-BE49-F238E27FC236}">
                <a16:creationId xmlns:a16="http://schemas.microsoft.com/office/drawing/2014/main" id="{067F2C55-44F9-8766-089A-C412FB4318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51651"/>
              </p:ext>
            </p:extLst>
          </p:nvPr>
        </p:nvGraphicFramePr>
        <p:xfrm>
          <a:off x="1415934" y="2300100"/>
          <a:ext cx="7560000" cy="2291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9719278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55388698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13038346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12734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Реагент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I</a:t>
                      </a:r>
                      <a:r>
                        <a:rPr lang="en-US" baseline="-25000" dirty="0"/>
                        <a:t>2</a:t>
                      </a:r>
                      <a:endParaRPr lang="ru-RU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dirty="0"/>
                        <a:t>HI</a:t>
                      </a:r>
                      <a:endParaRPr lang="ru-RU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1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Исходная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было до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</a:t>
                      </a:r>
                      <a:r>
                        <a:rPr lang="en-US" dirty="0"/>
                        <a:t>=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0,6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794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Прореагировало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реагентов)</a:t>
                      </a:r>
                    </a:p>
                    <a:p>
                      <a:r>
                        <a:rPr lang="ru-RU" dirty="0"/>
                        <a:t>Образовалось </a:t>
                      </a:r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(для продуктов)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0,6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02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Равновесная концентрация (моль/л)</a:t>
                      </a:r>
                    </a:p>
                    <a:p>
                      <a:r>
                        <a:rPr lang="ru-RU" dirty="0">
                          <a:solidFill>
                            <a:srgbClr val="0070C0"/>
                          </a:solidFill>
                        </a:rPr>
                        <a:t>(сколько стало после реакции)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У</a:t>
                      </a:r>
                      <a:r>
                        <a:rPr lang="en-US" dirty="0"/>
                        <a:t>=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450920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F0555FA-A39A-8BE4-22DD-67AAB974CAE2}"/>
              </a:ext>
            </a:extLst>
          </p:cNvPr>
          <p:cNvSpPr txBox="1"/>
          <p:nvPr/>
        </p:nvSpPr>
        <p:spPr>
          <a:xfrm>
            <a:off x="1295400" y="769182"/>
            <a:ext cx="8675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решения задания нам нужно заполнить среднюю строку, заполняем ее опираясь на коэффициенты</a:t>
            </a:r>
          </a:p>
          <a:p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Важно, в результате реакции концентрации реагентов уменьшаются, а концентрации продуктов увеличиваются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E044C-72BA-711E-1973-2EA95D4C5EA9}"/>
              </a:ext>
            </a:extLst>
          </p:cNvPr>
          <p:cNvSpPr txBox="1"/>
          <p:nvPr/>
        </p:nvSpPr>
        <p:spPr>
          <a:xfrm>
            <a:off x="877824" y="5004262"/>
            <a:ext cx="9222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было </a:t>
            </a:r>
            <a:r>
              <a:rPr lang="en-US" dirty="0">
                <a:solidFill>
                  <a:srgbClr val="FF0000"/>
                </a:solidFill>
              </a:rPr>
              <a:t>X </a:t>
            </a:r>
            <a:r>
              <a:rPr lang="ru-RU" dirty="0">
                <a:solidFill>
                  <a:srgbClr val="FF0000"/>
                </a:solidFill>
              </a:rPr>
              <a:t>моль/л, из них 0,3 израсходовано и после этого осталось 0,3, значит </a:t>
            </a:r>
            <a:r>
              <a:rPr lang="en-US" dirty="0">
                <a:solidFill>
                  <a:srgbClr val="FF0000"/>
                </a:solidFill>
              </a:rPr>
              <a:t>X =</a:t>
            </a:r>
            <a:r>
              <a:rPr lang="ru-RU" dirty="0">
                <a:solidFill>
                  <a:srgbClr val="FF0000"/>
                </a:solidFill>
              </a:rPr>
              <a:t> 0,3+0,3=0,6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9D15A2-F4CF-E43F-3FD8-42A52652622C}"/>
              </a:ext>
            </a:extLst>
          </p:cNvPr>
          <p:cNvSpPr txBox="1"/>
          <p:nvPr/>
        </p:nvSpPr>
        <p:spPr>
          <a:xfrm>
            <a:off x="877824" y="5512031"/>
            <a:ext cx="9025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было </a:t>
            </a:r>
            <a:r>
              <a:rPr lang="en-US" dirty="0">
                <a:solidFill>
                  <a:srgbClr val="FF0000"/>
                </a:solidFill>
              </a:rPr>
              <a:t>0,6 </a:t>
            </a:r>
            <a:r>
              <a:rPr lang="ru-RU" dirty="0">
                <a:solidFill>
                  <a:srgbClr val="FF0000"/>
                </a:solidFill>
              </a:rPr>
              <a:t>моль/л, из них 0,3 израсходовано и после этого осталось </a:t>
            </a:r>
            <a:r>
              <a:rPr lang="en-US" dirty="0">
                <a:solidFill>
                  <a:srgbClr val="FF0000"/>
                </a:solidFill>
              </a:rPr>
              <a:t>Y</a:t>
            </a:r>
            <a:r>
              <a:rPr lang="ru-RU" dirty="0">
                <a:solidFill>
                  <a:srgbClr val="FF0000"/>
                </a:solidFill>
              </a:rPr>
              <a:t>, значит </a:t>
            </a:r>
            <a:r>
              <a:rPr lang="en-US" dirty="0">
                <a:solidFill>
                  <a:srgbClr val="FF0000"/>
                </a:solidFill>
              </a:rPr>
              <a:t>Y =</a:t>
            </a:r>
            <a:r>
              <a:rPr lang="ru-RU" dirty="0">
                <a:solidFill>
                  <a:srgbClr val="FF0000"/>
                </a:solidFill>
              </a:rPr>
              <a:t> 0,</a:t>
            </a:r>
            <a:r>
              <a:rPr lang="en-US" dirty="0">
                <a:solidFill>
                  <a:srgbClr val="FF0000"/>
                </a:solidFill>
              </a:rPr>
              <a:t>6-</a:t>
            </a:r>
            <a:r>
              <a:rPr lang="ru-RU" dirty="0">
                <a:solidFill>
                  <a:srgbClr val="FF0000"/>
                </a:solidFill>
              </a:rPr>
              <a:t>0,3=0,</a:t>
            </a:r>
            <a:r>
              <a:rPr lang="en-US" dirty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3AA6051-CF78-4FDD-355A-BFB02EE3C342}"/>
              </a:ext>
            </a:extLst>
          </p:cNvPr>
          <p:cNvSpPr/>
          <p:nvPr/>
        </p:nvSpPr>
        <p:spPr>
          <a:xfrm>
            <a:off x="6173000" y="2742537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BA2CDE-2617-D1DF-8F17-5A9ED42EEFC0}"/>
              </a:ext>
            </a:extLst>
          </p:cNvPr>
          <p:cNvSpPr/>
          <p:nvPr/>
        </p:nvSpPr>
        <p:spPr>
          <a:xfrm>
            <a:off x="7239799" y="3996256"/>
            <a:ext cx="400007" cy="442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31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 animBg="1"/>
      <p:bldP spid="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70EBC-1DDD-7708-DAD0-5D0CDE22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28" y="100584"/>
            <a:ext cx="5760720" cy="548640"/>
          </a:xfrm>
        </p:spPr>
        <p:txBody>
          <a:bodyPr/>
          <a:lstStyle/>
          <a:p>
            <a:r>
              <a:rPr lang="ru-RU" dirty="0"/>
              <a:t>Задание 23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9BFC9C2-1210-F132-6007-442690E63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04" t="11587" r="13077" b="4938"/>
          <a:stretch/>
        </p:blipFill>
        <p:spPr>
          <a:xfrm>
            <a:off x="3736528" y="1511300"/>
            <a:ext cx="6922800" cy="4772026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96BC68-6C6C-1A27-6C34-D2E62C5F38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85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BDDFF7-F810-738A-60DD-F058E21CECA2}"/>
              </a:ext>
            </a:extLst>
          </p:cNvPr>
          <p:cNvSpPr txBox="1"/>
          <p:nvPr/>
        </p:nvSpPr>
        <p:spPr>
          <a:xfrm>
            <a:off x="5893351" y="852560"/>
            <a:ext cx="4452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Нужно составить таблицу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AD8EDAB1-798C-68EF-5D73-F15B8EA6075B}"/>
              </a:ext>
            </a:extLst>
          </p:cNvPr>
          <p:cNvCxnSpPr>
            <a:cxnSpLocks/>
          </p:cNvCxnSpPr>
          <p:nvPr/>
        </p:nvCxnSpPr>
        <p:spPr>
          <a:xfrm>
            <a:off x="4648019" y="5198044"/>
            <a:ext cx="9304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5AF0AB7-3FBC-E669-32CE-876E9DCE550A}"/>
              </a:ext>
            </a:extLst>
          </p:cNvPr>
          <p:cNvCxnSpPr>
            <a:cxnSpLocks/>
          </p:cNvCxnSpPr>
          <p:nvPr/>
        </p:nvCxnSpPr>
        <p:spPr>
          <a:xfrm>
            <a:off x="4648019" y="4488577"/>
            <a:ext cx="9304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761D3AD5-E2F9-4B21-051D-1BAA467244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710637"/>
              </p:ext>
            </p:extLst>
          </p:nvPr>
        </p:nvGraphicFramePr>
        <p:xfrm>
          <a:off x="4966817" y="5907511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pic>
        <p:nvPicPr>
          <p:cNvPr id="12" name="Рисунок 11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767FF293-E36D-917A-7992-D147174CF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58" y="1679143"/>
            <a:ext cx="1700974" cy="18540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AA06F4-087C-6583-F241-4CEC53C6F726}"/>
              </a:ext>
            </a:extLst>
          </p:cNvPr>
          <p:cNvSpPr txBox="1"/>
          <p:nvPr/>
        </p:nvSpPr>
        <p:spPr>
          <a:xfrm>
            <a:off x="1092858" y="3643907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66221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70EBC-1DDD-7708-DAD0-5D0CDE22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28" y="100584"/>
            <a:ext cx="5760720" cy="548640"/>
          </a:xfrm>
        </p:spPr>
        <p:txBody>
          <a:bodyPr/>
          <a:lstStyle/>
          <a:p>
            <a:r>
              <a:rPr lang="ru-RU" dirty="0"/>
              <a:t>Задание 2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96BC68-6C6C-1A27-6C34-D2E62C5F38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86</a:t>
            </a:fld>
            <a:endParaRPr lang="ru-RU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BDDFF7-F810-738A-60DD-F058E21CECA2}"/>
              </a:ext>
            </a:extLst>
          </p:cNvPr>
          <p:cNvSpPr txBox="1"/>
          <p:nvPr/>
        </p:nvSpPr>
        <p:spPr>
          <a:xfrm>
            <a:off x="3823855" y="852560"/>
            <a:ext cx="69328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Нужно знать качественные реакции в органической и неорганической химии</a:t>
            </a:r>
          </a:p>
        </p:txBody>
      </p:sp>
      <p:pic>
        <p:nvPicPr>
          <p:cNvPr id="12" name="Рисунок 11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767FF293-E36D-917A-7992-D147174CF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58" y="1679143"/>
            <a:ext cx="1700974" cy="18540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AA06F4-087C-6583-F241-4CEC53C6F726}"/>
              </a:ext>
            </a:extLst>
          </p:cNvPr>
          <p:cNvSpPr txBox="1"/>
          <p:nvPr/>
        </p:nvSpPr>
        <p:spPr>
          <a:xfrm>
            <a:off x="1092858" y="3643907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18B2C12F-9D1B-F83E-5B96-19E9CA0CBC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137" t="18427" r="10875" b="10645"/>
          <a:stretch/>
        </p:blipFill>
        <p:spPr>
          <a:xfrm>
            <a:off x="3897586" y="2700232"/>
            <a:ext cx="6448617" cy="3027237"/>
          </a:xfrm>
        </p:spPr>
      </p:pic>
    </p:spTree>
    <p:extLst>
      <p:ext uri="{BB962C8B-B14F-4D97-AF65-F5344CB8AC3E}">
        <p14:creationId xmlns:p14="http://schemas.microsoft.com/office/powerpoint/2010/main" val="11745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70EBC-1DDD-7708-DAD0-5D0CDE22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28" y="100584"/>
            <a:ext cx="5760720" cy="548640"/>
          </a:xfrm>
        </p:spPr>
        <p:txBody>
          <a:bodyPr/>
          <a:lstStyle/>
          <a:p>
            <a:r>
              <a:rPr lang="ru-RU" dirty="0"/>
              <a:t>Задание 2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96BC68-6C6C-1A27-6C34-D2E62C5F38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87</a:t>
            </a:fld>
            <a:endParaRPr lang="ru-RU" noProof="0"/>
          </a:p>
        </p:txBody>
      </p:sp>
      <p:pic>
        <p:nvPicPr>
          <p:cNvPr id="12" name="Рисунок 11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767FF293-E36D-917A-7992-D147174CF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58" y="1679143"/>
            <a:ext cx="1700974" cy="18540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AA06F4-087C-6583-F241-4CEC53C6F726}"/>
              </a:ext>
            </a:extLst>
          </p:cNvPr>
          <p:cNvSpPr txBox="1"/>
          <p:nvPr/>
        </p:nvSpPr>
        <p:spPr>
          <a:xfrm>
            <a:off x="1092858" y="3643907"/>
            <a:ext cx="2007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Два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18B2C12F-9D1B-F83E-5B96-19E9CA0CBC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137" t="18427" r="10875" b="10645"/>
          <a:stretch/>
        </p:blipFill>
        <p:spPr>
          <a:xfrm>
            <a:off x="3824384" y="3643907"/>
            <a:ext cx="6448617" cy="302723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E5FC69-B7C4-EAAE-7E8D-1520413B4299}"/>
              </a:ext>
            </a:extLst>
          </p:cNvPr>
          <p:cNvSpPr txBox="1"/>
          <p:nvPr/>
        </p:nvSpPr>
        <p:spPr>
          <a:xfrm>
            <a:off x="3677729" y="1238596"/>
            <a:ext cx="4469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А) </a:t>
            </a:r>
            <a:r>
              <a:rPr lang="en-US" sz="2400" dirty="0"/>
              <a:t>Zn+2NaOH+2H</a:t>
            </a:r>
            <a:r>
              <a:rPr lang="en-US" sz="2400" baseline="-25000" dirty="0"/>
              <a:t>2</a:t>
            </a:r>
            <a:r>
              <a:rPr lang="en-US" sz="2400" dirty="0"/>
              <a:t>O=Na</a:t>
            </a:r>
            <a:r>
              <a:rPr lang="en-US" sz="2400" baseline="-25000" dirty="0"/>
              <a:t>2</a:t>
            </a:r>
            <a:r>
              <a:rPr lang="en-US" sz="2400" dirty="0"/>
              <a:t>[Zn(OH)</a:t>
            </a:r>
            <a:r>
              <a:rPr lang="en-US" sz="2400" baseline="-25000" dirty="0"/>
              <a:t>4</a:t>
            </a:r>
            <a:r>
              <a:rPr lang="en-US" sz="2400" dirty="0"/>
              <a:t>]+H</a:t>
            </a:r>
            <a:r>
              <a:rPr lang="en-US" sz="2400" baseline="-25000" dirty="0"/>
              <a:t>2</a:t>
            </a:r>
            <a:endParaRPr lang="ru-RU" sz="2400" baseline="-25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B8F29F-EC97-5D0A-9808-643D53052934}"/>
              </a:ext>
            </a:extLst>
          </p:cNvPr>
          <p:cNvSpPr txBox="1"/>
          <p:nvPr/>
        </p:nvSpPr>
        <p:spPr>
          <a:xfrm>
            <a:off x="8962867" y="1238596"/>
            <a:ext cx="2620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b="1" baseline="-25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 – </a:t>
            </a:r>
            <a:r>
              <a:rPr lang="ru-RU" sz="2400" b="1" dirty="0">
                <a:solidFill>
                  <a:srgbClr val="FF0000"/>
                </a:solidFill>
              </a:rPr>
              <a:t>газ без запаха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F4A1FD-1878-E595-60F0-7F3E0167E350}"/>
              </a:ext>
            </a:extLst>
          </p:cNvPr>
          <p:cNvSpPr txBox="1"/>
          <p:nvPr/>
        </p:nvSpPr>
        <p:spPr>
          <a:xfrm>
            <a:off x="3677729" y="1858910"/>
            <a:ext cx="35253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/>
              <a:t>Б) </a:t>
            </a:r>
            <a:r>
              <a:rPr lang="en-US" sz="2400" dirty="0"/>
              <a:t>BaCl</a:t>
            </a:r>
            <a:r>
              <a:rPr lang="en-US" sz="2400" baseline="-25000" dirty="0"/>
              <a:t>2</a:t>
            </a:r>
            <a:r>
              <a:rPr lang="en-US" sz="2400" dirty="0"/>
              <a:t>+CuSO</a:t>
            </a:r>
            <a:r>
              <a:rPr lang="en-US" sz="2400" baseline="-25000" dirty="0"/>
              <a:t>4</a:t>
            </a:r>
            <a:r>
              <a:rPr lang="en-US" sz="2400" dirty="0"/>
              <a:t>=BaSO</a:t>
            </a:r>
            <a:r>
              <a:rPr lang="en-US" sz="2400" baseline="-25000" dirty="0"/>
              <a:t>4</a:t>
            </a:r>
            <a:r>
              <a:rPr lang="en-US" sz="2400" dirty="0"/>
              <a:t>+CuCl</a:t>
            </a:r>
            <a:r>
              <a:rPr lang="en-US" sz="2400" baseline="-25000" dirty="0"/>
              <a:t>2</a:t>
            </a:r>
            <a:endParaRPr lang="ru-RU" sz="2400" baseline="-25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5E15B1-2846-4563-93B1-139686B9104D}"/>
              </a:ext>
            </a:extLst>
          </p:cNvPr>
          <p:cNvSpPr txBox="1"/>
          <p:nvPr/>
        </p:nvSpPr>
        <p:spPr>
          <a:xfrm>
            <a:off x="8962867" y="1858910"/>
            <a:ext cx="314547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BaSO</a:t>
            </a:r>
            <a:r>
              <a:rPr lang="en-US" sz="2400" b="1" baseline="-25000" dirty="0">
                <a:solidFill>
                  <a:srgbClr val="FF0000"/>
                </a:solidFill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 – </a:t>
            </a:r>
            <a:r>
              <a:rPr lang="ru-RU" sz="2400" b="1" dirty="0">
                <a:solidFill>
                  <a:srgbClr val="FF0000"/>
                </a:solidFill>
              </a:rPr>
              <a:t>белый осадок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86A263-C679-0054-E67F-708108F7BD99}"/>
              </a:ext>
            </a:extLst>
          </p:cNvPr>
          <p:cNvSpPr txBox="1"/>
          <p:nvPr/>
        </p:nvSpPr>
        <p:spPr>
          <a:xfrm>
            <a:off x="3676124" y="2411277"/>
            <a:ext cx="3467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В) </a:t>
            </a:r>
            <a:r>
              <a:rPr lang="en-US" sz="2400" dirty="0"/>
              <a:t>Na</a:t>
            </a:r>
            <a:r>
              <a:rPr lang="en-US" sz="2400" baseline="-25000" dirty="0"/>
              <a:t>2</a:t>
            </a:r>
            <a:r>
              <a:rPr lang="en-US" sz="2400" dirty="0"/>
              <a:t>S+CuSO</a:t>
            </a:r>
            <a:r>
              <a:rPr lang="en-US" sz="2400" baseline="-25000" dirty="0"/>
              <a:t>4</a:t>
            </a:r>
            <a:r>
              <a:rPr lang="en-US" sz="2400" dirty="0"/>
              <a:t>=CuS+Na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endParaRPr lang="ru-RU" sz="2400" baseline="-25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4EB338-AA0D-8923-8128-9286D8B98BD6}"/>
              </a:ext>
            </a:extLst>
          </p:cNvPr>
          <p:cNvSpPr txBox="1"/>
          <p:nvPr/>
        </p:nvSpPr>
        <p:spPr>
          <a:xfrm>
            <a:off x="8961262" y="2411277"/>
            <a:ext cx="304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CuS</a:t>
            </a:r>
            <a:r>
              <a:rPr lang="en-US" sz="2400" b="1" dirty="0">
                <a:solidFill>
                  <a:srgbClr val="FF0000"/>
                </a:solidFill>
              </a:rPr>
              <a:t> – </a:t>
            </a:r>
            <a:r>
              <a:rPr lang="ru-RU" sz="2400" b="1" dirty="0">
                <a:solidFill>
                  <a:srgbClr val="FF0000"/>
                </a:solidFill>
              </a:rPr>
              <a:t>чёрный осадок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61987E-6F92-E684-CCE4-4A36E346A5C7}"/>
              </a:ext>
            </a:extLst>
          </p:cNvPr>
          <p:cNvSpPr txBox="1"/>
          <p:nvPr/>
        </p:nvSpPr>
        <p:spPr>
          <a:xfrm>
            <a:off x="3676124" y="3031591"/>
            <a:ext cx="524374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/>
              <a:t>Г) </a:t>
            </a:r>
            <a:r>
              <a:rPr lang="en-US" sz="2400" dirty="0"/>
              <a:t>Al</a:t>
            </a:r>
            <a:r>
              <a:rPr lang="en-US" sz="2400" baseline="-25000" dirty="0"/>
              <a:t>2</a:t>
            </a:r>
            <a:r>
              <a:rPr lang="en-US" sz="2400" dirty="0"/>
              <a:t>(SO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  <a:r>
              <a:rPr lang="en-US" sz="2400" baseline="-25000" dirty="0"/>
              <a:t>3</a:t>
            </a:r>
            <a:r>
              <a:rPr lang="en-US" sz="2400" dirty="0"/>
              <a:t>+6NH</a:t>
            </a:r>
            <a:r>
              <a:rPr lang="en-US" sz="2400" baseline="-25000" dirty="0"/>
              <a:t>3</a:t>
            </a:r>
            <a:r>
              <a:rPr lang="en-US" sz="2400" dirty="0"/>
              <a:t>*H</a:t>
            </a:r>
            <a:r>
              <a:rPr lang="en-US" sz="2400" baseline="-25000" dirty="0"/>
              <a:t>2</a:t>
            </a:r>
            <a:r>
              <a:rPr lang="en-US" sz="2400" dirty="0"/>
              <a:t>O=2Al(OH)</a:t>
            </a:r>
            <a:r>
              <a:rPr lang="en-US" sz="2400" baseline="-25000" dirty="0"/>
              <a:t>3</a:t>
            </a:r>
            <a:r>
              <a:rPr lang="en-US" sz="2400" dirty="0"/>
              <a:t>+3(NH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endParaRPr lang="ru-RU" sz="2400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C4ED3-5364-D897-441B-99018F2EE993}"/>
              </a:ext>
            </a:extLst>
          </p:cNvPr>
          <p:cNvSpPr txBox="1"/>
          <p:nvPr/>
        </p:nvSpPr>
        <p:spPr>
          <a:xfrm>
            <a:off x="8961262" y="3031591"/>
            <a:ext cx="321761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Al(OH)</a:t>
            </a:r>
            <a:r>
              <a:rPr lang="en-US" sz="2400" b="1" baseline="-25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 – </a:t>
            </a:r>
            <a:r>
              <a:rPr lang="ru-RU" sz="2400" b="1" dirty="0">
                <a:solidFill>
                  <a:srgbClr val="FF0000"/>
                </a:solidFill>
              </a:rPr>
              <a:t>белый осадок</a:t>
            </a:r>
          </a:p>
        </p:txBody>
      </p:sp>
      <p:graphicFrame>
        <p:nvGraphicFramePr>
          <p:cNvPr id="17" name="Таблица 2">
            <a:extLst>
              <a:ext uri="{FF2B5EF4-FFF2-40B4-BE49-F238E27FC236}">
                <a16:creationId xmlns:a16="http://schemas.microsoft.com/office/drawing/2014/main" id="{B443E1C2-C260-FD26-4571-9BC2CE9AD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183961"/>
              </p:ext>
            </p:extLst>
          </p:nvPr>
        </p:nvGraphicFramePr>
        <p:xfrm>
          <a:off x="4838914" y="6328722"/>
          <a:ext cx="1700972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5243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425243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CE7CC62-C189-735C-56F1-C80B7F4461ED}"/>
              </a:ext>
            </a:extLst>
          </p:cNvPr>
          <p:cNvCxnSpPr>
            <a:cxnSpLocks/>
          </p:cNvCxnSpPr>
          <p:nvPr/>
        </p:nvCxnSpPr>
        <p:spPr>
          <a:xfrm>
            <a:off x="7276699" y="4708345"/>
            <a:ext cx="625642" cy="22459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1E2CF478-620A-05BA-E48A-9DA91C40597F}"/>
              </a:ext>
            </a:extLst>
          </p:cNvPr>
          <p:cNvCxnSpPr>
            <a:cxnSpLocks/>
          </p:cNvCxnSpPr>
          <p:nvPr/>
        </p:nvCxnSpPr>
        <p:spPr>
          <a:xfrm flipV="1">
            <a:off x="7143740" y="4702942"/>
            <a:ext cx="825978" cy="223674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7491A40A-3FDF-E179-9237-AA357A944B77}"/>
              </a:ext>
            </a:extLst>
          </p:cNvPr>
          <p:cNvCxnSpPr>
            <a:cxnSpLocks/>
          </p:cNvCxnSpPr>
          <p:nvPr/>
        </p:nvCxnSpPr>
        <p:spPr>
          <a:xfrm>
            <a:off x="7265670" y="5144124"/>
            <a:ext cx="636671" cy="178647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7B680428-CA62-E76B-26D9-121D03BF9112}"/>
              </a:ext>
            </a:extLst>
          </p:cNvPr>
          <p:cNvCxnSpPr>
            <a:cxnSpLocks/>
          </p:cNvCxnSpPr>
          <p:nvPr/>
        </p:nvCxnSpPr>
        <p:spPr>
          <a:xfrm flipV="1">
            <a:off x="7528368" y="4702942"/>
            <a:ext cx="373973" cy="69281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71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8" grpId="0" animBg="1"/>
      <p:bldP spid="10" grpId="0"/>
      <p:bldP spid="11" grpId="0"/>
      <p:bldP spid="14" grpId="0" animBg="1"/>
      <p:bldP spid="16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5F32D-7399-183C-DFF4-CCB95CE6E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2524" y="48364"/>
            <a:ext cx="5760720" cy="548640"/>
          </a:xfrm>
        </p:spPr>
        <p:txBody>
          <a:bodyPr/>
          <a:lstStyle/>
          <a:p>
            <a:r>
              <a:rPr lang="ru-RU" dirty="0"/>
              <a:t>Задание 25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ABC45E7-E3E5-B50A-4F61-55647F7DEE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75" t="22493" r="11484" b="10974"/>
          <a:stretch/>
        </p:blipFill>
        <p:spPr>
          <a:xfrm>
            <a:off x="3663989" y="1427191"/>
            <a:ext cx="6427750" cy="2845486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B1E992-4848-444E-66A9-5A499CE66D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88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0CB5B1-7A7B-BB4C-2B86-15A0806350DD}"/>
              </a:ext>
            </a:extLst>
          </p:cNvPr>
          <p:cNvSpPr txBox="1"/>
          <p:nvPr/>
        </p:nvSpPr>
        <p:spPr>
          <a:xfrm>
            <a:off x="3582524" y="538783"/>
            <a:ext cx="76975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Химическая лаборатория, здесь много всего, к этому заданию сложно подготовиться</a:t>
            </a:r>
          </a:p>
        </p:txBody>
      </p:sp>
      <p:pic>
        <p:nvPicPr>
          <p:cNvPr id="15" name="Рисунок 14" descr="Изображение выглядит как картофель фри, гриб, куча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0E33FDF4-7224-7D41-772D-D9E057FF56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743954" y="2194812"/>
            <a:ext cx="2667160" cy="2667160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DC91B7F-95AA-B1ED-C12B-5F52A20061F1}"/>
              </a:ext>
            </a:extLst>
          </p:cNvPr>
          <p:cNvSpPr txBox="1"/>
          <p:nvPr/>
        </p:nvSpPr>
        <p:spPr>
          <a:xfrm>
            <a:off x="3770564" y="4272677"/>
            <a:ext cx="63211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Натуральные волокна</a:t>
            </a:r>
            <a:r>
              <a:rPr lang="ru-RU" dirty="0"/>
              <a:t> – созданы природой: шёлк, лён, хлопок, шерсть</a:t>
            </a:r>
          </a:p>
          <a:p>
            <a:r>
              <a:rPr lang="ru-RU" b="1" dirty="0">
                <a:solidFill>
                  <a:srgbClr val="FF0000"/>
                </a:solidFill>
              </a:rPr>
              <a:t>Искусственные волокна</a:t>
            </a:r>
            <a:r>
              <a:rPr lang="ru-RU" dirty="0"/>
              <a:t> – это изменённые природные: вискоза, триацетатное волокно, </a:t>
            </a:r>
            <a:r>
              <a:rPr lang="ru-RU" dirty="0" err="1"/>
              <a:t>полинозное</a:t>
            </a:r>
            <a:r>
              <a:rPr lang="ru-RU" dirty="0"/>
              <a:t>, медно-аммиачное</a:t>
            </a:r>
          </a:p>
          <a:p>
            <a:r>
              <a:rPr lang="ru-RU" b="1" dirty="0">
                <a:solidFill>
                  <a:srgbClr val="FF0000"/>
                </a:solidFill>
              </a:rPr>
              <a:t>Синтетические волокна</a:t>
            </a:r>
            <a:r>
              <a:rPr lang="ru-RU" dirty="0"/>
              <a:t> – полностью созданы человекам, аналогов в природе нет: полиэтилен, полистирол, лавсан, ПВХ</a:t>
            </a:r>
          </a:p>
          <a:p>
            <a:r>
              <a:rPr lang="ru-RU" b="1" dirty="0">
                <a:solidFill>
                  <a:srgbClr val="FF0000"/>
                </a:solidFill>
              </a:rPr>
              <a:t>Минеральные волокна</a:t>
            </a:r>
            <a:r>
              <a:rPr lang="ru-RU" dirty="0"/>
              <a:t>: асбест, карбидные, нитридные, полимеры оксидов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01BD172-2D2E-77AA-0D9A-C833AD2CFD0A}"/>
              </a:ext>
            </a:extLst>
          </p:cNvPr>
          <p:cNvCxnSpPr>
            <a:cxnSpLocks/>
          </p:cNvCxnSpPr>
          <p:nvPr/>
        </p:nvCxnSpPr>
        <p:spPr>
          <a:xfrm>
            <a:off x="5130163" y="2491740"/>
            <a:ext cx="2627799" cy="198265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0C4CE790-8096-8D2D-3CB5-DB716BF7A8C1}"/>
              </a:ext>
            </a:extLst>
          </p:cNvPr>
          <p:cNvCxnSpPr>
            <a:cxnSpLocks/>
          </p:cNvCxnSpPr>
          <p:nvPr/>
        </p:nvCxnSpPr>
        <p:spPr>
          <a:xfrm>
            <a:off x="6024626" y="2717772"/>
            <a:ext cx="1733336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22CA1F7B-01ED-B95D-9DD6-5EDE3F43E047}"/>
              </a:ext>
            </a:extLst>
          </p:cNvPr>
          <p:cNvCxnSpPr>
            <a:cxnSpLocks/>
          </p:cNvCxnSpPr>
          <p:nvPr/>
        </p:nvCxnSpPr>
        <p:spPr>
          <a:xfrm>
            <a:off x="5056280" y="2914843"/>
            <a:ext cx="2701682" cy="0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0F9DC747-3EC3-AD6A-8BA0-482CC8D91B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293764"/>
              </p:ext>
            </p:extLst>
          </p:nvPr>
        </p:nvGraphicFramePr>
        <p:xfrm>
          <a:off x="4703832" y="3860881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92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4D7891-BB1A-6485-AEB1-EC9E2BAF3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1398" y="100584"/>
            <a:ext cx="4319819" cy="548640"/>
          </a:xfrm>
        </p:spPr>
        <p:txBody>
          <a:bodyPr/>
          <a:lstStyle/>
          <a:p>
            <a:r>
              <a:rPr lang="ru-RU" dirty="0"/>
              <a:t>Задание 26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16A43CB-08C3-28D1-C919-CC64CEDCCE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78" t="24571" r="15160" b="42585"/>
          <a:stretch/>
        </p:blipFill>
        <p:spPr>
          <a:xfrm>
            <a:off x="3611398" y="5006613"/>
            <a:ext cx="7130146" cy="1649405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F1A6BC-773A-9824-E710-00C43A304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89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54DD0C-3329-49D4-C089-DF376B97985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 rot="16200000">
            <a:off x="-582677" y="1791222"/>
            <a:ext cx="2463804" cy="189457"/>
          </a:xfrm>
          <a:prstGeom prst="rect">
            <a:avLst/>
          </a:prstGeom>
        </p:spPr>
        <p:txBody>
          <a:bodyPr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pic>
        <p:nvPicPr>
          <p:cNvPr id="12" name="Рисунок 11" descr="Изображение выглядит как чашка, стол, стекло, пить&#10;&#10;Автоматически созданное описание">
            <a:extLst>
              <a:ext uri="{FF2B5EF4-FFF2-40B4-BE49-F238E27FC236}">
                <a16:creationId xmlns:a16="http://schemas.microsoft.com/office/drawing/2014/main" id="{47A82166-B785-9378-0CCA-32B7254649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-10494" b="-9145"/>
          <a:stretch/>
        </p:blipFill>
        <p:spPr>
          <a:xfrm>
            <a:off x="230044" y="-199724"/>
            <a:ext cx="3200400" cy="725744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602E0B-BDE6-AE9F-D6A6-AD66BC8F153D}"/>
              </a:ext>
            </a:extLst>
          </p:cNvPr>
          <p:cNvSpPr txBox="1"/>
          <p:nvPr/>
        </p:nvSpPr>
        <p:spPr>
          <a:xfrm>
            <a:off x="3611398" y="715792"/>
            <a:ext cx="5718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Массовая доля вещества в растворе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3D3D05-44C6-86B0-D19C-0378653AAEAD}"/>
              </a:ext>
            </a:extLst>
          </p:cNvPr>
          <p:cNvSpPr txBox="1"/>
          <p:nvPr/>
        </p:nvSpPr>
        <p:spPr>
          <a:xfrm>
            <a:off x="4485370" y="1079824"/>
            <a:ext cx="7487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В этом году здесь не будет задач на кристаллогидраты, так что не забивайте головы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695A917-B161-32FB-AC35-1168C9C3B733}"/>
              </a:ext>
            </a:extLst>
          </p:cNvPr>
          <p:cNvGrpSpPr/>
          <p:nvPr/>
        </p:nvGrpSpPr>
        <p:grpSpPr>
          <a:xfrm>
            <a:off x="3630649" y="2251508"/>
            <a:ext cx="2928416" cy="1135704"/>
            <a:chOff x="4868654" y="2340690"/>
            <a:chExt cx="2928416" cy="113570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6F6B9B-34DC-A715-9912-4174F5BBE934}"/>
                </a:ext>
              </a:extLst>
            </p:cNvPr>
            <p:cNvSpPr txBox="1"/>
            <p:nvPr/>
          </p:nvSpPr>
          <p:spPr>
            <a:xfrm>
              <a:off x="4868654" y="2678156"/>
              <a:ext cx="8547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i="0" dirty="0">
                  <a:solidFill>
                    <a:srgbClr val="202122"/>
                  </a:solidFill>
                  <a:effectLst/>
                  <a:latin typeface="Arial" panose="020B0604020202020204" pitchFamily="34" charset="0"/>
                </a:rPr>
                <a:t>Ѡ</a:t>
              </a:r>
              <a:r>
                <a:rPr lang="en-US" sz="2800" b="1" i="0" dirty="0">
                  <a:solidFill>
                    <a:srgbClr val="202122"/>
                  </a:solidFill>
                  <a:effectLst/>
                  <a:latin typeface="Arial" panose="020B0604020202020204" pitchFamily="34" charset="0"/>
                </a:rPr>
                <a:t>=</a:t>
              </a:r>
              <a:endParaRPr lang="ru-RU" sz="2800" dirty="0"/>
            </a:p>
          </p:txBody>
        </p: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4B1B4FAC-8BDA-F784-01D9-AB1863BF5D81}"/>
                </a:ext>
              </a:extLst>
            </p:cNvPr>
            <p:cNvCxnSpPr>
              <a:cxnSpLocks/>
            </p:cNvCxnSpPr>
            <p:nvPr/>
          </p:nvCxnSpPr>
          <p:spPr>
            <a:xfrm>
              <a:off x="5723375" y="2942970"/>
              <a:ext cx="2073695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614A8AD-9AC5-81EF-75F5-718FEA53803F}"/>
                </a:ext>
              </a:extLst>
            </p:cNvPr>
            <p:cNvSpPr txBox="1"/>
            <p:nvPr/>
          </p:nvSpPr>
          <p:spPr>
            <a:xfrm>
              <a:off x="5833516" y="2340690"/>
              <a:ext cx="16940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m </a:t>
              </a:r>
              <a:r>
                <a:rPr lang="ru-RU" sz="3200" b="1" baseline="-25000" dirty="0"/>
                <a:t>вещества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5FFAF8-D3E7-1E54-B8F4-A974B3914FE9}"/>
                </a:ext>
              </a:extLst>
            </p:cNvPr>
            <p:cNvSpPr txBox="1"/>
            <p:nvPr/>
          </p:nvSpPr>
          <p:spPr>
            <a:xfrm>
              <a:off x="5833966" y="2891619"/>
              <a:ext cx="16466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m </a:t>
              </a:r>
              <a:r>
                <a:rPr lang="ru-RU" sz="3200" b="1" baseline="-25000" dirty="0"/>
                <a:t>раствора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AE6438B9-3DF4-83C5-A0A9-D4DA97FDB5B5}"/>
              </a:ext>
            </a:extLst>
          </p:cNvPr>
          <p:cNvGrpSpPr/>
          <p:nvPr/>
        </p:nvGrpSpPr>
        <p:grpSpPr>
          <a:xfrm>
            <a:off x="6559065" y="2215036"/>
            <a:ext cx="2050361" cy="1135704"/>
            <a:chOff x="7727659" y="2199851"/>
            <a:chExt cx="2050361" cy="1135704"/>
          </a:xfrm>
        </p:grpSpPr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05B569CB-7E83-06E1-CA63-5E93A2E92D08}"/>
                </a:ext>
              </a:extLst>
            </p:cNvPr>
            <p:cNvCxnSpPr>
              <a:cxnSpLocks/>
            </p:cNvCxnSpPr>
            <p:nvPr/>
          </p:nvCxnSpPr>
          <p:spPr>
            <a:xfrm>
              <a:off x="8111438" y="2800086"/>
              <a:ext cx="1562824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742D471E-7393-97B2-D02E-B898F0465166}"/>
                </a:ext>
              </a:extLst>
            </p:cNvPr>
            <p:cNvGrpSpPr/>
            <p:nvPr/>
          </p:nvGrpSpPr>
          <p:grpSpPr>
            <a:xfrm>
              <a:off x="7727659" y="2199851"/>
              <a:ext cx="2050361" cy="1135704"/>
              <a:chOff x="7727659" y="2199851"/>
              <a:chExt cx="2050361" cy="113570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DED62BE-8E9E-B04A-65E4-48AD4E84493F}"/>
                  </a:ext>
                </a:extLst>
              </p:cNvPr>
              <p:cNvSpPr txBox="1"/>
              <p:nvPr/>
            </p:nvSpPr>
            <p:spPr>
              <a:xfrm>
                <a:off x="7727659" y="2540144"/>
                <a:ext cx="38377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0" dirty="0">
                    <a:solidFill>
                      <a:srgbClr val="202122"/>
                    </a:solidFill>
                    <a:effectLst/>
                    <a:latin typeface="Arial" panose="020B0604020202020204" pitchFamily="34" charset="0"/>
                  </a:rPr>
                  <a:t>=</a:t>
                </a:r>
                <a:endParaRPr lang="ru-RU" sz="2800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237F0A3-95E3-294D-5120-6E68DC42BB91}"/>
                  </a:ext>
                </a:extLst>
              </p:cNvPr>
              <p:cNvSpPr txBox="1"/>
              <p:nvPr/>
            </p:nvSpPr>
            <p:spPr>
              <a:xfrm>
                <a:off x="8235610" y="2199851"/>
                <a:ext cx="154241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0,15x+12</a:t>
                </a:r>
                <a:endParaRPr lang="ru-RU" sz="3200" b="1" baseline="-25000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4EDDBB8-7ACD-2F48-9786-E8C7309351B7}"/>
                  </a:ext>
                </a:extLst>
              </p:cNvPr>
              <p:cNvSpPr txBox="1"/>
              <p:nvPr/>
            </p:nvSpPr>
            <p:spPr>
              <a:xfrm>
                <a:off x="8236048" y="2750780"/>
                <a:ext cx="14382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X+12-12</a:t>
                </a:r>
                <a:endParaRPr lang="ru-RU" sz="3200" b="1" baseline="-25000" dirty="0"/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25548B3-5EBD-E487-CA0E-19BA920E068F}"/>
              </a:ext>
            </a:extLst>
          </p:cNvPr>
          <p:cNvSpPr txBox="1"/>
          <p:nvPr/>
        </p:nvSpPr>
        <p:spPr>
          <a:xfrm>
            <a:off x="4913253" y="3577596"/>
            <a:ext cx="430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m</a:t>
            </a:r>
            <a:r>
              <a:rPr lang="ru-RU" sz="2400" b="1" baseline="-25000" dirty="0">
                <a:solidFill>
                  <a:srgbClr val="FF0000"/>
                </a:solidFill>
              </a:rPr>
              <a:t>раствора</a:t>
            </a:r>
            <a:r>
              <a:rPr lang="ru-RU" sz="2400" b="1" dirty="0">
                <a:solidFill>
                  <a:srgbClr val="FF0000"/>
                </a:solidFill>
              </a:rPr>
              <a:t>=</a:t>
            </a:r>
            <a:r>
              <a:rPr lang="en-US" sz="2400" b="1" dirty="0">
                <a:solidFill>
                  <a:srgbClr val="FF0000"/>
                </a:solidFill>
              </a:rPr>
              <a:t>X</a:t>
            </a:r>
            <a:r>
              <a:rPr lang="ru-RU" sz="2400" b="1" dirty="0">
                <a:solidFill>
                  <a:srgbClr val="FF0000"/>
                </a:solidFill>
              </a:rPr>
              <a:t>, тогда </a:t>
            </a:r>
            <a:r>
              <a:rPr lang="en-US" sz="2400" b="1" dirty="0">
                <a:solidFill>
                  <a:srgbClr val="FF0000"/>
                </a:solidFill>
              </a:rPr>
              <a:t>m</a:t>
            </a:r>
            <a:r>
              <a:rPr lang="ru-RU" sz="2400" b="1" baseline="-25000" dirty="0">
                <a:solidFill>
                  <a:srgbClr val="FF0000"/>
                </a:solidFill>
              </a:rPr>
              <a:t>вещества</a:t>
            </a:r>
            <a:r>
              <a:rPr lang="ru-RU" sz="2400" b="1" dirty="0">
                <a:solidFill>
                  <a:srgbClr val="FF0000"/>
                </a:solidFill>
              </a:rPr>
              <a:t>= 0,15</a:t>
            </a:r>
            <a:r>
              <a:rPr lang="en-US" sz="2400" b="1" dirty="0">
                <a:solidFill>
                  <a:srgbClr val="FF0000"/>
                </a:solidFill>
              </a:rPr>
              <a:t>X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5DE892C4-435C-0E01-355D-81187981A4BC}"/>
              </a:ext>
            </a:extLst>
          </p:cNvPr>
          <p:cNvGrpSpPr/>
          <p:nvPr/>
        </p:nvGrpSpPr>
        <p:grpSpPr>
          <a:xfrm>
            <a:off x="8513173" y="2205664"/>
            <a:ext cx="1814734" cy="1131570"/>
            <a:chOff x="8028467" y="2199851"/>
            <a:chExt cx="1749553" cy="1131570"/>
          </a:xfrm>
        </p:grpSpPr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F4E19228-282D-454B-FED7-A3A9A1BA106A}"/>
                </a:ext>
              </a:extLst>
            </p:cNvPr>
            <p:cNvCxnSpPr>
              <a:cxnSpLocks/>
            </p:cNvCxnSpPr>
            <p:nvPr/>
          </p:nvCxnSpPr>
          <p:spPr>
            <a:xfrm>
              <a:off x="8378406" y="2784626"/>
              <a:ext cx="1251142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C7102A08-2CD6-8205-E0BD-D192C958B373}"/>
                </a:ext>
              </a:extLst>
            </p:cNvPr>
            <p:cNvGrpSpPr/>
            <p:nvPr/>
          </p:nvGrpSpPr>
          <p:grpSpPr>
            <a:xfrm>
              <a:off x="8028467" y="2199851"/>
              <a:ext cx="1749553" cy="1131570"/>
              <a:chOff x="8028467" y="2199851"/>
              <a:chExt cx="1749553" cy="113157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75DD9F3-3F21-7D52-1F01-4D5BE055F850}"/>
                  </a:ext>
                </a:extLst>
              </p:cNvPr>
              <p:cNvSpPr txBox="1"/>
              <p:nvPr/>
            </p:nvSpPr>
            <p:spPr>
              <a:xfrm>
                <a:off x="8028467" y="2530746"/>
                <a:ext cx="38377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0" dirty="0">
                    <a:solidFill>
                      <a:srgbClr val="202122"/>
                    </a:solidFill>
                    <a:effectLst/>
                    <a:latin typeface="Arial" panose="020B0604020202020204" pitchFamily="34" charset="0"/>
                  </a:rPr>
                  <a:t>=</a:t>
                </a:r>
                <a:endParaRPr lang="ru-RU" sz="28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4912AA4-BFDE-EE1C-0272-2CDF58432C85}"/>
                  </a:ext>
                </a:extLst>
              </p:cNvPr>
              <p:cNvSpPr txBox="1"/>
              <p:nvPr/>
            </p:nvSpPr>
            <p:spPr>
              <a:xfrm>
                <a:off x="8235610" y="2199851"/>
                <a:ext cx="154241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0,15x+12</a:t>
                </a:r>
                <a:endParaRPr lang="ru-RU" sz="3200" b="1" baseline="-25000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B7D2974-5EE9-7DEF-AD69-6C4AF7766122}"/>
                  </a:ext>
                </a:extLst>
              </p:cNvPr>
              <p:cNvSpPr txBox="1"/>
              <p:nvPr/>
            </p:nvSpPr>
            <p:spPr>
              <a:xfrm>
                <a:off x="8815897" y="2746646"/>
                <a:ext cx="3818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X</a:t>
                </a:r>
                <a:endParaRPr lang="ru-RU" sz="3200" b="1" baseline="-25000" dirty="0"/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468912AD-34B5-9E7F-B02C-5042B1735F19}"/>
              </a:ext>
            </a:extLst>
          </p:cNvPr>
          <p:cNvSpPr txBox="1"/>
          <p:nvPr/>
        </p:nvSpPr>
        <p:spPr>
          <a:xfrm>
            <a:off x="10144690" y="2521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=0,18</a:t>
            </a:r>
            <a:endParaRPr lang="ru-RU" sz="2800" b="1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C4988A93-9D1C-8B09-D1C6-73D917DEF988}"/>
              </a:ext>
            </a:extLst>
          </p:cNvPr>
          <p:cNvSpPr/>
          <p:nvPr/>
        </p:nvSpPr>
        <p:spPr>
          <a:xfrm>
            <a:off x="8801522" y="2178596"/>
            <a:ext cx="2251857" cy="1103477"/>
          </a:xfrm>
          <a:prstGeom prst="rect">
            <a:avLst/>
          </a:prstGeom>
          <a:solidFill>
            <a:schemeClr val="accent1">
              <a:alpha val="0"/>
            </a:schemeClr>
          </a:solidFill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2F2439-AA5B-4B3A-5B3D-1A3A83CDED79}"/>
              </a:ext>
            </a:extLst>
          </p:cNvPr>
          <p:cNvSpPr txBox="1"/>
          <p:nvPr/>
        </p:nvSpPr>
        <p:spPr>
          <a:xfrm>
            <a:off x="4913253" y="4155254"/>
            <a:ext cx="1255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X=400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40" name="Таблица 39">
            <a:extLst>
              <a:ext uri="{FF2B5EF4-FFF2-40B4-BE49-F238E27FC236}">
                <a16:creationId xmlns:a16="http://schemas.microsoft.com/office/drawing/2014/main" id="{ACF06A32-5279-7093-F66C-49744A494B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269090"/>
              </p:ext>
            </p:extLst>
          </p:nvPr>
        </p:nvGraphicFramePr>
        <p:xfrm>
          <a:off x="5354556" y="5995307"/>
          <a:ext cx="1392168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4056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464056">
                  <a:extLst>
                    <a:ext uri="{9D8B030D-6E8A-4147-A177-3AD203B41FA5}">
                      <a16:colId xmlns:a16="http://schemas.microsoft.com/office/drawing/2014/main" val="211570523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100F3F3-743F-5933-52CD-E3E26773844F}"/>
              </a:ext>
            </a:extLst>
          </p:cNvPr>
          <p:cNvSpPr/>
          <p:nvPr/>
        </p:nvSpPr>
        <p:spPr>
          <a:xfrm>
            <a:off x="5002428" y="3631574"/>
            <a:ext cx="1287136" cy="427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6EDEEF7-2132-1430-2E06-234959CF2FC5}"/>
              </a:ext>
            </a:extLst>
          </p:cNvPr>
          <p:cNvSpPr/>
          <p:nvPr/>
        </p:nvSpPr>
        <p:spPr>
          <a:xfrm>
            <a:off x="6289564" y="3626982"/>
            <a:ext cx="2900299" cy="412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37" grpId="0"/>
      <p:bldP spid="38" grpId="0" animBg="1"/>
      <p:bldP spid="39" grpId="0"/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E5DEFC91-75D3-29BC-3271-71E77C68FC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9</a:t>
            </a:fld>
            <a:endParaRPr lang="ru-RU" noProof="0"/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00BF351F-D8F0-B8E0-7113-43F4643AF2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2351" r="22351"/>
          <a:stretch>
            <a:fillRect/>
          </a:stretch>
        </p:blipFill>
        <p:spPr>
          <a:xfrm>
            <a:off x="1298575" y="3905250"/>
            <a:ext cx="1828800" cy="1828800"/>
          </a:xfr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54CF1699-2485-F143-6041-4A166EBB3B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1634" r="21634"/>
          <a:stretch>
            <a:fillRect/>
          </a:stretch>
        </p:blipFill>
        <p:spPr>
          <a:xfrm>
            <a:off x="3886200" y="3905250"/>
            <a:ext cx="1828800" cy="1828800"/>
          </a:xfrm>
        </p:spPr>
      </p:pic>
      <p:pic>
        <p:nvPicPr>
          <p:cNvPr id="56" name="Рисунок 55" descr="Изображение выглядит как стена, внутренний, си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DD8EE5C1-DBA7-79FF-1F70-C8D0DC4EFA0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12519" b="12519"/>
          <a:stretch>
            <a:fillRect/>
          </a:stretch>
        </p:blipFill>
        <p:spPr>
          <a:xfrm>
            <a:off x="6473825" y="3905250"/>
            <a:ext cx="1828800" cy="1828800"/>
          </a:xfrm>
        </p:spPr>
      </p:pic>
      <p:pic>
        <p:nvPicPr>
          <p:cNvPr id="58" name="Рисунок 57" descr="Изображение выглядит как стол, внутренний, клавиатура, белый&#10;&#10;Автоматически созданное описание">
            <a:extLst>
              <a:ext uri="{FF2B5EF4-FFF2-40B4-BE49-F238E27FC236}">
                <a16:creationId xmlns:a16="http://schemas.microsoft.com/office/drawing/2014/main" id="{9DE87181-8226-6C1F-8C37-46A074E608E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 l="12500" r="12500"/>
          <a:stretch>
            <a:fillRect/>
          </a:stretch>
        </p:blipFill>
        <p:spPr>
          <a:xfrm>
            <a:off x="9034463" y="3905250"/>
            <a:ext cx="1828800" cy="1828800"/>
          </a:xfrm>
        </p:spPr>
      </p:pic>
      <p:sp>
        <p:nvSpPr>
          <p:cNvPr id="43" name="Текст 42">
            <a:extLst>
              <a:ext uri="{FF2B5EF4-FFF2-40B4-BE49-F238E27FC236}">
                <a16:creationId xmlns:a16="http://schemas.microsoft.com/office/drawing/2014/main" id="{4EF45B5C-34C6-0A81-D82E-0F7E627509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8448" y="5897879"/>
            <a:ext cx="1828800" cy="539496"/>
          </a:xfrm>
        </p:spPr>
        <p:txBody>
          <a:bodyPr/>
          <a:lstStyle/>
          <a:p>
            <a:r>
              <a:rPr lang="ru-RU" dirty="0"/>
              <a:t>Поваренная соль</a:t>
            </a:r>
          </a:p>
        </p:txBody>
      </p:sp>
      <p:sp>
        <p:nvSpPr>
          <p:cNvPr id="45" name="Текст 44">
            <a:extLst>
              <a:ext uri="{FF2B5EF4-FFF2-40B4-BE49-F238E27FC236}">
                <a16:creationId xmlns:a16="http://schemas.microsoft.com/office/drawing/2014/main" id="{752BAECB-ECEF-629E-79C2-6E44E7A7876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21429" y="5897879"/>
            <a:ext cx="1828800" cy="539496"/>
          </a:xfrm>
        </p:spPr>
        <p:txBody>
          <a:bodyPr/>
          <a:lstStyle/>
          <a:p>
            <a:r>
              <a:rPr lang="ru-RU" dirty="0"/>
              <a:t>Сульфат аммония</a:t>
            </a:r>
          </a:p>
        </p:txBody>
      </p:sp>
      <p:sp>
        <p:nvSpPr>
          <p:cNvPr id="47" name="Текст 46">
            <a:extLst>
              <a:ext uri="{FF2B5EF4-FFF2-40B4-BE49-F238E27FC236}">
                <a16:creationId xmlns:a16="http://schemas.microsoft.com/office/drawing/2014/main" id="{F4C6B085-F087-E63A-19B2-51897363A2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37069" y="5897879"/>
            <a:ext cx="1828800" cy="539496"/>
          </a:xfrm>
        </p:spPr>
        <p:txBody>
          <a:bodyPr/>
          <a:lstStyle/>
          <a:p>
            <a:r>
              <a:rPr lang="ru-RU" dirty="0"/>
              <a:t>Медный купорос</a:t>
            </a:r>
          </a:p>
        </p:txBody>
      </p:sp>
      <p:sp>
        <p:nvSpPr>
          <p:cNvPr id="49" name="Текст 48">
            <a:extLst>
              <a:ext uri="{FF2B5EF4-FFF2-40B4-BE49-F238E27FC236}">
                <a16:creationId xmlns:a16="http://schemas.microsoft.com/office/drawing/2014/main" id="{DAA29339-6820-28DC-F01D-E56053D592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105115" y="5897879"/>
            <a:ext cx="1828800" cy="539496"/>
          </a:xfrm>
        </p:spPr>
        <p:txBody>
          <a:bodyPr/>
          <a:lstStyle/>
          <a:p>
            <a:r>
              <a:rPr lang="ru-RU" dirty="0"/>
              <a:t>Гидроксид калия</a:t>
            </a:r>
          </a:p>
        </p:txBody>
      </p:sp>
      <p:sp>
        <p:nvSpPr>
          <p:cNvPr id="18" name="Блок-схема: узел 17">
            <a:extLst>
              <a:ext uri="{FF2B5EF4-FFF2-40B4-BE49-F238E27FC236}">
                <a16:creationId xmlns:a16="http://schemas.microsoft.com/office/drawing/2014/main" id="{60E6FAB3-5FB6-A57A-6723-FA2A1471F9F0}"/>
              </a:ext>
            </a:extLst>
          </p:cNvPr>
          <p:cNvSpPr/>
          <p:nvPr/>
        </p:nvSpPr>
        <p:spPr>
          <a:xfrm>
            <a:off x="6567697" y="175160"/>
            <a:ext cx="3396344" cy="3452326"/>
          </a:xfrm>
          <a:prstGeom prst="flowChartConnector">
            <a:avLst/>
          </a:prstGeom>
          <a:ln>
            <a:solidFill>
              <a:schemeClr val="accent1">
                <a:shade val="50000"/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/>
              <a:t>Вещества, где есть хоть одна ионная связь</a:t>
            </a:r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:a16="http://schemas.microsoft.com/office/drawing/2014/main" id="{075A572E-7C56-D520-C3EC-B94AB2D708B0}"/>
              </a:ext>
            </a:extLst>
          </p:cNvPr>
          <p:cNvSpPr/>
          <p:nvPr/>
        </p:nvSpPr>
        <p:spPr>
          <a:xfrm>
            <a:off x="9105115" y="513098"/>
            <a:ext cx="2809702" cy="2776450"/>
          </a:xfrm>
          <a:prstGeom prst="flowChartConnec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Вещества с атомной решёткой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B0D917-A00F-1767-3748-AF942A76E1AC}"/>
              </a:ext>
            </a:extLst>
          </p:cNvPr>
          <p:cNvSpPr txBox="1"/>
          <p:nvPr/>
        </p:nvSpPr>
        <p:spPr>
          <a:xfrm>
            <a:off x="554496" y="175160"/>
            <a:ext cx="60132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>
                <a:solidFill>
                  <a:srgbClr val="0070C0"/>
                </a:solidFill>
              </a:rPr>
              <a:t>Синее без перекрытия – это вещества </a:t>
            </a:r>
          </a:p>
          <a:p>
            <a:pPr algn="r"/>
            <a:r>
              <a:rPr lang="ru-RU" sz="2800" dirty="0">
                <a:solidFill>
                  <a:srgbClr val="0070C0"/>
                </a:solidFill>
              </a:rPr>
              <a:t>с ионным типом кристаллической решётки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022ACA-9D9A-A8B7-3DC6-4DB596FD436D}"/>
              </a:ext>
            </a:extLst>
          </p:cNvPr>
          <p:cNvSpPr txBox="1"/>
          <p:nvPr/>
        </p:nvSpPr>
        <p:spPr>
          <a:xfrm>
            <a:off x="743954" y="1576566"/>
            <a:ext cx="56931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Классически, ионная связь это соединение металл-неметалл, но вместо металла может выступать </a:t>
            </a:r>
            <a:r>
              <a:rPr lang="en-US" sz="2800" dirty="0">
                <a:solidFill>
                  <a:srgbClr val="FF0000"/>
                </a:solidFill>
              </a:rPr>
              <a:t>NH</a:t>
            </a:r>
            <a:r>
              <a:rPr lang="en-US" sz="2800" baseline="-25000" dirty="0">
                <a:solidFill>
                  <a:srgbClr val="FF0000"/>
                </a:solidFill>
              </a:rPr>
              <a:t>4</a:t>
            </a:r>
            <a:r>
              <a:rPr lang="en-US" sz="2800" baseline="30000" dirty="0">
                <a:solidFill>
                  <a:srgbClr val="FF0000"/>
                </a:solidFill>
              </a:rPr>
              <a:t>+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en-US" sz="2800" dirty="0">
                <a:solidFill>
                  <a:srgbClr val="FF0000"/>
                </a:solidFill>
              </a:rPr>
              <a:t>PH</a:t>
            </a:r>
            <a:r>
              <a:rPr lang="en-US" sz="2800" baseline="-25000" dirty="0">
                <a:solidFill>
                  <a:srgbClr val="FF0000"/>
                </a:solidFill>
              </a:rPr>
              <a:t>4</a:t>
            </a:r>
            <a:r>
              <a:rPr lang="en-US" sz="2800" baseline="30000" dirty="0">
                <a:solidFill>
                  <a:srgbClr val="FF0000"/>
                </a:solidFill>
              </a:rPr>
              <a:t>+</a:t>
            </a:r>
            <a:r>
              <a:rPr lang="ru-RU" sz="2800" dirty="0">
                <a:solidFill>
                  <a:srgbClr val="FF0000"/>
                </a:solidFill>
              </a:rPr>
              <a:t>, или ионы, образованные аминами </a:t>
            </a:r>
          </a:p>
        </p:txBody>
      </p:sp>
      <p:sp>
        <p:nvSpPr>
          <p:cNvPr id="60" name="Стрелка: изогнутая вниз 59">
            <a:extLst>
              <a:ext uri="{FF2B5EF4-FFF2-40B4-BE49-F238E27FC236}">
                <a16:creationId xmlns:a16="http://schemas.microsoft.com/office/drawing/2014/main" id="{18724F39-9F87-E086-09DC-FA0D608A5097}"/>
              </a:ext>
            </a:extLst>
          </p:cNvPr>
          <p:cNvSpPr/>
          <p:nvPr/>
        </p:nvSpPr>
        <p:spPr>
          <a:xfrm rot="912270">
            <a:off x="6415677" y="56473"/>
            <a:ext cx="889501" cy="346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96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  <p:bldP spid="45" grpId="0" build="p"/>
      <p:bldP spid="47" grpId="0" build="p"/>
      <p:bldP spid="49" grpId="0" build="p"/>
      <p:bldP spid="18" grpId="0" animBg="1"/>
      <p:bldP spid="19" grpId="0" animBg="1"/>
      <p:bldP spid="20" grpId="0"/>
      <p:bldP spid="59" grpId="0"/>
      <p:bldP spid="60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4E0B7-BA58-14B6-8507-CC3CA05F4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026" y="100584"/>
            <a:ext cx="4262067" cy="548640"/>
          </a:xfrm>
        </p:spPr>
        <p:txBody>
          <a:bodyPr/>
          <a:lstStyle/>
          <a:p>
            <a:r>
              <a:rPr lang="ru-RU" dirty="0"/>
              <a:t>Задание 27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E7374A5-A799-10D6-F352-5A776599F0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98" t="15439" r="16699" b="48702"/>
          <a:stretch/>
        </p:blipFill>
        <p:spPr>
          <a:xfrm>
            <a:off x="3630649" y="2420196"/>
            <a:ext cx="8379583" cy="216133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01644B-E3A9-5CB7-81FA-94758F59B1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90</a:t>
            </a:fld>
            <a:endParaRPr lang="ru-RU" noProof="0"/>
          </a:p>
        </p:txBody>
      </p:sp>
      <p:pic>
        <p:nvPicPr>
          <p:cNvPr id="18" name="Рисунок 17" descr="Изображение выглядит как текст, размытый, оружие&#10;&#10;Автоматически созданное описание">
            <a:extLst>
              <a:ext uri="{FF2B5EF4-FFF2-40B4-BE49-F238E27FC236}">
                <a16:creationId xmlns:a16="http://schemas.microsoft.com/office/drawing/2014/main" id="{E8897BD8-8A15-965A-7546-B568276235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206375" y="1703388"/>
            <a:ext cx="3200400" cy="32004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BA1821-9651-20F4-8CCA-1CDA41F3FF39}"/>
              </a:ext>
            </a:extLst>
          </p:cNvPr>
          <p:cNvSpPr txBox="1"/>
          <p:nvPr/>
        </p:nvSpPr>
        <p:spPr>
          <a:xfrm>
            <a:off x="3630649" y="771355"/>
            <a:ext cx="6687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Расчёты по термохимическим уравнениям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851D36-36BD-E43D-ADA4-1FDC88E503DE}"/>
              </a:ext>
            </a:extLst>
          </p:cNvPr>
          <p:cNvSpPr txBox="1"/>
          <p:nvPr/>
        </p:nvSpPr>
        <p:spPr>
          <a:xfrm>
            <a:off x="6443199" y="1311106"/>
            <a:ext cx="5058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В этом году в задании оставили только термохимию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813D42-89F8-9439-8A54-75AA5E6B472D}"/>
              </a:ext>
            </a:extLst>
          </p:cNvPr>
          <p:cNvSpPr txBox="1"/>
          <p:nvPr/>
        </p:nvSpPr>
        <p:spPr>
          <a:xfrm>
            <a:off x="4623976" y="2210420"/>
            <a:ext cx="4569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Забыли прописать, что условия нормальные</a:t>
            </a:r>
          </a:p>
        </p:txBody>
      </p:sp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608947A5-6512-00B9-7D05-0A4392FD2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442804"/>
              </p:ext>
            </p:extLst>
          </p:nvPr>
        </p:nvGraphicFramePr>
        <p:xfrm>
          <a:off x="4036388" y="4635530"/>
          <a:ext cx="2856564" cy="1281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28282">
                  <a:extLst>
                    <a:ext uri="{9D8B030D-6E8A-4147-A177-3AD203B41FA5}">
                      <a16:colId xmlns:a16="http://schemas.microsoft.com/office/drawing/2014/main" val="2679355318"/>
                    </a:ext>
                  </a:extLst>
                </a:gridCol>
                <a:gridCol w="1428282">
                  <a:extLst>
                    <a:ext uri="{9D8B030D-6E8A-4147-A177-3AD203B41FA5}">
                      <a16:colId xmlns:a16="http://schemas.microsoft.com/office/drawing/2014/main" val="1620410628"/>
                    </a:ext>
                  </a:extLst>
                </a:gridCol>
              </a:tblGrid>
              <a:tr h="36640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X</a:t>
                      </a:r>
                      <a:r>
                        <a:rPr lang="ru-RU" b="1" dirty="0"/>
                        <a:t> </a:t>
                      </a:r>
                      <a:br>
                        <a:rPr lang="ru-RU" b="1" dirty="0"/>
                      </a:br>
                      <a:r>
                        <a:rPr lang="ru-RU" b="1" dirty="0"/>
                        <a:t>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357,2 </a:t>
                      </a:r>
                      <a:br>
                        <a:rPr lang="ru-RU" b="1" dirty="0"/>
                      </a:br>
                      <a:r>
                        <a:rPr lang="ru-RU" b="1" dirty="0"/>
                        <a:t>кДж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837407"/>
                  </a:ext>
                </a:extLst>
              </a:tr>
              <a:tr h="64120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2*22,4 л/моль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893 </a:t>
                      </a:r>
                      <a:br>
                        <a:rPr lang="ru-RU" b="1" dirty="0"/>
                      </a:br>
                      <a:r>
                        <a:rPr lang="ru-RU" b="1" dirty="0"/>
                        <a:t>кДж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297227"/>
                  </a:ext>
                </a:extLst>
              </a:tr>
            </a:tbl>
          </a:graphicData>
        </a:graphic>
      </p:graphicFrame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068ABC57-2FA7-38DC-5CCC-510F38CEF0B1}"/>
              </a:ext>
            </a:extLst>
          </p:cNvPr>
          <p:cNvCxnSpPr>
            <a:cxnSpLocks/>
          </p:cNvCxnSpPr>
          <p:nvPr/>
        </p:nvCxnSpPr>
        <p:spPr>
          <a:xfrm flipH="1">
            <a:off x="5272240" y="5029200"/>
            <a:ext cx="397565" cy="43514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4948926-C6BF-FA12-B3F3-26DE01B6A0FB}"/>
              </a:ext>
            </a:extLst>
          </p:cNvPr>
          <p:cNvCxnSpPr>
            <a:cxnSpLocks/>
          </p:cNvCxnSpPr>
          <p:nvPr/>
        </p:nvCxnSpPr>
        <p:spPr>
          <a:xfrm>
            <a:off x="5272240" y="5029200"/>
            <a:ext cx="397565" cy="43514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589C849-2E4F-60EE-2B15-F5013A83330E}"/>
              </a:ext>
            </a:extLst>
          </p:cNvPr>
          <p:cNvSpPr txBox="1"/>
          <p:nvPr/>
        </p:nvSpPr>
        <p:spPr>
          <a:xfrm>
            <a:off x="4282858" y="6019801"/>
            <a:ext cx="1504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X=</a:t>
            </a:r>
            <a:r>
              <a:rPr lang="ru-RU" sz="2800" b="1" dirty="0">
                <a:solidFill>
                  <a:srgbClr val="FF0000"/>
                </a:solidFill>
              </a:rPr>
              <a:t>17,92 л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0709CDD8-2BDD-BED3-768F-69483A242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535487"/>
              </p:ext>
            </p:extLst>
          </p:nvPr>
        </p:nvGraphicFramePr>
        <p:xfrm>
          <a:off x="5464670" y="4065754"/>
          <a:ext cx="1700970" cy="49307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40194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340194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  <a:gridCol w="340194">
                  <a:extLst>
                    <a:ext uri="{9D8B030D-6E8A-4147-A177-3AD203B41FA5}">
                      <a16:colId xmlns:a16="http://schemas.microsoft.com/office/drawing/2014/main" val="512357937"/>
                    </a:ext>
                  </a:extLst>
                </a:gridCol>
                <a:gridCol w="340194">
                  <a:extLst>
                    <a:ext uri="{9D8B030D-6E8A-4147-A177-3AD203B41FA5}">
                      <a16:colId xmlns:a16="http://schemas.microsoft.com/office/drawing/2014/main" val="1501804605"/>
                    </a:ext>
                  </a:extLst>
                </a:gridCol>
                <a:gridCol w="340194">
                  <a:extLst>
                    <a:ext uri="{9D8B030D-6E8A-4147-A177-3AD203B41FA5}">
                      <a16:colId xmlns:a16="http://schemas.microsoft.com/office/drawing/2014/main" val="524512752"/>
                    </a:ext>
                  </a:extLst>
                </a:gridCol>
              </a:tblGrid>
              <a:tr h="49307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,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BE65EDF-F8B2-7412-697F-1CDB95050D6B}"/>
              </a:ext>
            </a:extLst>
          </p:cNvPr>
          <p:cNvGrpSpPr/>
          <p:nvPr/>
        </p:nvGrpSpPr>
        <p:grpSpPr>
          <a:xfrm>
            <a:off x="10186824" y="2011900"/>
            <a:ext cx="1462949" cy="1135704"/>
            <a:chOff x="4868654" y="2340690"/>
            <a:chExt cx="1462949" cy="113570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C1E8112-B0B4-30A6-9DB0-68C4203DB935}"/>
                </a:ext>
              </a:extLst>
            </p:cNvPr>
            <p:cNvSpPr txBox="1"/>
            <p:nvPr/>
          </p:nvSpPr>
          <p:spPr>
            <a:xfrm>
              <a:off x="4868654" y="2678156"/>
              <a:ext cx="6142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i="0" dirty="0">
                  <a:solidFill>
                    <a:srgbClr val="202122"/>
                  </a:solidFill>
                  <a:effectLst/>
                  <a:latin typeface="Arial" panose="020B0604020202020204" pitchFamily="34" charset="0"/>
                </a:rPr>
                <a:t>n=</a:t>
              </a:r>
              <a:endParaRPr lang="ru-RU" sz="2800" dirty="0"/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94020284-38FF-8E84-B90E-2C9FB66150D7}"/>
                </a:ext>
              </a:extLst>
            </p:cNvPr>
            <p:cNvCxnSpPr>
              <a:cxnSpLocks/>
            </p:cNvCxnSpPr>
            <p:nvPr/>
          </p:nvCxnSpPr>
          <p:spPr>
            <a:xfrm>
              <a:off x="5723375" y="2942970"/>
              <a:ext cx="608228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A584D6E-8B5F-EA62-F1C1-5D289F528DED}"/>
                </a:ext>
              </a:extLst>
            </p:cNvPr>
            <p:cNvSpPr txBox="1"/>
            <p:nvPr/>
          </p:nvSpPr>
          <p:spPr>
            <a:xfrm>
              <a:off x="5833516" y="2340690"/>
              <a:ext cx="407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Q</a:t>
              </a:r>
              <a:endParaRPr lang="ru-RU" sz="3200" b="1" baseline="-250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45D3ED-7AE3-BCC9-8D05-4CB5DC9D5A71}"/>
                </a:ext>
              </a:extLst>
            </p:cNvPr>
            <p:cNvSpPr txBox="1"/>
            <p:nvPr/>
          </p:nvSpPr>
          <p:spPr>
            <a:xfrm>
              <a:off x="5833966" y="2891619"/>
              <a:ext cx="49763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/>
                <a:t>Q</a:t>
              </a:r>
              <a:r>
                <a:rPr lang="en-US" sz="3200" b="1" baseline="-25000" dirty="0" err="1"/>
                <a:t>r</a:t>
              </a:r>
              <a:endParaRPr lang="ru-RU" sz="3200" b="1" baseline="-25000" dirty="0"/>
            </a:p>
          </p:txBody>
        </p:sp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E310E4A-6E51-74A2-ADAD-352337575697}"/>
              </a:ext>
            </a:extLst>
          </p:cNvPr>
          <p:cNvSpPr/>
          <p:nvPr/>
        </p:nvSpPr>
        <p:spPr>
          <a:xfrm>
            <a:off x="10069443" y="1993281"/>
            <a:ext cx="1740754" cy="1206788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AB084713-8B19-5B75-6A57-9C9E5EC77887}"/>
              </a:ext>
            </a:extLst>
          </p:cNvPr>
          <p:cNvCxnSpPr>
            <a:cxnSpLocks/>
          </p:cNvCxnSpPr>
          <p:nvPr/>
        </p:nvCxnSpPr>
        <p:spPr>
          <a:xfrm>
            <a:off x="9298004" y="3907857"/>
            <a:ext cx="21029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86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  <p:bldP spid="15" grpId="0"/>
      <p:bldP spid="21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1E8BC-51D9-1D9B-FB32-CC34E1235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650" y="100584"/>
            <a:ext cx="4252441" cy="548640"/>
          </a:xfrm>
        </p:spPr>
        <p:txBody>
          <a:bodyPr/>
          <a:lstStyle/>
          <a:p>
            <a:r>
              <a:rPr lang="ru-RU" dirty="0"/>
              <a:t>Задание 28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CF3E104-5803-A186-460A-8C1D5534A9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68" t="26902" r="16037" b="41520"/>
          <a:stretch/>
        </p:blipFill>
        <p:spPr>
          <a:xfrm>
            <a:off x="3796204" y="1977014"/>
            <a:ext cx="6947778" cy="1558301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2FC4B3-482D-10C3-C7AF-EDC65B141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91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77AF6D-A518-B0BB-BA87-DB4C1BF5EEF5}"/>
              </a:ext>
            </a:extLst>
          </p:cNvPr>
          <p:cNvSpPr txBox="1"/>
          <p:nvPr/>
        </p:nvSpPr>
        <p:spPr>
          <a:xfrm>
            <a:off x="3563272" y="649224"/>
            <a:ext cx="84747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Различные расчёты по уравнениям реакций, но в последнее время чаще всего или избыток/недостаток, или доля выхода продукта реакции</a:t>
            </a:r>
          </a:p>
        </p:txBody>
      </p:sp>
      <p:pic>
        <p:nvPicPr>
          <p:cNvPr id="11" name="Рисунок 10" descr="Изображение выглядит как текст, электроника, калькулятор&#10;&#10;Автоматически созданное описание">
            <a:extLst>
              <a:ext uri="{FF2B5EF4-FFF2-40B4-BE49-F238E27FC236}">
                <a16:creationId xmlns:a16="http://schemas.microsoft.com/office/drawing/2014/main" id="{D8937CD3-FC00-DE95-1208-F0071C849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30" y="1761819"/>
            <a:ext cx="2155508" cy="4060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7BE3503-464A-E47A-47D4-63F9D1F3E3D4}"/>
              </a:ext>
            </a:extLst>
          </p:cNvPr>
          <p:cNvSpPr txBox="1"/>
          <p:nvPr/>
        </p:nvSpPr>
        <p:spPr>
          <a:xfrm>
            <a:off x="3563272" y="3515071"/>
            <a:ext cx="8628728" cy="646331"/>
          </a:xfrm>
          <a:prstGeom prst="rect">
            <a:avLst/>
          </a:prstGeom>
          <a:solidFill>
            <a:srgbClr val="0070C0">
              <a:alpha val="2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3CuO+2NH</a:t>
            </a:r>
            <a:r>
              <a:rPr lang="en-US" sz="3600" baseline="-25000" dirty="0"/>
              <a:t>3</a:t>
            </a:r>
            <a:r>
              <a:rPr lang="en-US" sz="3600" dirty="0"/>
              <a:t>=3Cu+N</a:t>
            </a:r>
            <a:r>
              <a:rPr lang="en-US" sz="3600" baseline="-25000" dirty="0"/>
              <a:t>2</a:t>
            </a:r>
            <a:r>
              <a:rPr lang="en-US" sz="3600" dirty="0"/>
              <a:t>+3H</a:t>
            </a:r>
            <a:r>
              <a:rPr lang="en-US" sz="3600" baseline="-25000" dirty="0"/>
              <a:t>2</a:t>
            </a:r>
            <a:r>
              <a:rPr lang="en-US" sz="3600" dirty="0"/>
              <a:t>O</a:t>
            </a:r>
            <a:endParaRPr lang="ru-RU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85FF0E-1E3E-F189-9CB2-F289997D104E}"/>
              </a:ext>
            </a:extLst>
          </p:cNvPr>
          <p:cNvSpPr txBox="1"/>
          <p:nvPr/>
        </p:nvSpPr>
        <p:spPr>
          <a:xfrm>
            <a:off x="3607614" y="4216774"/>
            <a:ext cx="6402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Задачу важно понимать, только аммиак (</a:t>
            </a:r>
            <a:r>
              <a:rPr lang="en-US" dirty="0"/>
              <a:t>NH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ru-RU" dirty="0"/>
              <a:t> реагирует с оксидом меди </a:t>
            </a:r>
            <a:r>
              <a:rPr lang="en-US" dirty="0"/>
              <a:t>(</a:t>
            </a:r>
            <a:r>
              <a:rPr lang="en-US" dirty="0" err="1"/>
              <a:t>CuO</a:t>
            </a:r>
            <a:r>
              <a:rPr lang="en-US" dirty="0"/>
              <a:t>)</a:t>
            </a:r>
            <a:r>
              <a:rPr lang="ru-RU" dirty="0"/>
              <a:t>, азот просто примесь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3B1062-D988-2CE7-42DD-ADD06C3284BD}"/>
              </a:ext>
            </a:extLst>
          </p:cNvPr>
          <p:cNvSpPr txBox="1"/>
          <p:nvPr/>
        </p:nvSpPr>
        <p:spPr>
          <a:xfrm>
            <a:off x="3607614" y="4863105"/>
            <a:ext cx="3084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n (Cu)=19,2/64=0,3 </a:t>
            </a:r>
            <a:r>
              <a:rPr lang="ru-RU" sz="2400" dirty="0">
                <a:solidFill>
                  <a:srgbClr val="FF0000"/>
                </a:solidFill>
              </a:rPr>
              <a:t>моль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EB6319-9780-B3C2-209E-B3AEF235C791}"/>
              </a:ext>
            </a:extLst>
          </p:cNvPr>
          <p:cNvSpPr txBox="1"/>
          <p:nvPr/>
        </p:nvSpPr>
        <p:spPr>
          <a:xfrm>
            <a:off x="6808944" y="4863104"/>
            <a:ext cx="3386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n (NH</a:t>
            </a:r>
            <a:r>
              <a:rPr lang="en-US" sz="2400" baseline="-25000" dirty="0">
                <a:solidFill>
                  <a:srgbClr val="FF0000"/>
                </a:solidFill>
              </a:rPr>
              <a:t>3</a:t>
            </a:r>
            <a:r>
              <a:rPr lang="en-US" sz="2400" dirty="0">
                <a:solidFill>
                  <a:srgbClr val="FF0000"/>
                </a:solidFill>
              </a:rPr>
              <a:t>)=(0,3/3)*2=0,2 </a:t>
            </a:r>
            <a:r>
              <a:rPr lang="ru-RU" sz="2400" dirty="0">
                <a:solidFill>
                  <a:srgbClr val="FF0000"/>
                </a:solidFill>
              </a:rPr>
              <a:t>моль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B08C7-95E2-A316-25DA-1488FF67A3AD}"/>
              </a:ext>
            </a:extLst>
          </p:cNvPr>
          <p:cNvSpPr txBox="1"/>
          <p:nvPr/>
        </p:nvSpPr>
        <p:spPr>
          <a:xfrm>
            <a:off x="3630650" y="5350802"/>
            <a:ext cx="2938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V (NH</a:t>
            </a:r>
            <a:r>
              <a:rPr lang="en-US" sz="2400" baseline="-25000" dirty="0">
                <a:solidFill>
                  <a:srgbClr val="FF0000"/>
                </a:solidFill>
              </a:rPr>
              <a:t>3</a:t>
            </a:r>
            <a:r>
              <a:rPr lang="en-US" sz="2400" dirty="0">
                <a:solidFill>
                  <a:srgbClr val="FF0000"/>
                </a:solidFill>
              </a:rPr>
              <a:t>)=0,2*22,4=4,48 </a:t>
            </a:r>
            <a:r>
              <a:rPr lang="ru-RU" sz="2400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9694F0-58DE-7D45-2FE8-24F9DBE228E0}"/>
              </a:ext>
            </a:extLst>
          </p:cNvPr>
          <p:cNvSpPr txBox="1"/>
          <p:nvPr/>
        </p:nvSpPr>
        <p:spPr>
          <a:xfrm>
            <a:off x="6813115" y="5350801"/>
            <a:ext cx="3228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V</a:t>
            </a:r>
            <a:r>
              <a:rPr lang="ru-RU" sz="2400" baseline="-25000" dirty="0">
                <a:solidFill>
                  <a:srgbClr val="FF0000"/>
                </a:solidFill>
              </a:rPr>
              <a:t>прим.</a:t>
            </a:r>
            <a:r>
              <a:rPr lang="en-US" sz="2400" dirty="0">
                <a:solidFill>
                  <a:srgbClr val="FF0000"/>
                </a:solidFill>
              </a:rPr>
              <a:t>(N</a:t>
            </a:r>
            <a:r>
              <a:rPr lang="en-US" sz="2400" baseline="-25000" dirty="0">
                <a:solidFill>
                  <a:srgbClr val="FF0000"/>
                </a:solidFill>
              </a:rPr>
              <a:t>2</a:t>
            </a:r>
            <a:r>
              <a:rPr lang="en-US" sz="2400" dirty="0">
                <a:solidFill>
                  <a:srgbClr val="FF0000"/>
                </a:solidFill>
              </a:rPr>
              <a:t>)=</a:t>
            </a:r>
            <a:r>
              <a:rPr lang="ru-RU" sz="2400" dirty="0">
                <a:solidFill>
                  <a:srgbClr val="FF0000"/>
                </a:solidFill>
              </a:rPr>
              <a:t>5,6-4,48</a:t>
            </a:r>
            <a:r>
              <a:rPr lang="en-US" sz="2400" dirty="0">
                <a:solidFill>
                  <a:srgbClr val="FF0000"/>
                </a:solidFill>
              </a:rPr>
              <a:t>=</a:t>
            </a:r>
            <a:r>
              <a:rPr lang="ru-RU" sz="2400" dirty="0">
                <a:solidFill>
                  <a:srgbClr val="FF0000"/>
                </a:solidFill>
              </a:rPr>
              <a:t>1,12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1EE870-B408-A32D-2547-69B742E9FD39}"/>
              </a:ext>
            </a:extLst>
          </p:cNvPr>
          <p:cNvSpPr txBox="1"/>
          <p:nvPr/>
        </p:nvSpPr>
        <p:spPr>
          <a:xfrm>
            <a:off x="4756805" y="5971100"/>
            <a:ext cx="4457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b="1" i="0" dirty="0">
                <a:solidFill>
                  <a:srgbClr val="0070C0"/>
                </a:solidFill>
                <a:effectLst/>
                <a:latin typeface="palatino linotype" panose="02040502050505030304" pitchFamily="18" charset="0"/>
              </a:rPr>
              <a:t>φ</a:t>
            </a:r>
            <a:r>
              <a:rPr lang="en-US" sz="3200" b="1" dirty="0">
                <a:solidFill>
                  <a:srgbClr val="0070C0"/>
                </a:solidFill>
              </a:rPr>
              <a:t> (N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)=</a:t>
            </a:r>
            <a:r>
              <a:rPr lang="ru-RU" sz="3200" b="1" dirty="0">
                <a:solidFill>
                  <a:srgbClr val="0070C0"/>
                </a:solidFill>
              </a:rPr>
              <a:t>(1,12/5,6)</a:t>
            </a:r>
            <a:r>
              <a:rPr lang="en-US" sz="3200" b="1" dirty="0">
                <a:solidFill>
                  <a:srgbClr val="0070C0"/>
                </a:solidFill>
              </a:rPr>
              <a:t>*</a:t>
            </a:r>
            <a:r>
              <a:rPr lang="ru-RU" sz="3200" b="1" dirty="0">
                <a:solidFill>
                  <a:srgbClr val="0070C0"/>
                </a:solidFill>
              </a:rPr>
              <a:t>100</a:t>
            </a:r>
            <a:r>
              <a:rPr lang="en-US" sz="3200" b="1" dirty="0">
                <a:solidFill>
                  <a:srgbClr val="0070C0"/>
                </a:solidFill>
              </a:rPr>
              <a:t>=</a:t>
            </a:r>
            <a:r>
              <a:rPr lang="ru-RU" sz="3200" b="1" dirty="0">
                <a:solidFill>
                  <a:srgbClr val="0070C0"/>
                </a:solidFill>
              </a:rPr>
              <a:t>20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%</a:t>
            </a: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D38CA838-EEF9-114B-8C06-FDF456099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ru-RU" altLang="ru-RU" sz="19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AutoShape 2" descr="{\displaystyle {\ce {\phi}}}">
            <a:extLst>
              <a:ext uri="{FF2B5EF4-FFF2-40B4-BE49-F238E27FC236}">
                <a16:creationId xmlns:a16="http://schemas.microsoft.com/office/drawing/2014/main" id="{8D3D5296-DD97-A320-70F4-2C04E06DB0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47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EA803A34-B562-73F0-8D3B-7D5F04E78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 </a:t>
            </a:r>
            <a:r>
              <a:rPr kumimoji="0" lang="ru-RU" altLang="ru-RU" sz="19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AutoShape 4" descr="{\displaystyle {\ce {\phi}}}">
            <a:extLst>
              <a:ext uri="{FF2B5EF4-FFF2-40B4-BE49-F238E27FC236}">
                <a16:creationId xmlns:a16="http://schemas.microsoft.com/office/drawing/2014/main" id="{FDD8B913-018D-4D44-C350-B153B02EAA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71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6" descr="{\displaystyle \phi _{\mathrm {B} }}">
            <a:extLst>
              <a:ext uri="{FF2B5EF4-FFF2-40B4-BE49-F238E27FC236}">
                <a16:creationId xmlns:a16="http://schemas.microsoft.com/office/drawing/2014/main" id="{492D74FF-5353-BAB7-770B-79EE38ECBC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4" name="Таблица 23">
            <a:extLst>
              <a:ext uri="{FF2B5EF4-FFF2-40B4-BE49-F238E27FC236}">
                <a16:creationId xmlns:a16="http://schemas.microsoft.com/office/drawing/2014/main" id="{984E6D71-DCDC-A03B-6E77-C3B5D1F927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996798"/>
              </p:ext>
            </p:extLst>
          </p:nvPr>
        </p:nvGraphicFramePr>
        <p:xfrm>
          <a:off x="5753154" y="3003321"/>
          <a:ext cx="1055790" cy="4256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27895">
                  <a:extLst>
                    <a:ext uri="{9D8B030D-6E8A-4147-A177-3AD203B41FA5}">
                      <a16:colId xmlns:a16="http://schemas.microsoft.com/office/drawing/2014/main" val="4052976945"/>
                    </a:ext>
                  </a:extLst>
                </a:gridCol>
                <a:gridCol w="527895">
                  <a:extLst>
                    <a:ext uri="{9D8B030D-6E8A-4147-A177-3AD203B41FA5}">
                      <a16:colId xmlns:a16="http://schemas.microsoft.com/office/drawing/2014/main" val="1432491360"/>
                    </a:ext>
                  </a:extLst>
                </a:gridCol>
              </a:tblGrid>
              <a:tr h="4256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0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27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Белая структура ДНК">
            <a:extLst>
              <a:ext uri="{FF2B5EF4-FFF2-40B4-BE49-F238E27FC236}">
                <a16:creationId xmlns:a16="http://schemas.microsoft.com/office/drawing/2014/main" id="{7F21F877-E428-8BB2-045F-D9FA57744C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3924A06-2533-68FE-6815-A6208AD97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" dirty="0"/>
              <a:t>Вторая часть</a:t>
            </a:r>
          </a:p>
        </p:txBody>
      </p:sp>
    </p:spTree>
    <p:extLst>
      <p:ext uri="{BB962C8B-B14F-4D97-AF65-F5344CB8AC3E}">
        <p14:creationId xmlns:p14="http://schemas.microsoft.com/office/powerpoint/2010/main" val="292441701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22008-C9AB-37AE-B7CF-86738E57E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609600"/>
            <a:ext cx="9829800" cy="670560"/>
          </a:xfrm>
        </p:spPr>
        <p:txBody>
          <a:bodyPr/>
          <a:lstStyle/>
          <a:p>
            <a:r>
              <a:rPr lang="ru-RU" dirty="0"/>
              <a:t>Общие правила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6422BE-A3E2-01D9-BD04-794D2F4E9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20" y="1746504"/>
            <a:ext cx="10024712" cy="4352544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</a:rPr>
              <a:t>Чётко и понятно прописывайте номер каждого задания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Если решили продолжить, напишите, продолжение задания №</a:t>
            </a:r>
            <a:r>
              <a:rPr lang="en-US" sz="2800" b="1" dirty="0">
                <a:solidFill>
                  <a:srgbClr val="C00000"/>
                </a:solidFill>
              </a:rPr>
              <a:t>[ ]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Не пишите того, чего вас не спрашивают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Не путайте заряд иона и степень окисления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 задачах не забывайте про единицы измерения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Внимательно уравнивайте реакции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Не бойтесь писать сразу в чистовик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702D12-8A74-4BBE-0270-F142DB9656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t>93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315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D0CBEF-095D-6AC7-AFFE-1AC2595F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942" y="670993"/>
            <a:ext cx="9829800" cy="1381125"/>
          </a:xfrm>
        </p:spPr>
        <p:txBody>
          <a:bodyPr/>
          <a:lstStyle/>
          <a:p>
            <a:r>
              <a:rPr lang="ru-RU" dirty="0"/>
              <a:t>Задания 29-30 содержат общий ряд веществ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70FF291-5BD2-D939-F70D-C418A55152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56" t="16412" r="3576" b="54704"/>
          <a:stretch/>
        </p:blipFill>
        <p:spPr>
          <a:xfrm>
            <a:off x="1188720" y="2883195"/>
            <a:ext cx="10896736" cy="189010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AB211B-FC48-FD07-F4EF-7C1557286A31}"/>
              </a:ext>
            </a:extLst>
          </p:cNvPr>
          <p:cNvSpPr txBox="1"/>
          <p:nvPr/>
        </p:nvSpPr>
        <p:spPr>
          <a:xfrm>
            <a:off x="2234405" y="2298420"/>
            <a:ext cx="87688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Выпишите формулы веществ, так будет проще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3E39DD-3800-F692-6028-7BDFB9D6B261}"/>
              </a:ext>
            </a:extLst>
          </p:cNvPr>
          <p:cNvSpPr txBox="1"/>
          <p:nvPr/>
        </p:nvSpPr>
        <p:spPr>
          <a:xfrm>
            <a:off x="0" y="4773299"/>
            <a:ext cx="12192000" cy="769441"/>
          </a:xfrm>
          <a:prstGeom prst="rect">
            <a:avLst/>
          </a:prstGeom>
          <a:solidFill>
            <a:srgbClr val="0070C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C00000"/>
                </a:solidFill>
              </a:rPr>
              <a:t>NaClO</a:t>
            </a:r>
            <a:r>
              <a:rPr lang="en-US" sz="4400" dirty="0">
                <a:solidFill>
                  <a:srgbClr val="C00000"/>
                </a:solidFill>
              </a:rPr>
              <a:t>, CrCl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NaOH, AgNO</a:t>
            </a:r>
            <a:r>
              <a:rPr lang="en-US" sz="4400" baseline="-25000" dirty="0">
                <a:solidFill>
                  <a:srgbClr val="C00000"/>
                </a:solidFill>
              </a:rPr>
              <a:t>3</a:t>
            </a:r>
            <a:r>
              <a:rPr lang="en-US" sz="4400" dirty="0">
                <a:solidFill>
                  <a:srgbClr val="C00000"/>
                </a:solidFill>
              </a:rPr>
              <a:t>, NaNO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HCl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6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D0CBEF-095D-6AC7-AFFE-1AC2595F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153" y="156671"/>
            <a:ext cx="4408100" cy="584775"/>
          </a:xfrm>
        </p:spPr>
        <p:txBody>
          <a:bodyPr/>
          <a:lstStyle/>
          <a:p>
            <a:r>
              <a:rPr lang="ru-RU" dirty="0"/>
              <a:t>Задание 29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AB211B-FC48-FD07-F4EF-7C1557286A31}"/>
              </a:ext>
            </a:extLst>
          </p:cNvPr>
          <p:cNvSpPr txBox="1"/>
          <p:nvPr/>
        </p:nvSpPr>
        <p:spPr>
          <a:xfrm>
            <a:off x="404262" y="1528979"/>
            <a:ext cx="6196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Обращайте внимание на нюансы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24F45-1BD9-83B9-1D37-51FD068CEA09}"/>
              </a:ext>
            </a:extLst>
          </p:cNvPr>
          <p:cNvSpPr txBox="1"/>
          <p:nvPr/>
        </p:nvSpPr>
        <p:spPr>
          <a:xfrm>
            <a:off x="4833808" y="54373"/>
            <a:ext cx="1470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ОВР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70805A-1C63-024E-7C0A-616861FBEB1B}"/>
              </a:ext>
            </a:extLst>
          </p:cNvPr>
          <p:cNvSpPr txBox="1"/>
          <p:nvPr/>
        </p:nvSpPr>
        <p:spPr>
          <a:xfrm>
            <a:off x="404262" y="804891"/>
            <a:ext cx="10294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Все реакции выучить невозможно, нужно понимать логику процессов, тем не менее, отдельные реакции полезно будет запомнить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F67232F3-A735-B904-B621-81C44D7B22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939" t="45679" r="16686" b="30459"/>
          <a:stretch/>
        </p:blipFill>
        <p:spPr>
          <a:xfrm>
            <a:off x="404262" y="2113754"/>
            <a:ext cx="10614077" cy="1890105"/>
          </a:xfr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5D72321-E564-09C6-FE78-BBFFF5087593}"/>
              </a:ext>
            </a:extLst>
          </p:cNvPr>
          <p:cNvCxnSpPr>
            <a:cxnSpLocks/>
          </p:cNvCxnSpPr>
          <p:nvPr/>
        </p:nvCxnSpPr>
        <p:spPr>
          <a:xfrm>
            <a:off x="1413931" y="3218042"/>
            <a:ext cx="22821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E621FB8-69B1-25F8-B4EC-F6EC1E36DF7D}"/>
              </a:ext>
            </a:extLst>
          </p:cNvPr>
          <p:cNvSpPr txBox="1"/>
          <p:nvPr/>
        </p:nvSpPr>
        <p:spPr>
          <a:xfrm>
            <a:off x="597849" y="4744246"/>
            <a:ext cx="9779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Если вы напишите реакцию, но она не подойдёт под условия, то у вас ноль за это задание, не важно что написано далее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099633-0004-EE31-07C4-3015B6BB0D79}"/>
              </a:ext>
            </a:extLst>
          </p:cNvPr>
          <p:cNvSpPr txBox="1"/>
          <p:nvPr/>
        </p:nvSpPr>
        <p:spPr>
          <a:xfrm>
            <a:off x="0" y="3993047"/>
            <a:ext cx="12192000" cy="769441"/>
          </a:xfrm>
          <a:prstGeom prst="rect">
            <a:avLst/>
          </a:prstGeom>
          <a:solidFill>
            <a:srgbClr val="0070C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C00000"/>
                </a:solidFill>
              </a:rPr>
              <a:t>NaClO</a:t>
            </a:r>
            <a:r>
              <a:rPr lang="en-US" sz="4400" dirty="0">
                <a:solidFill>
                  <a:srgbClr val="C00000"/>
                </a:solidFill>
              </a:rPr>
              <a:t>, CrCl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NaOH, AgNO</a:t>
            </a:r>
            <a:r>
              <a:rPr lang="en-US" sz="4400" baseline="-25000" dirty="0">
                <a:solidFill>
                  <a:srgbClr val="C00000"/>
                </a:solidFill>
              </a:rPr>
              <a:t>3</a:t>
            </a:r>
            <a:r>
              <a:rPr lang="en-US" sz="4400" dirty="0">
                <a:solidFill>
                  <a:srgbClr val="C00000"/>
                </a:solidFill>
              </a:rPr>
              <a:t>, NaNO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HCl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A87E-9FCB-92E7-83FF-4DCA51757E66}"/>
              </a:ext>
            </a:extLst>
          </p:cNvPr>
          <p:cNvSpPr txBox="1"/>
          <p:nvPr/>
        </p:nvSpPr>
        <p:spPr>
          <a:xfrm>
            <a:off x="0" y="5898407"/>
            <a:ext cx="10267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/>
              <a:t>В реакции чаще всего участвует три</a:t>
            </a:r>
            <a:br>
              <a:rPr lang="ru-RU" sz="2400" i="1" dirty="0"/>
            </a:br>
            <a:r>
              <a:rPr lang="ru-RU" sz="2400" i="1" dirty="0"/>
              <a:t> вещества из списка, одно из них выступает в качестве среды реакции</a:t>
            </a:r>
          </a:p>
        </p:txBody>
      </p:sp>
      <p:pic>
        <p:nvPicPr>
          <p:cNvPr id="17" name="Рисунок 16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62431855-6F55-AEE1-C6B6-3844D8FB5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9831" y="334098"/>
            <a:ext cx="863839" cy="94158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6484BD2-2F54-6B63-378E-A35687391BDE}"/>
              </a:ext>
            </a:extLst>
          </p:cNvPr>
          <p:cNvSpPr txBox="1"/>
          <p:nvPr/>
        </p:nvSpPr>
        <p:spPr>
          <a:xfrm>
            <a:off x="10698899" y="1312212"/>
            <a:ext cx="1443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Два балла за </a:t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это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2240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3" grpId="0"/>
      <p:bldP spid="14" grpId="0"/>
      <p:bldP spid="1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D0CBEF-095D-6AC7-AFFE-1AC2595F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153" y="156671"/>
            <a:ext cx="4408100" cy="584775"/>
          </a:xfrm>
        </p:spPr>
        <p:txBody>
          <a:bodyPr/>
          <a:lstStyle/>
          <a:p>
            <a:r>
              <a:rPr lang="ru-RU" dirty="0"/>
              <a:t>Задание 29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24F45-1BD9-83B9-1D37-51FD068CEA09}"/>
              </a:ext>
            </a:extLst>
          </p:cNvPr>
          <p:cNvSpPr txBox="1"/>
          <p:nvPr/>
        </p:nvSpPr>
        <p:spPr>
          <a:xfrm>
            <a:off x="4833808" y="54373"/>
            <a:ext cx="1470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ОВР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F67232F3-A735-B904-B621-81C44D7B22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939" t="45679" r="16686" b="30459"/>
          <a:stretch/>
        </p:blipFill>
        <p:spPr>
          <a:xfrm>
            <a:off x="404262" y="1796120"/>
            <a:ext cx="10614077" cy="1890105"/>
          </a:xfr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5D72321-E564-09C6-FE78-BBFFF5087593}"/>
              </a:ext>
            </a:extLst>
          </p:cNvPr>
          <p:cNvCxnSpPr>
            <a:cxnSpLocks/>
          </p:cNvCxnSpPr>
          <p:nvPr/>
        </p:nvCxnSpPr>
        <p:spPr>
          <a:xfrm>
            <a:off x="1413931" y="2900408"/>
            <a:ext cx="22821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09B07D9-1B5D-AF28-2D3B-B5399ACEA6B0}"/>
              </a:ext>
            </a:extLst>
          </p:cNvPr>
          <p:cNvSpPr txBox="1"/>
          <p:nvPr/>
        </p:nvSpPr>
        <p:spPr>
          <a:xfrm>
            <a:off x="0" y="943217"/>
            <a:ext cx="12192000" cy="769441"/>
          </a:xfrm>
          <a:prstGeom prst="rect">
            <a:avLst/>
          </a:prstGeom>
          <a:solidFill>
            <a:srgbClr val="0070C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C00000"/>
                </a:solidFill>
              </a:rPr>
              <a:t>NaClO</a:t>
            </a:r>
            <a:r>
              <a:rPr lang="en-US" sz="4400" dirty="0">
                <a:solidFill>
                  <a:srgbClr val="C00000"/>
                </a:solidFill>
              </a:rPr>
              <a:t>, CrCl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NaOH, AgNO</a:t>
            </a:r>
            <a:r>
              <a:rPr lang="en-US" sz="4400" baseline="-25000" dirty="0">
                <a:solidFill>
                  <a:srgbClr val="C00000"/>
                </a:solidFill>
              </a:rPr>
              <a:t>3</a:t>
            </a:r>
            <a:r>
              <a:rPr lang="en-US" sz="4400" dirty="0">
                <a:solidFill>
                  <a:srgbClr val="C00000"/>
                </a:solidFill>
              </a:rPr>
              <a:t>, NaNO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HCl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246515-8B2F-84A1-1A4C-21F71784A4BE}"/>
              </a:ext>
            </a:extLst>
          </p:cNvPr>
          <p:cNvSpPr txBox="1"/>
          <p:nvPr/>
        </p:nvSpPr>
        <p:spPr>
          <a:xfrm>
            <a:off x="2272698" y="3665204"/>
            <a:ext cx="6877204" cy="584775"/>
          </a:xfrm>
          <a:prstGeom prst="rect">
            <a:avLst/>
          </a:prstGeom>
          <a:solidFill>
            <a:srgbClr val="FF0000">
              <a:alpha val="16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CrCl</a:t>
            </a:r>
            <a:r>
              <a:rPr lang="en-US" sz="3200" baseline="-25000" dirty="0"/>
              <a:t>2</a:t>
            </a:r>
            <a:r>
              <a:rPr lang="en-US" sz="3200" dirty="0"/>
              <a:t>+4NaOH+2NaClO=Na</a:t>
            </a:r>
            <a:r>
              <a:rPr lang="en-US" sz="3200" baseline="-25000" dirty="0"/>
              <a:t>2</a:t>
            </a:r>
            <a:r>
              <a:rPr lang="en-US" sz="3200" dirty="0"/>
              <a:t>CrO</a:t>
            </a:r>
            <a:r>
              <a:rPr lang="en-US" sz="3200" baseline="-25000" dirty="0"/>
              <a:t>4</a:t>
            </a:r>
            <a:r>
              <a:rPr lang="en-US" sz="3200" dirty="0"/>
              <a:t>+4NaCl+2H</a:t>
            </a:r>
            <a:r>
              <a:rPr lang="en-US" sz="3200" baseline="-25000" dirty="0"/>
              <a:t>2</a:t>
            </a:r>
            <a:r>
              <a:rPr lang="en-US" sz="3200" dirty="0"/>
              <a:t>O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872787-FEB6-E0BE-5A2C-FF5DE5A120FD}"/>
              </a:ext>
            </a:extLst>
          </p:cNvPr>
          <p:cNvSpPr txBox="1"/>
          <p:nvPr/>
        </p:nvSpPr>
        <p:spPr>
          <a:xfrm>
            <a:off x="774650" y="4353054"/>
            <a:ext cx="39100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Cr</a:t>
            </a:r>
            <a:r>
              <a:rPr lang="en-US" sz="4000" b="1" baseline="30000" dirty="0"/>
              <a:t>+2 </a:t>
            </a:r>
            <a:r>
              <a:rPr lang="en-US" sz="4000" b="1" dirty="0"/>
              <a:t>- 4e</a:t>
            </a:r>
            <a:r>
              <a:rPr lang="en-US" sz="4000" b="1" baseline="30000" dirty="0"/>
              <a:t>- </a:t>
            </a:r>
            <a:r>
              <a:rPr lang="en-US" sz="4000" b="1" dirty="0"/>
              <a:t>= Cr</a:t>
            </a:r>
            <a:r>
              <a:rPr lang="en-US" sz="4000" b="1" baseline="30000" dirty="0"/>
              <a:t>+6</a:t>
            </a:r>
            <a:r>
              <a:rPr lang="en-US" sz="4000" b="1" dirty="0"/>
              <a:t> 2  1</a:t>
            </a:r>
            <a:endParaRPr lang="en-US" sz="4000" b="1" baseline="30000" dirty="0"/>
          </a:p>
          <a:p>
            <a:r>
              <a:rPr lang="en-US" sz="4000" b="1" dirty="0"/>
              <a:t>Cl</a:t>
            </a:r>
            <a:r>
              <a:rPr lang="en-US" sz="4000" b="1" baseline="30000" dirty="0"/>
              <a:t>+1 </a:t>
            </a:r>
            <a:r>
              <a:rPr lang="en-US" sz="4000" b="1" dirty="0"/>
              <a:t>+ 2e</a:t>
            </a:r>
            <a:r>
              <a:rPr lang="en-US" sz="4000" b="1" baseline="30000" dirty="0"/>
              <a:t>- </a:t>
            </a:r>
            <a:r>
              <a:rPr lang="en-US" sz="4000" b="1" dirty="0"/>
              <a:t>= Cl</a:t>
            </a:r>
            <a:r>
              <a:rPr lang="en-US" sz="4000" b="1" baseline="30000" dirty="0"/>
              <a:t>-1</a:t>
            </a:r>
            <a:r>
              <a:rPr lang="en-US" sz="4000" b="1" dirty="0"/>
              <a:t> 4  2</a:t>
            </a:r>
            <a:endParaRPr lang="ru-RU" sz="4000" b="1" baseline="30000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53C9CD2-5498-FC0E-74BA-A16EEDB91B25}"/>
              </a:ext>
            </a:extLst>
          </p:cNvPr>
          <p:cNvCxnSpPr>
            <a:cxnSpLocks/>
          </p:cNvCxnSpPr>
          <p:nvPr/>
        </p:nvCxnSpPr>
        <p:spPr>
          <a:xfrm>
            <a:off x="3667226" y="4369057"/>
            <a:ext cx="0" cy="130743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9E810CD-2878-067D-EE4B-2A2FE4DDA125}"/>
              </a:ext>
            </a:extLst>
          </p:cNvPr>
          <p:cNvCxnSpPr>
            <a:cxnSpLocks/>
          </p:cNvCxnSpPr>
          <p:nvPr/>
        </p:nvCxnSpPr>
        <p:spPr>
          <a:xfrm>
            <a:off x="4089133" y="4369057"/>
            <a:ext cx="0" cy="130743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D223BFB-0D9C-5604-1459-B8A9064EFEE5}"/>
              </a:ext>
            </a:extLst>
          </p:cNvPr>
          <p:cNvSpPr txBox="1"/>
          <p:nvPr/>
        </p:nvSpPr>
        <p:spPr>
          <a:xfrm>
            <a:off x="976780" y="5692496"/>
            <a:ext cx="63771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Cr</a:t>
            </a:r>
            <a:r>
              <a:rPr lang="en-US" sz="2800" baseline="30000" dirty="0"/>
              <a:t>+2</a:t>
            </a:r>
            <a:r>
              <a:rPr lang="en-US" sz="2800" dirty="0"/>
              <a:t> </a:t>
            </a:r>
            <a:r>
              <a:rPr lang="ru-RU" sz="2800" dirty="0"/>
              <a:t>в соединении </a:t>
            </a:r>
            <a:r>
              <a:rPr lang="en-US" sz="2800" dirty="0"/>
              <a:t>CrCl</a:t>
            </a:r>
            <a:r>
              <a:rPr lang="en-US" sz="2800" baseline="-25000" dirty="0"/>
              <a:t>2</a:t>
            </a:r>
            <a:r>
              <a:rPr lang="ru-RU" sz="2800" dirty="0"/>
              <a:t> – восстановитель</a:t>
            </a:r>
          </a:p>
          <a:p>
            <a:r>
              <a:rPr lang="en-US" sz="2800" dirty="0"/>
              <a:t>Cl</a:t>
            </a:r>
            <a:r>
              <a:rPr lang="en-US" sz="2800" baseline="30000" dirty="0"/>
              <a:t>+1 </a:t>
            </a:r>
            <a:r>
              <a:rPr lang="ru-RU" sz="2800" dirty="0"/>
              <a:t>в соединении </a:t>
            </a:r>
            <a:r>
              <a:rPr lang="en-US" sz="2800" dirty="0" err="1"/>
              <a:t>NaClO</a:t>
            </a:r>
            <a:r>
              <a:rPr lang="en-US" sz="2800" dirty="0"/>
              <a:t> </a:t>
            </a:r>
            <a:r>
              <a:rPr lang="ru-RU" sz="2800" dirty="0"/>
              <a:t>- окислитель</a:t>
            </a:r>
          </a:p>
        </p:txBody>
      </p:sp>
      <p:pic>
        <p:nvPicPr>
          <p:cNvPr id="18" name="Рисунок 17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210001CF-5B77-4678-3AD8-1D8509252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9831" y="74216"/>
            <a:ext cx="863839" cy="94158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AFC8164-8ADF-F333-4395-42E987BA8A34}"/>
              </a:ext>
            </a:extLst>
          </p:cNvPr>
          <p:cNvSpPr txBox="1"/>
          <p:nvPr/>
        </p:nvSpPr>
        <p:spPr>
          <a:xfrm>
            <a:off x="10698899" y="1052330"/>
            <a:ext cx="1443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Два балла за </a:t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это задание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10680F-2627-78D5-0251-F716BB5F4846}"/>
              </a:ext>
            </a:extLst>
          </p:cNvPr>
          <p:cNvSpPr txBox="1"/>
          <p:nvPr/>
        </p:nvSpPr>
        <p:spPr>
          <a:xfrm>
            <a:off x="5524901" y="4620126"/>
            <a:ext cx="2580706" cy="646331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Знак степени окисления</a:t>
            </a:r>
            <a:br>
              <a:rPr lang="ru-RU" dirty="0"/>
            </a:br>
            <a:r>
              <a:rPr lang="ru-RU" dirty="0"/>
              <a:t>пишем слава от цифры!!!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215C1A-D202-B1D5-2033-CC6A0AD426B8}"/>
              </a:ext>
            </a:extLst>
          </p:cNvPr>
          <p:cNvSpPr/>
          <p:nvPr/>
        </p:nvSpPr>
        <p:spPr>
          <a:xfrm>
            <a:off x="3253339" y="3686225"/>
            <a:ext cx="202130" cy="563754"/>
          </a:xfrm>
          <a:prstGeom prst="rect">
            <a:avLst/>
          </a:prstGeom>
          <a:solidFill>
            <a:srgbClr val="E6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B8E2D4-1024-0720-F84B-51D2946A29DC}"/>
              </a:ext>
            </a:extLst>
          </p:cNvPr>
          <p:cNvSpPr/>
          <p:nvPr/>
        </p:nvSpPr>
        <p:spPr>
          <a:xfrm>
            <a:off x="4482565" y="3686225"/>
            <a:ext cx="202130" cy="563754"/>
          </a:xfrm>
          <a:prstGeom prst="rect">
            <a:avLst/>
          </a:prstGeom>
          <a:solidFill>
            <a:srgbClr val="E6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8A0F81-7C9C-5F9E-1005-F64483206FB7}"/>
              </a:ext>
            </a:extLst>
          </p:cNvPr>
          <p:cNvSpPr/>
          <p:nvPr/>
        </p:nvSpPr>
        <p:spPr>
          <a:xfrm>
            <a:off x="7151780" y="3665204"/>
            <a:ext cx="202130" cy="563754"/>
          </a:xfrm>
          <a:prstGeom prst="rect">
            <a:avLst/>
          </a:prstGeom>
          <a:solidFill>
            <a:srgbClr val="E6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C17A9C-6B7E-E4B5-D5DB-C9EA0F7A4AFA}"/>
              </a:ext>
            </a:extLst>
          </p:cNvPr>
          <p:cNvSpPr/>
          <p:nvPr/>
        </p:nvSpPr>
        <p:spPr>
          <a:xfrm>
            <a:off x="8233486" y="3686225"/>
            <a:ext cx="202130" cy="563754"/>
          </a:xfrm>
          <a:prstGeom prst="rect">
            <a:avLst/>
          </a:prstGeom>
          <a:solidFill>
            <a:srgbClr val="E6C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93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0" grpId="0" animBg="1"/>
      <p:bldP spid="3" grpId="0" animBg="1"/>
      <p:bldP spid="3" grpId="1" animBg="1"/>
      <p:bldP spid="7" grpId="0" animBg="1"/>
      <p:bldP spid="7" grpId="1" animBg="1"/>
      <p:bldP spid="10" grpId="0" animBg="1"/>
      <p:bldP spid="10" grpId="1" animBg="1"/>
      <p:bldP spid="14" grpId="0" animBg="1"/>
      <p:bldP spid="14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A65F6CB4-40E3-0401-23D3-D15AB89E4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816" t="33812" r="17183" b="47098"/>
          <a:stretch/>
        </p:blipFill>
        <p:spPr>
          <a:xfrm>
            <a:off x="486657" y="2481214"/>
            <a:ext cx="11218686" cy="1606244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D0CBEF-095D-6AC7-AFFE-1AC2595F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153" y="156671"/>
            <a:ext cx="4408100" cy="584775"/>
          </a:xfrm>
        </p:spPr>
        <p:txBody>
          <a:bodyPr/>
          <a:lstStyle/>
          <a:p>
            <a:r>
              <a:rPr lang="ru-RU" dirty="0"/>
              <a:t>Задание 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AB211B-FC48-FD07-F4EF-7C1557286A31}"/>
              </a:ext>
            </a:extLst>
          </p:cNvPr>
          <p:cNvSpPr txBox="1"/>
          <p:nvPr/>
        </p:nvSpPr>
        <p:spPr>
          <a:xfrm>
            <a:off x="404262" y="1930293"/>
            <a:ext cx="6196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Обращайте внимание на нюансы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24F45-1BD9-83B9-1D37-51FD068CEA09}"/>
              </a:ext>
            </a:extLst>
          </p:cNvPr>
          <p:cNvSpPr txBox="1"/>
          <p:nvPr/>
        </p:nvSpPr>
        <p:spPr>
          <a:xfrm>
            <a:off x="4833808" y="54373"/>
            <a:ext cx="5753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Реакции ионного обмена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70805A-1C63-024E-7C0A-616861FBEB1B}"/>
              </a:ext>
            </a:extLst>
          </p:cNvPr>
          <p:cNvSpPr txBox="1"/>
          <p:nvPr/>
        </p:nvSpPr>
        <p:spPr>
          <a:xfrm>
            <a:off x="0" y="804891"/>
            <a:ext cx="1219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Это реакции между электролитами, к электролитам относим основания, кислоты, амфотерные гидроксиды, остальные вещества (оксиды, простые вещества) из списка можно вычеркнуть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5D72321-E564-09C6-FE78-BBFFF5087593}"/>
              </a:ext>
            </a:extLst>
          </p:cNvPr>
          <p:cNvCxnSpPr>
            <a:cxnSpLocks/>
          </p:cNvCxnSpPr>
          <p:nvPr/>
        </p:nvCxnSpPr>
        <p:spPr>
          <a:xfrm>
            <a:off x="6733391" y="2977410"/>
            <a:ext cx="7069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9099633-0004-EE31-07C4-3015B6BB0D79}"/>
              </a:ext>
            </a:extLst>
          </p:cNvPr>
          <p:cNvSpPr txBox="1"/>
          <p:nvPr/>
        </p:nvSpPr>
        <p:spPr>
          <a:xfrm>
            <a:off x="0" y="4079674"/>
            <a:ext cx="12192000" cy="769441"/>
          </a:xfrm>
          <a:prstGeom prst="rect">
            <a:avLst/>
          </a:prstGeom>
          <a:solidFill>
            <a:srgbClr val="0070C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C00000"/>
                </a:solidFill>
              </a:rPr>
              <a:t>NaClO</a:t>
            </a:r>
            <a:r>
              <a:rPr lang="en-US" sz="4400" dirty="0">
                <a:solidFill>
                  <a:srgbClr val="C00000"/>
                </a:solidFill>
              </a:rPr>
              <a:t>, CrCl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NaOH, AgNO</a:t>
            </a:r>
            <a:r>
              <a:rPr lang="en-US" sz="4400" baseline="-25000" dirty="0">
                <a:solidFill>
                  <a:srgbClr val="C00000"/>
                </a:solidFill>
              </a:rPr>
              <a:t>3</a:t>
            </a:r>
            <a:r>
              <a:rPr lang="en-US" sz="4400" dirty="0">
                <a:solidFill>
                  <a:srgbClr val="C00000"/>
                </a:solidFill>
              </a:rPr>
              <a:t>, NaNO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HCl</a:t>
            </a:r>
            <a:endParaRPr lang="ru-RU" sz="4400" dirty="0">
              <a:solidFill>
                <a:srgbClr val="C00000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76EEC6A-4899-E211-128F-64DF986FA1F8}"/>
              </a:ext>
            </a:extLst>
          </p:cNvPr>
          <p:cNvCxnSpPr>
            <a:cxnSpLocks/>
            <a:endCxn id="9" idx="3"/>
          </p:cNvCxnSpPr>
          <p:nvPr/>
        </p:nvCxnSpPr>
        <p:spPr>
          <a:xfrm flipV="1">
            <a:off x="8810844" y="3284336"/>
            <a:ext cx="2894499" cy="112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8C26187-CBEB-31B8-A2DC-F03BF7D41360}"/>
              </a:ext>
            </a:extLst>
          </p:cNvPr>
          <p:cNvCxnSpPr>
            <a:cxnSpLocks/>
          </p:cNvCxnSpPr>
          <p:nvPr/>
        </p:nvCxnSpPr>
        <p:spPr>
          <a:xfrm>
            <a:off x="1559293" y="3659717"/>
            <a:ext cx="26276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1BE2F8D6-A837-3EA6-801B-CAF891700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62" y="3088252"/>
            <a:ext cx="863839" cy="94158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72BF05E-98AF-98A1-0771-49EF3BB92615}"/>
              </a:ext>
            </a:extLst>
          </p:cNvPr>
          <p:cNvSpPr txBox="1"/>
          <p:nvPr/>
        </p:nvSpPr>
        <p:spPr>
          <a:xfrm>
            <a:off x="-108470" y="4066366"/>
            <a:ext cx="1443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Два балла за </a:t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это задание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31D8B1-0258-FC39-0C4B-892CEFC06881}"/>
              </a:ext>
            </a:extLst>
          </p:cNvPr>
          <p:cNvSpPr txBox="1"/>
          <p:nvPr/>
        </p:nvSpPr>
        <p:spPr>
          <a:xfrm>
            <a:off x="1068010" y="4980183"/>
            <a:ext cx="9365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Здесь сейчас нельзя просто написать реакцию кислоты с щёлочью!!!</a:t>
            </a:r>
          </a:p>
        </p:txBody>
      </p:sp>
    </p:spTree>
    <p:extLst>
      <p:ext uri="{BB962C8B-B14F-4D97-AF65-F5344CB8AC3E}">
        <p14:creationId xmlns:p14="http://schemas.microsoft.com/office/powerpoint/2010/main" val="422290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3" grpId="0" animBg="1"/>
      <p:bldP spid="22" grpId="0"/>
      <p:bldP spid="2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A65F6CB4-40E3-0401-23D3-D15AB89E4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816" t="33812" r="17183" b="47098"/>
          <a:stretch/>
        </p:blipFill>
        <p:spPr>
          <a:xfrm>
            <a:off x="486657" y="912297"/>
            <a:ext cx="11218686" cy="1606244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D0CBEF-095D-6AC7-AFFE-1AC2595F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153" y="156671"/>
            <a:ext cx="4408100" cy="584775"/>
          </a:xfrm>
        </p:spPr>
        <p:txBody>
          <a:bodyPr/>
          <a:lstStyle/>
          <a:p>
            <a:r>
              <a:rPr lang="ru-RU" dirty="0"/>
              <a:t>Задание 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B24F45-1BD9-83B9-1D37-51FD068CEA09}"/>
              </a:ext>
            </a:extLst>
          </p:cNvPr>
          <p:cNvSpPr txBox="1"/>
          <p:nvPr/>
        </p:nvSpPr>
        <p:spPr>
          <a:xfrm>
            <a:off x="4833807" y="54373"/>
            <a:ext cx="6861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Реакции ионного обмена 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5D72321-E564-09C6-FE78-BBFFF5087593}"/>
              </a:ext>
            </a:extLst>
          </p:cNvPr>
          <p:cNvCxnSpPr>
            <a:cxnSpLocks/>
          </p:cNvCxnSpPr>
          <p:nvPr/>
        </p:nvCxnSpPr>
        <p:spPr>
          <a:xfrm>
            <a:off x="6733391" y="1408493"/>
            <a:ext cx="7069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9099633-0004-EE31-07C4-3015B6BB0D79}"/>
              </a:ext>
            </a:extLst>
          </p:cNvPr>
          <p:cNvSpPr txBox="1"/>
          <p:nvPr/>
        </p:nvSpPr>
        <p:spPr>
          <a:xfrm>
            <a:off x="0" y="2510757"/>
            <a:ext cx="12192000" cy="769441"/>
          </a:xfrm>
          <a:prstGeom prst="rect">
            <a:avLst/>
          </a:prstGeom>
          <a:solidFill>
            <a:srgbClr val="0070C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C00000"/>
                </a:solidFill>
              </a:rPr>
              <a:t>NaClO</a:t>
            </a:r>
            <a:r>
              <a:rPr lang="en-US" sz="4400" dirty="0">
                <a:solidFill>
                  <a:srgbClr val="C00000"/>
                </a:solidFill>
              </a:rPr>
              <a:t>, CrCl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NaOH, AgNO</a:t>
            </a:r>
            <a:r>
              <a:rPr lang="en-US" sz="4400" baseline="-25000" dirty="0">
                <a:solidFill>
                  <a:srgbClr val="C00000"/>
                </a:solidFill>
              </a:rPr>
              <a:t>3</a:t>
            </a:r>
            <a:r>
              <a:rPr lang="en-US" sz="4400" dirty="0">
                <a:solidFill>
                  <a:srgbClr val="C00000"/>
                </a:solidFill>
              </a:rPr>
              <a:t>, NaNO</a:t>
            </a:r>
            <a:r>
              <a:rPr lang="en-US" sz="4400" baseline="-25000" dirty="0">
                <a:solidFill>
                  <a:srgbClr val="C00000"/>
                </a:solidFill>
              </a:rPr>
              <a:t>2</a:t>
            </a:r>
            <a:r>
              <a:rPr lang="en-US" sz="4400" dirty="0">
                <a:solidFill>
                  <a:srgbClr val="C00000"/>
                </a:solidFill>
              </a:rPr>
              <a:t>, HCl</a:t>
            </a:r>
            <a:endParaRPr lang="ru-RU" sz="4400" dirty="0">
              <a:solidFill>
                <a:srgbClr val="C00000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76EEC6A-4899-E211-128F-64DF986FA1F8}"/>
              </a:ext>
            </a:extLst>
          </p:cNvPr>
          <p:cNvCxnSpPr>
            <a:cxnSpLocks/>
            <a:endCxn id="9" idx="3"/>
          </p:cNvCxnSpPr>
          <p:nvPr/>
        </p:nvCxnSpPr>
        <p:spPr>
          <a:xfrm flipV="1">
            <a:off x="8810844" y="1715419"/>
            <a:ext cx="2894499" cy="112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8C26187-CBEB-31B8-A2DC-F03BF7D41360}"/>
              </a:ext>
            </a:extLst>
          </p:cNvPr>
          <p:cNvCxnSpPr>
            <a:cxnSpLocks/>
          </p:cNvCxnSpPr>
          <p:nvPr/>
        </p:nvCxnSpPr>
        <p:spPr>
          <a:xfrm>
            <a:off x="1559293" y="2090800"/>
            <a:ext cx="26276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Изображение выглядит как человек, пол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1BE2F8D6-A837-3EA6-801B-CAF891700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62" y="1519335"/>
            <a:ext cx="863839" cy="94158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72BF05E-98AF-98A1-0771-49EF3BB92615}"/>
              </a:ext>
            </a:extLst>
          </p:cNvPr>
          <p:cNvSpPr txBox="1"/>
          <p:nvPr/>
        </p:nvSpPr>
        <p:spPr>
          <a:xfrm>
            <a:off x="-108470" y="2497449"/>
            <a:ext cx="1443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Два балла за </a:t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это задание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44FB1F-E357-A726-B248-EB9D3B435883}"/>
              </a:ext>
            </a:extLst>
          </p:cNvPr>
          <p:cNvSpPr txBox="1"/>
          <p:nvPr/>
        </p:nvSpPr>
        <p:spPr>
          <a:xfrm>
            <a:off x="687350" y="3420881"/>
            <a:ext cx="6399509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NaNO</a:t>
            </a:r>
            <a:r>
              <a:rPr lang="en-US" sz="3600" b="1" baseline="-25000" dirty="0"/>
              <a:t>2</a:t>
            </a:r>
            <a:r>
              <a:rPr lang="en-US" sz="3600" b="1" dirty="0"/>
              <a:t>+HCl=NaCl+HNO</a:t>
            </a:r>
            <a:r>
              <a:rPr lang="en-US" sz="3600" b="1" baseline="-25000" dirty="0"/>
              <a:t>2</a:t>
            </a:r>
          </a:p>
          <a:p>
            <a:endParaRPr lang="en-US" sz="3600" b="1" baseline="-25000" dirty="0"/>
          </a:p>
          <a:p>
            <a:r>
              <a:rPr lang="en-US" sz="3600" b="1" dirty="0"/>
              <a:t>Na</a:t>
            </a:r>
            <a:r>
              <a:rPr lang="en-US" sz="3600" b="1" baseline="30000" dirty="0"/>
              <a:t>1+</a:t>
            </a:r>
            <a:r>
              <a:rPr lang="en-US" sz="3600" b="1" dirty="0"/>
              <a:t>+NO</a:t>
            </a:r>
            <a:r>
              <a:rPr lang="en-US" sz="3600" b="1" baseline="-25000" dirty="0"/>
              <a:t>2</a:t>
            </a:r>
            <a:r>
              <a:rPr lang="en-US" sz="3600" b="1" baseline="30000" dirty="0"/>
              <a:t>1-</a:t>
            </a:r>
            <a:r>
              <a:rPr lang="en-US" sz="3600" b="1" dirty="0"/>
              <a:t>+H</a:t>
            </a:r>
            <a:r>
              <a:rPr lang="en-US" sz="3600" b="1" baseline="30000" dirty="0"/>
              <a:t>1+</a:t>
            </a:r>
            <a:r>
              <a:rPr lang="en-US" sz="3600" b="1" dirty="0"/>
              <a:t>+Cl</a:t>
            </a:r>
            <a:r>
              <a:rPr lang="en-US" sz="3600" b="1" baseline="30000" dirty="0"/>
              <a:t>1-</a:t>
            </a:r>
            <a:r>
              <a:rPr lang="en-US" sz="3600" b="1" dirty="0"/>
              <a:t>=Na</a:t>
            </a:r>
            <a:r>
              <a:rPr lang="en-US" sz="3600" b="1" baseline="30000" dirty="0"/>
              <a:t>1+</a:t>
            </a:r>
            <a:r>
              <a:rPr lang="en-US" sz="3600" b="1" dirty="0"/>
              <a:t>+Cl</a:t>
            </a:r>
            <a:r>
              <a:rPr lang="en-US" sz="3600" b="1" baseline="30000" dirty="0"/>
              <a:t>1-</a:t>
            </a:r>
            <a:r>
              <a:rPr lang="en-US" sz="3600" b="1" dirty="0"/>
              <a:t>+HNO</a:t>
            </a:r>
            <a:r>
              <a:rPr lang="en-US" sz="3600" b="1" baseline="-25000" dirty="0"/>
              <a:t>2</a:t>
            </a:r>
          </a:p>
          <a:p>
            <a:endParaRPr lang="en-US" sz="3600" b="1" baseline="-25000" dirty="0"/>
          </a:p>
          <a:p>
            <a:r>
              <a:rPr lang="en-US" sz="3600" b="1" dirty="0"/>
              <a:t>NO</a:t>
            </a:r>
            <a:r>
              <a:rPr lang="en-US" sz="3600" b="1" baseline="-25000" dirty="0"/>
              <a:t>2</a:t>
            </a:r>
            <a:r>
              <a:rPr lang="en-US" sz="3600" b="1" baseline="30000" dirty="0"/>
              <a:t>1-</a:t>
            </a:r>
            <a:r>
              <a:rPr lang="en-US" sz="3600" b="1" dirty="0"/>
              <a:t>+H</a:t>
            </a:r>
            <a:r>
              <a:rPr lang="en-US" sz="3600" b="1" baseline="30000" dirty="0"/>
              <a:t>1+</a:t>
            </a:r>
            <a:r>
              <a:rPr lang="en-US" sz="3600" b="1" dirty="0"/>
              <a:t>=HNO</a:t>
            </a:r>
            <a:r>
              <a:rPr lang="en-US" sz="3600" b="1" baseline="-25000" dirty="0"/>
              <a:t>2</a:t>
            </a:r>
            <a:endParaRPr lang="ru-RU" sz="3600" b="1" baseline="-25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317417-66D8-FCE0-CD47-4A65991868A1}"/>
              </a:ext>
            </a:extLst>
          </p:cNvPr>
          <p:cNvSpPr txBox="1"/>
          <p:nvPr/>
        </p:nvSpPr>
        <p:spPr>
          <a:xfrm>
            <a:off x="4944076" y="5137096"/>
            <a:ext cx="3320715" cy="1200329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Знак заряда иона</a:t>
            </a:r>
            <a:br>
              <a:rPr lang="ru-RU" dirty="0"/>
            </a:br>
            <a:r>
              <a:rPr lang="ru-RU" dirty="0"/>
              <a:t>пишем справа от цифры, то есть также, как в таблице растворимости!!!</a:t>
            </a:r>
          </a:p>
        </p:txBody>
      </p:sp>
    </p:spTree>
    <p:extLst>
      <p:ext uri="{BB962C8B-B14F-4D97-AF65-F5344CB8AC3E}">
        <p14:creationId xmlns:p14="http://schemas.microsoft.com/office/powerpoint/2010/main" val="30865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38A49-C992-8D13-5B9A-A27C5E746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026" y="100584"/>
            <a:ext cx="5760720" cy="548640"/>
          </a:xfrm>
        </p:spPr>
        <p:txBody>
          <a:bodyPr/>
          <a:lstStyle/>
          <a:p>
            <a:r>
              <a:rPr lang="ru-RU" dirty="0"/>
              <a:t>Задание 31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CF660D0-ACFB-E2D1-73F8-86975249E0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96" t="25432" r="5125" b="52229"/>
          <a:stretch/>
        </p:blipFill>
        <p:spPr>
          <a:xfrm>
            <a:off x="3698026" y="2147559"/>
            <a:ext cx="8337442" cy="1119515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05C756-593D-32A6-41E1-4C11491521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75DF2D63-3FF5-D547-96B9-BE9CCD1ABA58}" type="slidenum">
              <a:rPr lang="ru-RU" noProof="0" smtClean="0"/>
              <a:pPr rtl="0"/>
              <a:t>99</a:t>
            </a:fld>
            <a:endParaRPr lang="ru-RU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16F51D-B0DA-0903-BC58-E4C322537F9A}"/>
              </a:ext>
            </a:extLst>
          </p:cNvPr>
          <p:cNvSpPr txBox="1"/>
          <p:nvPr/>
        </p:nvSpPr>
        <p:spPr>
          <a:xfrm>
            <a:off x="3572897" y="649224"/>
            <a:ext cx="8493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Химические свойства неорганических веществ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6D7611-A5B0-F990-9CFE-88EE298742F5}"/>
              </a:ext>
            </a:extLst>
          </p:cNvPr>
          <p:cNvSpPr txBox="1"/>
          <p:nvPr/>
        </p:nvSpPr>
        <p:spPr>
          <a:xfrm>
            <a:off x="3572897" y="1197864"/>
            <a:ext cx="838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Каждая реакция – отдельный независимый балл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E7D8B5-AD6C-308A-C8A4-722B0A15AA79}"/>
              </a:ext>
            </a:extLst>
          </p:cNvPr>
          <p:cNvSpPr txBox="1"/>
          <p:nvPr/>
        </p:nvSpPr>
        <p:spPr>
          <a:xfrm>
            <a:off x="3572897" y="1624340"/>
            <a:ext cx="83816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Не забывайте уравнивать, а то будет обидно</a:t>
            </a:r>
          </a:p>
        </p:txBody>
      </p:sp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5C7E03C-D958-5515-23B0-06617515B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081" y="280523"/>
            <a:ext cx="2325817" cy="2548114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текст, человек, небо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B0EA3039-8BFC-331B-A961-9245273F09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68" y="3225574"/>
            <a:ext cx="2606104" cy="18914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A109322-EAF2-F9B0-1DF1-3A0EA24DB65B}"/>
              </a:ext>
            </a:extLst>
          </p:cNvPr>
          <p:cNvSpPr txBox="1"/>
          <p:nvPr/>
        </p:nvSpPr>
        <p:spPr>
          <a:xfrm>
            <a:off x="635268" y="5117035"/>
            <a:ext cx="260610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Четыре балла за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это задание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32B2680-7BEA-D6D6-83CC-7EB506406378}"/>
              </a:ext>
            </a:extLst>
          </p:cNvPr>
          <p:cNvSpPr txBox="1"/>
          <p:nvPr/>
        </p:nvSpPr>
        <p:spPr>
          <a:xfrm>
            <a:off x="3572897" y="3274404"/>
            <a:ext cx="8619103" cy="584775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1) </a:t>
            </a:r>
            <a:r>
              <a:rPr lang="en-US" sz="3200" dirty="0"/>
              <a:t>K</a:t>
            </a:r>
            <a:r>
              <a:rPr lang="en-US" sz="3200" baseline="-25000" dirty="0"/>
              <a:t>2</a:t>
            </a:r>
            <a:r>
              <a:rPr lang="en-US" sz="3200" dirty="0"/>
              <a:t>CO</a:t>
            </a:r>
            <a:r>
              <a:rPr lang="en-US" sz="3200" baseline="-25000" dirty="0"/>
              <a:t>3</a:t>
            </a:r>
            <a:r>
              <a:rPr lang="en-US" sz="3200" dirty="0"/>
              <a:t>+SiO</a:t>
            </a:r>
            <a:r>
              <a:rPr lang="en-US" sz="3200" baseline="-25000" dirty="0"/>
              <a:t>2</a:t>
            </a:r>
            <a:r>
              <a:rPr lang="en-US" sz="3200" dirty="0"/>
              <a:t>=K</a:t>
            </a:r>
            <a:r>
              <a:rPr lang="en-US" sz="3200" baseline="-25000" dirty="0"/>
              <a:t>2</a:t>
            </a:r>
            <a:r>
              <a:rPr lang="en-US" sz="3200" dirty="0"/>
              <a:t>SiO</a:t>
            </a:r>
            <a:r>
              <a:rPr lang="en-US" sz="3200" baseline="-25000" dirty="0"/>
              <a:t>3</a:t>
            </a:r>
            <a:r>
              <a:rPr lang="en-US" sz="3200" dirty="0"/>
              <a:t>+CO</a:t>
            </a:r>
            <a:r>
              <a:rPr lang="en-US" sz="3200" baseline="-25000" dirty="0"/>
              <a:t>2</a:t>
            </a:r>
            <a:endParaRPr lang="ru-RU" sz="3200" baseline="-25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9E3C20-E7E1-9D61-C727-F6B61210D786}"/>
              </a:ext>
            </a:extLst>
          </p:cNvPr>
          <p:cNvSpPr txBox="1"/>
          <p:nvPr/>
        </p:nvSpPr>
        <p:spPr>
          <a:xfrm>
            <a:off x="3572897" y="3975444"/>
            <a:ext cx="8619103" cy="584775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2</a:t>
            </a:r>
            <a:r>
              <a:rPr lang="ru-RU" sz="3200" dirty="0"/>
              <a:t>) </a:t>
            </a:r>
            <a:r>
              <a:rPr lang="en-US" sz="3200" dirty="0"/>
              <a:t>2Mg+CO</a:t>
            </a:r>
            <a:r>
              <a:rPr lang="en-US" sz="3200" baseline="-25000" dirty="0"/>
              <a:t>2</a:t>
            </a:r>
            <a:r>
              <a:rPr lang="en-US" sz="3200" dirty="0"/>
              <a:t>=2MgO+C</a:t>
            </a:r>
            <a:endParaRPr lang="ru-RU" sz="3200" baseline="-25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A3F3D7-BBE3-291D-325D-A720F93BE89B}"/>
              </a:ext>
            </a:extLst>
          </p:cNvPr>
          <p:cNvSpPr txBox="1"/>
          <p:nvPr/>
        </p:nvSpPr>
        <p:spPr>
          <a:xfrm>
            <a:off x="3572896" y="4676484"/>
            <a:ext cx="8619103" cy="584775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3</a:t>
            </a:r>
            <a:r>
              <a:rPr lang="ru-RU" sz="3200" dirty="0"/>
              <a:t>) </a:t>
            </a:r>
            <a:r>
              <a:rPr lang="en-US" sz="3200" dirty="0"/>
              <a:t>3C+4Al=Al</a:t>
            </a:r>
            <a:r>
              <a:rPr lang="en-US" sz="3200" baseline="-25000" dirty="0"/>
              <a:t>4</a:t>
            </a:r>
            <a:r>
              <a:rPr lang="en-US" sz="3200" dirty="0"/>
              <a:t>C</a:t>
            </a:r>
            <a:r>
              <a:rPr lang="en-US" sz="3200" baseline="-25000" dirty="0"/>
              <a:t>3</a:t>
            </a:r>
            <a:endParaRPr lang="ru-RU" sz="3200" baseline="-25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9ED52C-8540-55E4-5BC9-4581336838E5}"/>
              </a:ext>
            </a:extLst>
          </p:cNvPr>
          <p:cNvSpPr txBox="1"/>
          <p:nvPr/>
        </p:nvSpPr>
        <p:spPr>
          <a:xfrm>
            <a:off x="3572897" y="5367748"/>
            <a:ext cx="8619103" cy="584775"/>
          </a:xfrm>
          <a:prstGeom prst="rect">
            <a:avLst/>
          </a:prstGeom>
          <a:solidFill>
            <a:srgbClr val="FF0000">
              <a:alpha val="21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4</a:t>
            </a:r>
            <a:r>
              <a:rPr lang="ru-RU" sz="3200" dirty="0"/>
              <a:t>) </a:t>
            </a:r>
            <a:r>
              <a:rPr lang="en-US" sz="3200" dirty="0"/>
              <a:t>Al</a:t>
            </a:r>
            <a:r>
              <a:rPr lang="en-US" sz="3200" baseline="-25000" dirty="0"/>
              <a:t>4</a:t>
            </a:r>
            <a:r>
              <a:rPr lang="en-US" sz="3200" dirty="0"/>
              <a:t>C</a:t>
            </a:r>
            <a:r>
              <a:rPr lang="en-US" sz="3200" baseline="-25000" dirty="0"/>
              <a:t>3</a:t>
            </a:r>
            <a:r>
              <a:rPr lang="en-US" sz="3200" dirty="0"/>
              <a:t>+12H</a:t>
            </a:r>
            <a:r>
              <a:rPr lang="en-US" sz="3200" baseline="-25000" dirty="0"/>
              <a:t>2</a:t>
            </a:r>
            <a:r>
              <a:rPr lang="en-US" sz="3200" dirty="0"/>
              <a:t>O=4Al(OH)</a:t>
            </a:r>
            <a:r>
              <a:rPr lang="en-US" sz="3200" baseline="-25000" dirty="0"/>
              <a:t>3</a:t>
            </a:r>
            <a:r>
              <a:rPr lang="en-US" sz="3200" dirty="0"/>
              <a:t>+3CH</a:t>
            </a:r>
            <a:r>
              <a:rPr lang="en-US" sz="3200" baseline="-25000" dirty="0"/>
              <a:t>4</a:t>
            </a:r>
            <a:endParaRPr lang="ru-RU"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27795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Scientific Discovery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6D3ED"/>
      </a:accent1>
      <a:accent2>
        <a:srgbClr val="C7DBE1"/>
      </a:accent2>
      <a:accent3>
        <a:srgbClr val="688EBD"/>
      </a:accent3>
      <a:accent4>
        <a:srgbClr val="BCE5DD"/>
      </a:accent4>
      <a:accent5>
        <a:srgbClr val="66DDCC"/>
      </a:accent5>
      <a:accent6>
        <a:srgbClr val="E0CE61"/>
      </a:accent6>
      <a:hlink>
        <a:srgbClr val="0563C1"/>
      </a:hlink>
      <a:folHlink>
        <a:srgbClr val="954F72"/>
      </a:folHlink>
    </a:clrScheme>
    <a:fontScheme name="Custom 36">
      <a:majorFont>
        <a:latin typeface="Posterama"/>
        <a:ea typeface=""/>
        <a:cs typeface=""/>
      </a:majorFont>
      <a:minorFont>
        <a:latin typeface="Daytona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924072_TF67061901_Win32" id="{878D82A9-0061-4931-86F1-4247D1E54556}" vid="{F85D65B8-8B12-4324-AEA5-FEBE9C22652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5" ma:contentTypeDescription="Create a new document." ma:contentTypeScope="" ma:versionID="e02306daf00165b375dc6a58966960b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df88fb76bf5f555224557953949c1ec9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B2FABB-45EC-440E-B647-8CA57BA45A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746342-5E84-430E-9251-61001F208E7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0E8B3377-22F1-4153-96F0-CC2E4BE41C5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{54E2AD1D-B4D9-496C-ADCB-FFCC0B417AB1}tf67061901_win32</Template>
  <TotalTime>11004</TotalTime>
  <Words>7114</Words>
  <Application>Microsoft Office PowerPoint</Application>
  <PresentationFormat>Широкоэкранный</PresentationFormat>
  <Paragraphs>1440</Paragraphs>
  <Slides>114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114</vt:i4>
      </vt:variant>
    </vt:vector>
  </HeadingPairs>
  <TitlesOfParts>
    <vt:vector size="121" baseType="lpstr">
      <vt:lpstr>Arial</vt:lpstr>
      <vt:lpstr>Calibri</vt:lpstr>
      <vt:lpstr>Calibri Light</vt:lpstr>
      <vt:lpstr>Daytona Condensed Light</vt:lpstr>
      <vt:lpstr>palatino linotype</vt:lpstr>
      <vt:lpstr>Posterama</vt:lpstr>
      <vt:lpstr>Тема Office</vt:lpstr>
      <vt:lpstr>Химия, ЕГЭ</vt:lpstr>
      <vt:lpstr>Внимательно читайте задания!!!</vt:lpstr>
      <vt:lpstr>Задания 1-3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4</vt:lpstr>
      <vt:lpstr>Презентация PowerPoint</vt:lpstr>
      <vt:lpstr>Задание 4</vt:lpstr>
      <vt:lpstr>Задание 5</vt:lpstr>
      <vt:lpstr>Запомните названия и формулы</vt:lpstr>
      <vt:lpstr>Запомните названия и формулы</vt:lpstr>
      <vt:lpstr>Задание 5</vt:lpstr>
      <vt:lpstr>Задание 6</vt:lpstr>
      <vt:lpstr>Задание 7</vt:lpstr>
      <vt:lpstr>Задание 7 </vt:lpstr>
      <vt:lpstr>Задание 7 </vt:lpstr>
      <vt:lpstr>Задание 7 </vt:lpstr>
      <vt:lpstr>Задание 7 </vt:lpstr>
      <vt:lpstr>Задание 7 </vt:lpstr>
      <vt:lpstr>Задание 7 </vt:lpstr>
      <vt:lpstr>Задание 7 </vt:lpstr>
      <vt:lpstr>Задание 7 </vt:lpstr>
      <vt:lpstr>Задание 7</vt:lpstr>
      <vt:lpstr>Задание 8</vt:lpstr>
      <vt:lpstr>Задание 8</vt:lpstr>
      <vt:lpstr>Задание 8</vt:lpstr>
      <vt:lpstr>Задание 9</vt:lpstr>
      <vt:lpstr>Задание 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Общие формулы</vt:lpstr>
      <vt:lpstr>Общие формулы</vt:lpstr>
      <vt:lpstr>Задание 10</vt:lpstr>
      <vt:lpstr>Задание 11</vt:lpstr>
      <vt:lpstr>11 задание, знать понятия:</vt:lpstr>
      <vt:lpstr>Общие формулы</vt:lpstr>
      <vt:lpstr>Задание 11</vt:lpstr>
      <vt:lpstr>11 задание</vt:lpstr>
      <vt:lpstr>11 задание</vt:lpstr>
      <vt:lpstr>Задание 11</vt:lpstr>
      <vt:lpstr>Задание 12</vt:lpstr>
      <vt:lpstr>Задание 12</vt:lpstr>
      <vt:lpstr>Задание 12</vt:lpstr>
      <vt:lpstr>Задание 13</vt:lpstr>
      <vt:lpstr>Презентация PowerPoint</vt:lpstr>
      <vt:lpstr>Задание 13</vt:lpstr>
      <vt:lpstr>Задание 14</vt:lpstr>
      <vt:lpstr>14 задание</vt:lpstr>
      <vt:lpstr>Задание 14</vt:lpstr>
      <vt:lpstr>Задание 15</vt:lpstr>
      <vt:lpstr>15 задание</vt:lpstr>
      <vt:lpstr>Задание 15</vt:lpstr>
      <vt:lpstr>Задание 16</vt:lpstr>
      <vt:lpstr>16 задание</vt:lpstr>
      <vt:lpstr>Задание 16</vt:lpstr>
      <vt:lpstr>Задание 17</vt:lpstr>
      <vt:lpstr>Задание 18</vt:lpstr>
      <vt:lpstr>На скорость реакции влияет:</vt:lpstr>
      <vt:lpstr>Задание 18</vt:lpstr>
      <vt:lpstr>Задание 19</vt:lpstr>
      <vt:lpstr>Запомнить</vt:lpstr>
      <vt:lpstr>Степени окисления серы (S)</vt:lpstr>
      <vt:lpstr>Задание 19</vt:lpstr>
      <vt:lpstr>Задание 20</vt:lpstr>
      <vt:lpstr>Задание 21</vt:lpstr>
      <vt:lpstr>Будьте внимательны!!!</vt:lpstr>
      <vt:lpstr>Кто сильный?</vt:lpstr>
      <vt:lpstr>Задание 21</vt:lpstr>
      <vt:lpstr>Задание 22</vt:lpstr>
      <vt:lpstr>На равновесие реакции влияет:</vt:lpstr>
      <vt:lpstr>Температура</vt:lpstr>
      <vt:lpstr>Давление</vt:lpstr>
      <vt:lpstr>Концентрации</vt:lpstr>
      <vt:lpstr>Задание 22</vt:lpstr>
      <vt:lpstr>Задание 23</vt:lpstr>
      <vt:lpstr>Задание 23</vt:lpstr>
      <vt:lpstr>Задание 23</vt:lpstr>
      <vt:lpstr>Задание 23</vt:lpstr>
      <vt:lpstr>Задание 23</vt:lpstr>
      <vt:lpstr>Задание 23</vt:lpstr>
      <vt:lpstr>Задание 24</vt:lpstr>
      <vt:lpstr>Задание 24</vt:lpstr>
      <vt:lpstr>Задание 25</vt:lpstr>
      <vt:lpstr>Задание 26</vt:lpstr>
      <vt:lpstr>Задание 27</vt:lpstr>
      <vt:lpstr>Задание 28</vt:lpstr>
      <vt:lpstr>Вторая часть</vt:lpstr>
      <vt:lpstr>Общие правила</vt:lpstr>
      <vt:lpstr>Задания 29-30 содержат общий ряд веществ</vt:lpstr>
      <vt:lpstr>Задание 29</vt:lpstr>
      <vt:lpstr>Задание 29</vt:lpstr>
      <vt:lpstr>Задание 30</vt:lpstr>
      <vt:lpstr>Задание 30</vt:lpstr>
      <vt:lpstr>Задание 31</vt:lpstr>
      <vt:lpstr>Задание 32</vt:lpstr>
      <vt:lpstr>Задание 32</vt:lpstr>
      <vt:lpstr>Задание 33</vt:lpstr>
      <vt:lpstr>Задание 33</vt:lpstr>
      <vt:lpstr>Задание 33</vt:lpstr>
      <vt:lpstr>Задание 33</vt:lpstr>
      <vt:lpstr>Задание 33</vt:lpstr>
      <vt:lpstr>Задание 33</vt:lpstr>
      <vt:lpstr>Задание 34</vt:lpstr>
      <vt:lpstr>Задание 34</vt:lpstr>
      <vt:lpstr>Задание 34</vt:lpstr>
      <vt:lpstr>Задание 34</vt:lpstr>
      <vt:lpstr>Задание 34</vt:lpstr>
      <vt:lpstr>Задание 34</vt:lpstr>
      <vt:lpstr>Спасибо!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Химия, ЕГЭ</dc:title>
  <dc:creator>Алина Ерега</dc:creator>
  <cp:lastModifiedBy>Ерега Алина Александровна</cp:lastModifiedBy>
  <cp:revision>132</cp:revision>
  <dcterms:created xsi:type="dcterms:W3CDTF">2023-01-03T08:31:49Z</dcterms:created>
  <dcterms:modified xsi:type="dcterms:W3CDTF">2023-01-14T13:47:54Z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