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3"/>
  </p:notesMasterIdLst>
  <p:sldIdLst>
    <p:sldId id="383" r:id="rId2"/>
    <p:sldId id="374" r:id="rId3"/>
    <p:sldId id="382" r:id="rId4"/>
    <p:sldId id="377" r:id="rId5"/>
    <p:sldId id="378" r:id="rId6"/>
    <p:sldId id="379" r:id="rId7"/>
    <p:sldId id="381" r:id="rId8"/>
    <p:sldId id="371" r:id="rId9"/>
    <p:sldId id="395" r:id="rId10"/>
    <p:sldId id="385" r:id="rId11"/>
    <p:sldId id="347" r:id="rId12"/>
    <p:sldId id="363" r:id="rId13"/>
    <p:sldId id="283" r:id="rId14"/>
    <p:sldId id="376" r:id="rId15"/>
    <p:sldId id="304" r:id="rId16"/>
    <p:sldId id="260" r:id="rId17"/>
    <p:sldId id="267" r:id="rId18"/>
    <p:sldId id="268" r:id="rId19"/>
    <p:sldId id="266" r:id="rId20"/>
    <p:sldId id="384" r:id="rId21"/>
    <p:sldId id="387" r:id="rId22"/>
    <p:sldId id="285" r:id="rId23"/>
    <p:sldId id="388" r:id="rId24"/>
    <p:sldId id="307" r:id="rId25"/>
    <p:sldId id="295" r:id="rId26"/>
    <p:sldId id="389" r:id="rId27"/>
    <p:sldId id="392" r:id="rId28"/>
    <p:sldId id="390" r:id="rId29"/>
    <p:sldId id="394" r:id="rId30"/>
    <p:sldId id="393" r:id="rId31"/>
    <p:sldId id="396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9CDD"/>
    <a:srgbClr val="9EECFC"/>
    <a:srgbClr val="1CD3F8"/>
    <a:srgbClr val="4ABECA"/>
    <a:srgbClr val="3BB3D9"/>
    <a:srgbClr val="4DA7C7"/>
    <a:srgbClr val="34B7E0"/>
    <a:srgbClr val="24D8F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9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F09712A-07A4-4483-B5C1-6C147CD3AABE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B6CF697-CBBB-4BAF-8BBF-90EC32113C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69826C8-75CC-4142-8130-EC2E9CCDDC5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25D0480-A980-4836-A9E8-DA2DD9DB98C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9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F723B-8106-4B92-B67E-8550F15FBAB7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D6FEBDA-7DBC-4086-9EE6-039B378BAA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819FC-8E2A-401B-A896-F579FE3FC535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C9365-1027-4DC9-8E01-C4E1151BB6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6BBB1-EAD5-4D51-9F5E-F84A5FB07091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22C8C-8AB0-4341-B34A-BC8CAB0CAF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A573C-6AE1-40A7-B938-A6E24CA6C1E4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3D084-6B16-4321-B489-222DDC5446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428FA-F504-4C99-8F21-71C2EDCE9B8A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20578-3CF5-41E6-A54A-B2194A43DB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17FA4-CD66-439B-8960-4843FD5B91CB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93A77-4770-49A1-BB07-394C9CB49C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E58BF-1B54-4E5D-A904-3C77C42143D0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44A2D-C698-48BA-A9FF-79113D859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30F0A-7CB2-44BF-9D80-E43773A30B98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EA6D4-5E49-415C-82DF-770D954481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EEA35-B46B-4C95-807D-C8DC09FBA100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4EA5D-8B8B-4272-AE09-3CB152DECE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91333-8BE0-4463-9EE4-7B2F7BC4C400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F22B9-2C6E-4512-B088-BA889A9530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9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2A128-05C5-4D20-88A9-48B2C18B4650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DA57F92-E9B6-40B4-B6EC-29FF761897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7620000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8ADB67E9-02B8-4B14-8539-19D6BA6B9093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416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219" y="5885656"/>
            <a:ext cx="1316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2400" b="1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4DFAFD43-6AC4-43B8-A7A9-62EEB8822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5" y="0"/>
            <a:ext cx="142875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5" y="1371600"/>
            <a:ext cx="142875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2" r:id="rId3"/>
    <p:sldLayoutId id="2147483681" r:id="rId4"/>
    <p:sldLayoutId id="2147483680" r:id="rId5"/>
    <p:sldLayoutId id="2147483679" r:id="rId6"/>
    <p:sldLayoutId id="2147483678" r:id="rId7"/>
    <p:sldLayoutId id="2147483677" r:id="rId8"/>
    <p:sldLayoutId id="2147483685" r:id="rId9"/>
    <p:sldLayoutId id="2147483676" r:id="rId10"/>
    <p:sldLayoutId id="2147483675" r:id="rId11"/>
  </p:sldLayoutIdLst>
  <p:transition spd="slow">
    <p:circle/>
  </p:transition>
  <p:txStyles>
    <p:titleStyle>
      <a:lvl1pPr algn="l" rtl="0" fontAlgn="base">
        <a:spcBef>
          <a:spcPct val="0"/>
        </a:spcBef>
        <a:spcAft>
          <a:spcPct val="0"/>
        </a:spcAft>
        <a:defRPr sz="3600" kern="1200" cap="all" spc="-6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Georg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Georg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Georg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Georg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Georg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Georg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Georg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Georgia" pitchFamily="18" charset="0"/>
        </a:defRPr>
      </a:lvl9pPr>
    </p:titleStyle>
    <p:bodyStyle>
      <a:lvl1pPr algn="l" rtl="0" fontAlgn="base">
        <a:spcBef>
          <a:spcPct val="20000"/>
        </a:spcBef>
        <a:spcAft>
          <a:spcPts val="600"/>
        </a:spcAft>
        <a:buFont typeface="Arial" charset="0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4514" name="Picture 2" descr="https://fsd.multiurok.ru/html/2021/11/17/s_61953f9711355/phpPjcpSf_Netodicheskaya-razrabotka-Zdorovesberegayucshie-tehnologii-v-korrekcionnoj-rabote-s-detmi_html_fec41e58bc7301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6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85720" y="214290"/>
            <a:ext cx="8429683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Изменения </a:t>
            </a:r>
          </a:p>
          <a:p>
            <a:pPr algn="ctr"/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н</a:t>
            </a:r>
            <a:r>
              <a:rPr lang="ru-RU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еживой природе</a:t>
            </a:r>
          </a:p>
          <a:p>
            <a:pPr algn="ctr"/>
            <a:r>
              <a:rPr lang="ru-RU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весной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8610" name="Picture 2" descr="http://s3.fotokto.ru/photo/full/140/14048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36" y="3143224"/>
            <a:ext cx="5572164" cy="37147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001125" cy="4846638"/>
          </a:xfrm>
          <a:solidFill>
            <a:srgbClr val="BFBFBF"/>
          </a:solidFill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882650"/>
          </a:xfrm>
        </p:spPr>
        <p:txBody>
          <a:bodyPr rtlCol="0">
            <a:normAutofit fontScale="25000" lnSpcReduction="20000"/>
          </a:bodyPr>
          <a:lstStyle/>
          <a:p>
            <a:pPr algn="just" fontAlgn="auto">
              <a:lnSpc>
                <a:spcPct val="120000"/>
              </a:lnSpc>
              <a:buFont typeface="Arial" pitchFamily="34" charset="0"/>
              <a:buNone/>
              <a:defRPr/>
            </a:pPr>
            <a:r>
              <a:rPr lang="ru-RU" sz="6400" b="0" dirty="0" smtClean="0"/>
              <a:t>В </a:t>
            </a:r>
            <a:r>
              <a:rPr lang="ru-RU" sz="6400" b="0" dirty="0"/>
              <a:t>марте в солнечную погоду на небе </a:t>
            </a:r>
            <a:r>
              <a:rPr lang="ru-RU" sz="6400" b="0" dirty="0" smtClean="0"/>
              <a:t>начинают </a:t>
            </a:r>
            <a:r>
              <a:rPr lang="ru-RU" sz="6400" b="0" dirty="0"/>
              <a:t>собираться первые кучевые облака. Сквозь них чистым светом проникают весёлые лучи мартовского солнца.</a:t>
            </a:r>
          </a:p>
          <a:p>
            <a:pPr fontAlgn="auto">
              <a:buFont typeface="Arial" pitchFamily="34" charset="0"/>
              <a:buNone/>
              <a:defRPr/>
            </a:pPr>
            <a:endParaRPr lang="ru-RU" sz="800" b="0" dirty="0"/>
          </a:p>
          <a:p>
            <a:pPr algn="just" fontAlgn="auto">
              <a:buFont typeface="Arial" pitchFamily="34" charset="0"/>
              <a:buNone/>
              <a:defRPr/>
            </a:pPr>
            <a:endParaRPr lang="ru-RU" sz="6400" b="0" dirty="0" smtClean="0"/>
          </a:p>
          <a:p>
            <a:pPr fontAlgn="auto">
              <a:buFont typeface="Arial" pitchFamily="34" charset="0"/>
              <a:buNone/>
              <a:defRPr/>
            </a:pPr>
            <a:endParaRPr lang="ru-RU" b="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Кучевые облака</a:t>
            </a:r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Текст 6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882650"/>
          </a:xfrm>
        </p:spPr>
        <p:txBody>
          <a:bodyPr/>
          <a:lstStyle/>
          <a:p>
            <a:pPr algn="just"/>
            <a:r>
              <a:rPr lang="ru-RU" b="0" smtClean="0"/>
              <a:t>В марте ещё много снега, на солнце верхняя его часть покрывается коркой – настом. Погода стоит переменчивая. Тёплые дни сменяются холодными, снежными. 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Таяние снега</a:t>
            </a:r>
            <a:endParaRPr lang="ru-RU" dirty="0"/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001125" cy="4846638"/>
          </a:xfrm>
          <a:solidFill>
            <a:srgbClr val="BFBFBF"/>
          </a:solidFill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001125" cy="4846638"/>
          </a:xfrm>
          <a:solidFill>
            <a:srgbClr val="BFBFBF"/>
          </a:solidFill>
        </p:spPr>
      </p:pic>
      <p:sp>
        <p:nvSpPr>
          <p:cNvPr id="20482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r>
              <a:rPr lang="ru-RU" b="0" smtClean="0"/>
              <a:t>Искрятся на солнце сосульки. Капля за каплей, растут они, прибавляя в длину и     в ширину. Весело и звонко падают капельки. Начинается весенняя капель.</a:t>
            </a:r>
            <a:endParaRPr lang="ru-RU" smtClean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капель</a:t>
            </a:r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001125" cy="4846638"/>
          </a:xfrm>
          <a:solidFill>
            <a:srgbClr val="BFBFBF"/>
          </a:solidFill>
        </p:spPr>
      </p:pic>
      <p:sp>
        <p:nvSpPr>
          <p:cNvPr id="21506" name="Текст 2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1027113"/>
          </a:xfrm>
        </p:spPr>
        <p:txBody>
          <a:bodyPr/>
          <a:lstStyle/>
          <a:p>
            <a:pPr algn="just"/>
            <a:r>
              <a:rPr lang="ru-RU" b="0" smtClean="0"/>
              <a:t>Солнце остаётся дольше над горизонтом, поднимается выше и начинает прогревать почву. Оттаивают бугорки и опушки, появляются первые проталины — места, где снег стаял, и открылась земля. </a:t>
            </a:r>
            <a:endParaRPr lang="ru-RU" smtClean="0"/>
          </a:p>
          <a:p>
            <a:pPr algn="just"/>
            <a:endParaRPr lang="ru-RU" smtClean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проталины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001125" cy="4846638"/>
          </a:xfrm>
          <a:solidFill>
            <a:srgbClr val="BFBFBF"/>
          </a:solidFill>
        </p:spPr>
      </p:pic>
      <p:sp>
        <p:nvSpPr>
          <p:cNvPr id="22530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r>
              <a:rPr lang="ru-RU" b="0" smtClean="0"/>
              <a:t>Воздух с каждым днём становится теплее. По дорогам и просекам журчат ручьи, сверкая бликами лучей на ярком солнце.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ручьи</a:t>
            </a:r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001125" cy="4846638"/>
          </a:xfrm>
          <a:solidFill>
            <a:srgbClr val="BFBFBF"/>
          </a:solidFill>
        </p:spPr>
      </p:pic>
      <p:sp>
        <p:nvSpPr>
          <p:cNvPr id="24578" name="Текст 5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593725"/>
          </a:xfrm>
        </p:spPr>
        <p:txBody>
          <a:bodyPr/>
          <a:lstStyle/>
          <a:p>
            <a:pPr algn="just"/>
            <a:r>
              <a:rPr lang="ru-RU" b="0" smtClean="0"/>
              <a:t>Покрытые льдом водоёмы под напором прибывающей воды увеличиваются.                     С грохотом трескаются ледяные поля на реке. Треснувший лёд, отходит от берегов. </a:t>
            </a:r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ледоход</a:t>
            </a:r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001125" cy="4846638"/>
          </a:xfrm>
          <a:solidFill>
            <a:srgbClr val="BFBFBF"/>
          </a:solidFill>
        </p:spPr>
      </p:pic>
      <p:sp>
        <p:nvSpPr>
          <p:cNvPr id="26626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r>
              <a:rPr lang="ru-RU" b="0" smtClean="0"/>
              <a:t>Льдины, подхваченные течением, как большие плоты, плывут по воде, сталкиваясь, переворачиваясь, кроша друг друга. </a:t>
            </a:r>
            <a:endParaRPr lang="ru-RU" smtClean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ледоход</a:t>
            </a:r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001125" cy="4846638"/>
          </a:xfrm>
          <a:solidFill>
            <a:srgbClr val="BFBFBF"/>
          </a:solidFill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 rtlCol="0">
            <a:normAutofit fontScale="25000" lnSpcReduction="20000"/>
          </a:bodyPr>
          <a:lstStyle/>
          <a:p>
            <a:pPr algn="just" fontAlgn="auto">
              <a:lnSpc>
                <a:spcPct val="120000"/>
              </a:lnSpc>
              <a:buFont typeface="Arial" pitchFamily="34" charset="0"/>
              <a:buNone/>
              <a:defRPr/>
            </a:pPr>
            <a:r>
              <a:rPr lang="ru-RU" sz="6400" b="0" dirty="0" smtClean="0"/>
              <a:t>В апреле начинается обильное снеготаяние. </a:t>
            </a:r>
            <a:r>
              <a:rPr lang="ru-RU" sz="6400" b="0" dirty="0"/>
              <a:t>Ручьи, несущие талые воды в реки и озёра резко повышают уровень воды.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половодье</a:t>
            </a:r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001125" cy="4846638"/>
          </a:xfrm>
          <a:solidFill>
            <a:srgbClr val="BFBFBF"/>
          </a:solidFill>
        </p:spPr>
      </p:pic>
      <p:sp>
        <p:nvSpPr>
          <p:cNvPr id="28674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r>
              <a:rPr lang="ru-RU" b="0" smtClean="0"/>
              <a:t>Водоёмы выходят из берегов, затапливая весенними водами ближние земли. Ежегодный весенний разлив называется половодьем.</a:t>
            </a:r>
          </a:p>
          <a:p>
            <a:endParaRPr lang="ru-RU" sz="1400" smtClean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половодье</a:t>
            </a:r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buFont typeface="Arial" pitchFamily="34" charset="0"/>
              <a:buNone/>
              <a:defRPr/>
            </a:pPr>
            <a:endParaRPr lang="ru-RU"/>
          </a:p>
        </p:txBody>
      </p:sp>
      <p:sp>
        <p:nvSpPr>
          <p:cNvPr id="14342" name="TextBox 6"/>
          <p:cNvSpPr txBox="1">
            <a:spLocks noChangeArrowheads="1"/>
          </p:cNvSpPr>
          <p:nvPr/>
        </p:nvSpPr>
        <p:spPr bwMode="auto">
          <a:xfrm>
            <a:off x="323850" y="6092825"/>
            <a:ext cx="84963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solidFill>
                  <a:schemeClr val="bg1"/>
                </a:solidFill>
                <a:latin typeface="Georgia" pitchFamily="18" charset="0"/>
              </a:rPr>
              <a:t>Урок окружающего мира во 2 классе по УМС «Школа России» подготовила </a:t>
            </a:r>
          </a:p>
          <a:p>
            <a:pPr algn="ctr"/>
            <a:r>
              <a:rPr lang="ru-RU" sz="1600">
                <a:solidFill>
                  <a:schemeClr val="bg1"/>
                </a:solidFill>
                <a:latin typeface="Georgia" pitchFamily="18" charset="0"/>
              </a:rPr>
              <a:t>Е.А. Кострюкова, учитель начальных классов  ГБОУ СОШ №566  г. Москвы</a:t>
            </a:r>
          </a:p>
        </p:txBody>
      </p:sp>
      <p:pic>
        <p:nvPicPr>
          <p:cNvPr id="9" name="Picture 2" descr="https://i01.fotocdn.net/s112/634450f6b30b43f2/public_pin_l/25088212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830542"/>
            <a:ext cx="8570325" cy="6027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85786" y="0"/>
            <a:ext cx="71438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В гости к весне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5538" name="Picture 2" descr="https://i.pinimg.com/originals/f6/14/11/f614116090d21aee1a9b6255beb6d5c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85728"/>
            <a:ext cx="6324644" cy="592935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57224" y="857232"/>
            <a:ext cx="7428765" cy="31393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Изменения </a:t>
            </a:r>
          </a:p>
          <a:p>
            <a:pPr algn="ctr"/>
            <a:r>
              <a:rPr lang="ru-RU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</a:t>
            </a:r>
            <a:r>
              <a:rPr lang="ru-RU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живой природе</a:t>
            </a:r>
          </a:p>
          <a:p>
            <a:pPr algn="ctr"/>
            <a:r>
              <a:rPr lang="ru-RU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весной</a:t>
            </a:r>
            <a:endParaRPr lang="ru-RU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 descr="http://img-fotki.yandex.ru/get/3814/baikali.14/0_2794f_c6b9d1c4_XL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3480138" cy="1873874"/>
          </a:xfr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857364"/>
            <a:ext cx="1571604" cy="42862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ольха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285992"/>
            <a:ext cx="3561665" cy="1917771"/>
          </a:xfrm>
          <a:prstGeom prst="rect">
            <a:avLst/>
          </a:prstGeom>
          <a:solidFill>
            <a:srgbClr val="BFBFBF"/>
          </a:solidFill>
          <a:ln w="9525">
            <a:noFill/>
            <a:miter lim="800000"/>
            <a:headEnd/>
            <a:tailEnd/>
          </a:ln>
        </p:spPr>
      </p:pic>
      <p:sp>
        <p:nvSpPr>
          <p:cNvPr id="8" name="Заголовок 3"/>
          <p:cNvSpPr txBox="1">
            <a:spLocks/>
          </p:cNvSpPr>
          <p:nvPr/>
        </p:nvSpPr>
        <p:spPr>
          <a:xfrm>
            <a:off x="3071802" y="4143380"/>
            <a:ext cx="1500198" cy="571504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all" spc="-6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ива</a:t>
            </a:r>
            <a:endParaRPr kumimoji="0" lang="ru-RU" sz="3200" b="0" i="0" u="none" strike="noStrike" kern="1200" cap="all" spc="-6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Picture 2" descr="http://i.flamber.ru/files/st1/1249752133/1267002159_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4698459"/>
            <a:ext cx="3214678" cy="173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3"/>
          <p:cNvSpPr txBox="1">
            <a:spLocks/>
          </p:cNvSpPr>
          <p:nvPr/>
        </p:nvSpPr>
        <p:spPr>
          <a:xfrm>
            <a:off x="0" y="6453166"/>
            <a:ext cx="1857388" cy="40483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cap="all" spc="-6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лещина</a:t>
            </a:r>
            <a:endParaRPr kumimoji="0" lang="ru-RU" sz="3200" b="0" i="0" u="none" strike="noStrike" kern="1200" cap="all" spc="-6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208797"/>
            <a:ext cx="3459679" cy="1862857"/>
          </a:xfrm>
          <a:prstGeom prst="rect">
            <a:avLst/>
          </a:prstGeom>
          <a:solidFill>
            <a:srgbClr val="BFBFBF"/>
          </a:solidFill>
          <a:ln w="9525">
            <a:noFill/>
            <a:miter lim="800000"/>
            <a:headEnd/>
            <a:tailEnd/>
          </a:ln>
        </p:spPr>
      </p:pic>
      <p:sp>
        <p:nvSpPr>
          <p:cNvPr id="13" name="Заголовок 3"/>
          <p:cNvSpPr txBox="1">
            <a:spLocks/>
          </p:cNvSpPr>
          <p:nvPr/>
        </p:nvSpPr>
        <p:spPr>
          <a:xfrm>
            <a:off x="6572264" y="2143116"/>
            <a:ext cx="2000264" cy="5000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cap="all" spc="-6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осина</a:t>
            </a:r>
            <a:endParaRPr kumimoji="0" lang="ru-RU" sz="3200" b="0" i="0" u="none" strike="noStrike" kern="1200" cap="all" spc="-6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" name="Picture 2" descr="http://img-fotki.yandex.ru/get/5504/avlika-78.cb/0_4d93b_28328fcd_X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66" y="3429000"/>
            <a:ext cx="3571868" cy="1923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Заголовок 3"/>
          <p:cNvSpPr txBox="1">
            <a:spLocks/>
          </p:cNvSpPr>
          <p:nvPr/>
        </p:nvSpPr>
        <p:spPr>
          <a:xfrm>
            <a:off x="6215074" y="5429264"/>
            <a:ext cx="2000264" cy="5000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cap="all" spc="-6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тополь</a:t>
            </a:r>
            <a:endParaRPr kumimoji="0" lang="ru-RU" sz="3200" b="0" i="0" u="none" strike="noStrike" kern="1200" cap="all" spc="-6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42852"/>
            <a:ext cx="3847499" cy="2071678"/>
          </a:xfrm>
          <a:solidFill>
            <a:srgbClr val="BFBFBF"/>
          </a:solidFill>
        </p:spPr>
      </p:pic>
      <p:sp>
        <p:nvSpPr>
          <p:cNvPr id="6" name="Заголовок 3"/>
          <p:cNvSpPr txBox="1">
            <a:spLocks/>
          </p:cNvSpPr>
          <p:nvPr/>
        </p:nvSpPr>
        <p:spPr>
          <a:xfrm>
            <a:off x="214282" y="2214554"/>
            <a:ext cx="2928958" cy="5000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cap="all" spc="-6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подснежник</a:t>
            </a:r>
            <a:endParaRPr kumimoji="0" lang="ru-RU" sz="3200" b="0" i="0" u="none" strike="noStrike" kern="1200" cap="all" spc="-6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57496"/>
            <a:ext cx="3214678" cy="1730937"/>
          </a:xfrm>
          <a:prstGeom prst="rect">
            <a:avLst/>
          </a:prstGeom>
          <a:solidFill>
            <a:srgbClr val="BFBFBF"/>
          </a:solidFill>
          <a:ln w="9525">
            <a:noFill/>
            <a:miter lim="800000"/>
            <a:headEnd/>
            <a:tailEnd/>
          </a:ln>
        </p:spPr>
      </p:pic>
      <p:sp>
        <p:nvSpPr>
          <p:cNvPr id="8" name="Заголовок 3"/>
          <p:cNvSpPr txBox="1">
            <a:spLocks/>
          </p:cNvSpPr>
          <p:nvPr/>
        </p:nvSpPr>
        <p:spPr>
          <a:xfrm>
            <a:off x="0" y="4643446"/>
            <a:ext cx="2928958" cy="5000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cap="all" spc="-6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Мать-и-мачеха</a:t>
            </a:r>
            <a:endParaRPr kumimoji="0" lang="ru-RU" sz="3200" b="0" i="0" u="none" strike="noStrike" kern="1200" cap="all" spc="-6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7288" y="214290"/>
            <a:ext cx="3449522" cy="1857388"/>
          </a:xfrm>
          <a:prstGeom prst="rect">
            <a:avLst/>
          </a:prstGeom>
          <a:solidFill>
            <a:srgbClr val="BFBFBF"/>
          </a:solidFill>
          <a:ln w="9525">
            <a:noFill/>
            <a:miter lim="800000"/>
            <a:headEnd/>
            <a:tailEnd/>
          </a:ln>
        </p:spPr>
      </p:pic>
      <p:sp>
        <p:nvSpPr>
          <p:cNvPr id="10" name="Заголовок 3"/>
          <p:cNvSpPr txBox="1">
            <a:spLocks/>
          </p:cNvSpPr>
          <p:nvPr/>
        </p:nvSpPr>
        <p:spPr>
          <a:xfrm>
            <a:off x="5715008" y="2071678"/>
            <a:ext cx="2714644" cy="42862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cap="all" spc="-6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медуница</a:t>
            </a:r>
            <a:endParaRPr kumimoji="0" lang="ru-RU" sz="3200" b="0" i="0" u="none" strike="noStrike" kern="1200" cap="all" spc="-6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2714620"/>
            <a:ext cx="3163518" cy="1703390"/>
          </a:xfrm>
          <a:prstGeom prst="rect">
            <a:avLst/>
          </a:prstGeom>
          <a:solidFill>
            <a:srgbClr val="BFBFBF"/>
          </a:solidFill>
          <a:ln w="9525">
            <a:noFill/>
            <a:miter lim="800000"/>
            <a:headEnd/>
            <a:tailEnd/>
          </a:ln>
        </p:spPr>
      </p:pic>
      <p:sp>
        <p:nvSpPr>
          <p:cNvPr id="12" name="Заголовок 3"/>
          <p:cNvSpPr txBox="1">
            <a:spLocks/>
          </p:cNvSpPr>
          <p:nvPr/>
        </p:nvSpPr>
        <p:spPr>
          <a:xfrm>
            <a:off x="4929190" y="4429132"/>
            <a:ext cx="2714644" cy="42862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cap="all" spc="-6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хохлатка</a:t>
            </a:r>
            <a:endParaRPr kumimoji="0" lang="ru-RU" sz="3200" b="0" i="0" u="none" strike="noStrike" kern="1200" cap="all" spc="-6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6562" name="Picture 2" descr="https://osflowers.ru/wp-content/uploads/2022/02/narcissus-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8" y="5000636"/>
            <a:ext cx="2928926" cy="1809742"/>
          </a:xfrm>
          <a:prstGeom prst="rect">
            <a:avLst/>
          </a:prstGeom>
          <a:noFill/>
        </p:spPr>
      </p:pic>
      <p:sp>
        <p:nvSpPr>
          <p:cNvPr id="14" name="Заголовок 3"/>
          <p:cNvSpPr txBox="1">
            <a:spLocks/>
          </p:cNvSpPr>
          <p:nvPr/>
        </p:nvSpPr>
        <p:spPr>
          <a:xfrm>
            <a:off x="3000364" y="6286520"/>
            <a:ext cx="2714644" cy="42862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cap="all" spc="-6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нарцисс</a:t>
            </a:r>
            <a:endParaRPr kumimoji="0" lang="ru-RU" sz="3200" b="0" i="0" u="none" strike="noStrike" kern="1200" cap="all" spc="-6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6564" name="Picture 4" descr="https://dachadacha.com/images/15-11-2021/krokusrembrant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72330" y="4394239"/>
            <a:ext cx="1847820" cy="2463761"/>
          </a:xfrm>
          <a:prstGeom prst="rect">
            <a:avLst/>
          </a:prstGeom>
          <a:noFill/>
        </p:spPr>
      </p:pic>
      <p:sp>
        <p:nvSpPr>
          <p:cNvPr id="16" name="Заголовок 3"/>
          <p:cNvSpPr txBox="1">
            <a:spLocks/>
          </p:cNvSpPr>
          <p:nvPr/>
        </p:nvSpPr>
        <p:spPr>
          <a:xfrm>
            <a:off x="5572132" y="6143644"/>
            <a:ext cx="171451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cap="all" spc="-6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крокус</a:t>
            </a:r>
            <a:endParaRPr kumimoji="0" lang="ru-RU" sz="3200" b="0" i="0" u="none" strike="noStrike" kern="1200" cap="all" spc="-6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2214554"/>
            <a:ext cx="1785950" cy="35719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шмель</a:t>
            </a:r>
            <a:endParaRPr lang="ru-RU" dirty="0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" y="0"/>
            <a:ext cx="3847498" cy="2071678"/>
          </a:xfrm>
          <a:solidFill>
            <a:srgbClr val="BFBFBF"/>
          </a:solidFill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0"/>
            <a:ext cx="4143373" cy="2230991"/>
          </a:xfrm>
          <a:prstGeom prst="rect">
            <a:avLst/>
          </a:prstGeom>
          <a:solidFill>
            <a:srgbClr val="BFBFBF"/>
          </a:solidFill>
          <a:ln w="9525">
            <a:noFill/>
            <a:miter lim="800000"/>
            <a:headEnd/>
            <a:tailEnd/>
          </a:ln>
        </p:spPr>
      </p:pic>
      <p:sp>
        <p:nvSpPr>
          <p:cNvPr id="10" name="Заголовок 3"/>
          <p:cNvSpPr txBox="1">
            <a:spLocks/>
          </p:cNvSpPr>
          <p:nvPr/>
        </p:nvSpPr>
        <p:spPr>
          <a:xfrm>
            <a:off x="6000760" y="2285992"/>
            <a:ext cx="1928826" cy="42862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all" spc="-6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пчёлы</a:t>
            </a:r>
            <a:endParaRPr kumimoji="0" lang="ru-RU" sz="3200" b="0" i="0" u="none" strike="noStrike" kern="1200" cap="all" spc="-6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12720" y="2786082"/>
            <a:ext cx="4378194" cy="2357430"/>
          </a:xfrm>
          <a:prstGeom prst="rect">
            <a:avLst/>
          </a:prstGeom>
          <a:solidFill>
            <a:srgbClr val="BFBFBF"/>
          </a:solidFill>
          <a:ln w="9525">
            <a:noFill/>
            <a:miter lim="800000"/>
            <a:headEnd/>
            <a:tailEnd/>
          </a:ln>
        </p:spPr>
      </p:pic>
      <p:sp>
        <p:nvSpPr>
          <p:cNvPr id="12" name="Заголовок 3"/>
          <p:cNvSpPr txBox="1">
            <a:spLocks/>
          </p:cNvSpPr>
          <p:nvPr/>
        </p:nvSpPr>
        <p:spPr>
          <a:xfrm>
            <a:off x="5429256" y="5143512"/>
            <a:ext cx="2214578" cy="57150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all" spc="-6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крапивница</a:t>
            </a:r>
            <a:endParaRPr kumimoji="0" lang="ru-RU" sz="3200" b="0" i="0" u="none" strike="noStrike" kern="1200" cap="all" spc="-6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928934"/>
            <a:ext cx="4112847" cy="2214554"/>
          </a:xfrm>
          <a:prstGeom prst="rect">
            <a:avLst/>
          </a:prstGeom>
          <a:solidFill>
            <a:srgbClr val="BFBFBF"/>
          </a:solidFill>
          <a:ln w="9525">
            <a:noFill/>
            <a:miter lim="800000"/>
            <a:headEnd/>
            <a:tailEnd/>
          </a:ln>
        </p:spPr>
      </p:pic>
      <p:sp>
        <p:nvSpPr>
          <p:cNvPr id="15" name="Заголовок 3"/>
          <p:cNvSpPr txBox="1">
            <a:spLocks/>
          </p:cNvSpPr>
          <p:nvPr/>
        </p:nvSpPr>
        <p:spPr>
          <a:xfrm>
            <a:off x="928662" y="5214950"/>
            <a:ext cx="2214578" cy="57150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all" spc="-6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лимонница</a:t>
            </a:r>
            <a:endParaRPr kumimoji="0" lang="ru-RU" sz="3200" b="0" i="0" u="none" strike="noStrike" kern="1200" cap="all" spc="-6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418974" y="0"/>
            <a:ext cx="3582151" cy="1928802"/>
          </a:xfrm>
          <a:solidFill>
            <a:srgbClr val="BFBFBF"/>
          </a:solidFill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43768" y="1928802"/>
            <a:ext cx="1471594" cy="61914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грачи</a:t>
            </a:r>
            <a:endParaRPr lang="ru-RU" dirty="0"/>
          </a:p>
        </p:txBody>
      </p:sp>
      <p:pic>
        <p:nvPicPr>
          <p:cNvPr id="9" name="Picture 2" descr="https://krasivosti.pro/uploads/posts/2021-12/1639694952_64-krasivosti-pro-p-zhavoronki-ptitsi-ptitsi-krasivo-foto-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71414"/>
            <a:ext cx="2643206" cy="1762137"/>
          </a:xfrm>
          <a:prstGeom prst="rect">
            <a:avLst/>
          </a:prstGeom>
          <a:noFill/>
        </p:spPr>
      </p:pic>
      <p:sp>
        <p:nvSpPr>
          <p:cNvPr id="10" name="Заголовок 3"/>
          <p:cNvSpPr txBox="1">
            <a:spLocks/>
          </p:cNvSpPr>
          <p:nvPr/>
        </p:nvSpPr>
        <p:spPr>
          <a:xfrm>
            <a:off x="357158" y="1785926"/>
            <a:ext cx="2043098" cy="61914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all" spc="-6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ЖАВОРОНОК</a:t>
            </a:r>
            <a:endParaRPr kumimoji="0" lang="ru-RU" sz="3200" b="0" i="0" u="none" strike="noStrike" kern="1200" cap="all" spc="-6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2" descr="http://img-fotki.yandex.ru/get/24/averkin.1/0_8ea7_fe01cb08_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2071678"/>
            <a:ext cx="3582151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3"/>
          <p:cNvSpPr txBox="1">
            <a:spLocks/>
          </p:cNvSpPr>
          <p:nvPr/>
        </p:nvSpPr>
        <p:spPr>
          <a:xfrm>
            <a:off x="3500430" y="4071942"/>
            <a:ext cx="1785950" cy="5000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all" spc="-6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СКВОРЕЦ</a:t>
            </a:r>
            <a:endParaRPr kumimoji="0" lang="ru-RU" sz="3200" b="0" i="0" u="none" strike="noStrike" kern="1200" cap="all" spc="-6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" name="Picture 2" descr="http://img-fotki.yandex.ru/get/5803/oldplus.d/0_60a22_36889d9b_X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4071942"/>
            <a:ext cx="3051455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Заголовок 3"/>
          <p:cNvSpPr txBox="1">
            <a:spLocks/>
          </p:cNvSpPr>
          <p:nvPr/>
        </p:nvSpPr>
        <p:spPr>
          <a:xfrm>
            <a:off x="214282" y="5715016"/>
            <a:ext cx="2286016" cy="5000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all" spc="-6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ТРЯСОГУЗКА</a:t>
            </a:r>
            <a:endParaRPr kumimoji="0" lang="ru-RU" sz="3200" b="0" i="0" u="none" strike="noStrike" kern="1200" cap="all" spc="-6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4000504"/>
            <a:ext cx="2918781" cy="1571612"/>
          </a:xfrm>
          <a:prstGeom prst="rect">
            <a:avLst/>
          </a:prstGeom>
          <a:solidFill>
            <a:srgbClr val="BFBFBF"/>
          </a:solidFill>
          <a:ln w="9525">
            <a:noFill/>
            <a:miter lim="800000"/>
            <a:headEnd/>
            <a:tailEnd/>
          </a:ln>
        </p:spPr>
      </p:pic>
      <p:sp>
        <p:nvSpPr>
          <p:cNvPr id="17" name="Заголовок 3"/>
          <p:cNvSpPr txBox="1">
            <a:spLocks/>
          </p:cNvSpPr>
          <p:nvPr/>
        </p:nvSpPr>
        <p:spPr>
          <a:xfrm>
            <a:off x="6500826" y="5643578"/>
            <a:ext cx="1643074" cy="5000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all" spc="-6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ЗЯБЛИК</a:t>
            </a:r>
            <a:endParaRPr kumimoji="0" lang="ru-RU" sz="3200" b="0" i="0" u="none" strike="noStrike" kern="1200" cap="all" spc="-6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0658" name="Picture 2" descr="https://avatars.mds.yandex.net/i?id=c35492ac0c6cd9a8fd879f0c9c69a9875053612a-9222386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4191000" cy="3048001"/>
          </a:xfrm>
          <a:prstGeom prst="rect">
            <a:avLst/>
          </a:prstGeom>
          <a:noFill/>
        </p:spPr>
      </p:pic>
      <p:pic>
        <p:nvPicPr>
          <p:cNvPr id="70660" name="Picture 4" descr="Зимой животные &amp;quot;носят&amp;quot;...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3476" y="357166"/>
            <a:ext cx="3919266" cy="3000396"/>
          </a:xfrm>
          <a:prstGeom prst="rect">
            <a:avLst/>
          </a:prstGeom>
          <a:noFill/>
        </p:spPr>
      </p:pic>
      <p:pic>
        <p:nvPicPr>
          <p:cNvPr id="70662" name="Picture 6" descr="https://sosnovosti.ru/wp-content/uploads/2017/07/3d706ea187a6f2990e434d12b84f449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714752"/>
            <a:ext cx="4187873" cy="2800559"/>
          </a:xfrm>
          <a:prstGeom prst="rect">
            <a:avLst/>
          </a:prstGeom>
          <a:noFill/>
        </p:spPr>
      </p:pic>
      <p:pic>
        <p:nvPicPr>
          <p:cNvPr id="70666" name="Picture 10" descr="https://kartinkin.net/pics/uploads/posts/2022-07/thumbs/1658418366_50-kartinkin-net-p-akvariumnie-lyagushki-zhivotnie-krasivo-fo-6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857628"/>
            <a:ext cx="3964809" cy="264320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72" name="Picture 8" descr="https://myslide.ru/documents_7/f381c5a28589e64f48e6285864aae1da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11" name="Picture 63" descr="16410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650" y="188913"/>
            <a:ext cx="1223963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43" name="Rectangle 23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260350"/>
            <a:ext cx="8002587" cy="6477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Солнце  выше, чем зимой.</a:t>
            </a:r>
          </a:p>
        </p:txBody>
      </p:sp>
      <p:graphicFrame>
        <p:nvGraphicFramePr>
          <p:cNvPr id="52249" name="Group 25"/>
          <p:cNvGraphicFramePr>
            <a:graphicFrameLocks noGrp="1"/>
          </p:cNvGraphicFramePr>
          <p:nvPr>
            <p:ph sz="half" idx="4294967295"/>
          </p:nvPr>
        </p:nvGraphicFramePr>
        <p:xfrm>
          <a:off x="179388" y="2786058"/>
          <a:ext cx="3529012" cy="2646378"/>
        </p:xfrm>
        <a:graphic>
          <a:graphicData uri="http://schemas.openxmlformats.org/drawingml/2006/table">
            <a:tbl>
              <a:tblPr/>
              <a:tblGrid>
                <a:gridCol w="3529012"/>
              </a:tblGrid>
              <a:tr h="26463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Оттаивание почвы.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Таяние снега, льда.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2248" name="Group 24"/>
          <p:cNvGraphicFramePr>
            <a:graphicFrameLocks noGrp="1"/>
          </p:cNvGraphicFramePr>
          <p:nvPr>
            <p:ph sz="half" idx="4294967295"/>
          </p:nvPr>
        </p:nvGraphicFramePr>
        <p:xfrm>
          <a:off x="4427538" y="2497476"/>
          <a:ext cx="4502180" cy="3931920"/>
        </p:xfrm>
        <a:graphic>
          <a:graphicData uri="http://schemas.openxmlformats.org/drawingml/2006/table">
            <a:tbl>
              <a:tblPr/>
              <a:tblGrid>
                <a:gridCol w="4502180"/>
              </a:tblGrid>
              <a:tr h="3600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</a:rPr>
                        <a:t>Набухание почек.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</a:rPr>
                        <a:t>Появление листьев.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</a:rPr>
                        <a:t>Цветение растений.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</a:rPr>
                        <a:t>Появление насекомых.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</a:rPr>
                        <a:t>Возвращение перелетных птиц.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</a:rPr>
                        <a:t>Изменение в жизни животных.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</a:tr>
            </a:tbl>
          </a:graphicData>
        </a:graphic>
      </p:graphicFrame>
      <p:sp>
        <p:nvSpPr>
          <p:cNvPr id="56365" name="AutoShape 45"/>
          <p:cNvSpPr>
            <a:spLocks noChangeArrowheads="1"/>
          </p:cNvSpPr>
          <p:nvPr/>
        </p:nvSpPr>
        <p:spPr bwMode="auto">
          <a:xfrm>
            <a:off x="4284663" y="908050"/>
            <a:ext cx="485775" cy="4318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66" name="AutoShape 46"/>
          <p:cNvSpPr>
            <a:spLocks noChangeArrowheads="1"/>
          </p:cNvSpPr>
          <p:nvPr/>
        </p:nvSpPr>
        <p:spPr bwMode="auto">
          <a:xfrm rot="2414182">
            <a:off x="2124075" y="1928989"/>
            <a:ext cx="485775" cy="720725"/>
          </a:xfrm>
          <a:prstGeom prst="downArrow">
            <a:avLst>
              <a:gd name="adj1" fmla="val 50000"/>
              <a:gd name="adj2" fmla="val 37092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67" name="AutoShape 47"/>
          <p:cNvSpPr>
            <a:spLocks noChangeArrowheads="1"/>
          </p:cNvSpPr>
          <p:nvPr/>
        </p:nvSpPr>
        <p:spPr bwMode="auto">
          <a:xfrm rot="-2007448">
            <a:off x="6084888" y="1866171"/>
            <a:ext cx="485775" cy="647700"/>
          </a:xfrm>
          <a:prstGeom prst="downArrow">
            <a:avLst>
              <a:gd name="adj1" fmla="val 50000"/>
              <a:gd name="adj2" fmla="val 33333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68" name="AutoShape 48"/>
          <p:cNvSpPr>
            <a:spLocks noChangeArrowheads="1"/>
          </p:cNvSpPr>
          <p:nvPr/>
        </p:nvSpPr>
        <p:spPr bwMode="auto">
          <a:xfrm>
            <a:off x="3563938" y="3933825"/>
            <a:ext cx="720725" cy="557213"/>
          </a:xfrm>
          <a:prstGeom prst="rightArrow">
            <a:avLst>
              <a:gd name="adj1" fmla="val 39213"/>
              <a:gd name="adj2" fmla="val 38127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78" name="Rectangle 58"/>
          <p:cNvSpPr>
            <a:spLocks noChangeArrowheads="1"/>
          </p:cNvSpPr>
          <p:nvPr/>
        </p:nvSpPr>
        <p:spPr bwMode="auto">
          <a:xfrm>
            <a:off x="684213" y="1285860"/>
            <a:ext cx="82089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Дни стали длиннее; потепление</a:t>
            </a:r>
          </a:p>
        </p:txBody>
      </p:sp>
      <p:pic>
        <p:nvPicPr>
          <p:cNvPr id="59412" name="Picture 26" descr="ffff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92150"/>
            <a:ext cx="1368425" cy="134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4" name="Picture 2" descr="https://www.kindpng.com/picc/m/553-5538309_-png-transparent-pn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158" y="5078226"/>
            <a:ext cx="1889636" cy="177977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63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63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63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3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52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3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63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52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43" grpId="0"/>
      <p:bldP spid="56365" grpId="0" animBg="1"/>
      <p:bldP spid="56366" grpId="0" animBg="1"/>
      <p:bldP spid="56367" grpId="0" animBg="1"/>
      <p:bldP spid="5636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14348" y="2357430"/>
            <a:ext cx="77152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Домашнее задание</a:t>
            </a:r>
          </a:p>
          <a:p>
            <a:pPr marL="342900" indent="-342900">
              <a:buAutoNum type="arabicPeriod"/>
            </a:pPr>
            <a:r>
              <a:rPr lang="ru-RU" sz="2800" b="1" dirty="0" smtClean="0"/>
              <a:t>Стр. 86-89, ответить на вопросы.</a:t>
            </a:r>
          </a:p>
          <a:p>
            <a:pPr marL="342900" indent="-342900">
              <a:buAutoNum type="arabicPeriod"/>
            </a:pPr>
            <a:r>
              <a:rPr lang="ru-RU" sz="2800" b="1" dirty="0" smtClean="0"/>
              <a:t>Найти народные приметы о весенних явлениях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472518" cy="1371600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u="sng" dirty="0" smtClean="0"/>
              <a:t>Цель урока</a:t>
            </a:r>
            <a:r>
              <a:rPr lang="ru-RU" dirty="0" smtClean="0"/>
              <a:t>: узнать о весенних явлениях в неживой и живой природе.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7620000" cy="3840171"/>
          </a:xfrm>
        </p:spPr>
        <p:txBody>
          <a:bodyPr/>
          <a:lstStyle/>
          <a:p>
            <a:r>
              <a:rPr lang="ru-RU" dirty="0" smtClean="0"/>
              <a:t>Задачи урока:</a:t>
            </a:r>
          </a:p>
          <a:p>
            <a:pPr marL="457200" indent="-457200">
              <a:buAutoNum type="arabicPeriod"/>
            </a:pPr>
            <a:r>
              <a:rPr lang="ru-RU" dirty="0" smtClean="0"/>
              <a:t>Научиться рассказывать о своих наблюдениях в природе родного края.</a:t>
            </a:r>
          </a:p>
          <a:p>
            <a:pPr marL="457200" indent="-457200">
              <a:buAutoNum type="arabicPeriod"/>
            </a:pPr>
            <a:r>
              <a:rPr lang="ru-RU" dirty="0" smtClean="0"/>
              <a:t>Узнать как взаимосвязаны между собой  весенние явления в живой и неживой природе.</a:t>
            </a:r>
          </a:p>
          <a:p>
            <a:pPr marL="457200" indent="-457200">
              <a:buAutoNum type="arabicPeriod"/>
            </a:pPr>
            <a:r>
              <a:rPr lang="ru-RU" dirty="0" smtClean="0"/>
              <a:t>Быстро и точно находить информацию в учебнике.</a:t>
            </a:r>
            <a:endParaRPr lang="ru-RU" dirty="0"/>
          </a:p>
        </p:txBody>
      </p:sp>
      <p:sp>
        <p:nvSpPr>
          <p:cNvPr id="59394" name="AutoShape 2" descr="https://artist-oil.ru/800/600/https/ds05.infourok.ru/uploads/ex/12cd/00140ffc-6782f59f/8/hello_html_m556c8df7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9396" name="AutoShape 4" descr="https://artist-oil.ru/800/600/https/ds05.infourok.ru/uploads/ex/12cd/00140ffc-6782f59f/8/hello_html_m556c8df7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9398" name="Picture 6" descr="https://heaclub.ru/tim/94cae5b2ccf340af3235fe210a44ef1b/muravei-voprosik-risunok-dlya-srisovivaniya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62360" y="4429132"/>
            <a:ext cx="2381640" cy="24288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AutoShape 2" descr="https://fsd.intolimp.org/html/2017/02/10/i_589dd2d15f02f/phpYtyxIM_Okr.mir-Krasota-rodnogo-goroda-1-klass.-YAkovleva-E.V_1_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684" name="AutoShape 4" descr="https://fsd.intolimp.org/html/2017/02/10/i_589dd2d15f02f/phpYtyxIM_Okr.mir-Krasota-rodnogo-goroda-1-klass.-YAkovleva-E.V_1_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686" name="AutoShape 6" descr="https://bogema-luna.ru/800/600/https/ds05.infourok.ru/uploads/ex/037c/00072f6b-ad5525c4/img1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688" name="Picture 8" descr="https://fs.znanio.ru/d5af0e/85/da/e071860f0dae345e147721800e12fa98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927"/>
            <a:ext cx="9144000" cy="686992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.znanio.ru/d5af0e/5a/64/abd41d5dcc5e67cc20879d59431c67458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6992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europeanmuseumforum.ru/wp-content/uploads/f/b/b/fbb173d9e0c176ecb834b2702beb96df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580322"/>
            <a:ext cx="6858048" cy="527767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85720" y="762640"/>
            <a:ext cx="86709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j-lt"/>
              </a:rPr>
              <a:t>Март – капельник, солнечник, </a:t>
            </a:r>
            <a:r>
              <a:rPr lang="ru-RU" sz="2800" b="1" dirty="0" err="1" smtClean="0">
                <a:latin typeface="+mj-lt"/>
              </a:rPr>
              <a:t>протальник</a:t>
            </a:r>
            <a:r>
              <a:rPr lang="ru-RU" sz="2800" b="1" dirty="0" smtClean="0">
                <a:latin typeface="+mj-lt"/>
              </a:rPr>
              <a:t>.</a:t>
            </a:r>
            <a:endParaRPr lang="ru-RU" sz="2800" b="1" dirty="0">
              <a:latin typeface="+mj-lt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428343"/>
            <a:ext cx="6786610" cy="523550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857356" y="691202"/>
            <a:ext cx="55595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j-lt"/>
              </a:rPr>
              <a:t>Апрель – </a:t>
            </a:r>
            <a:r>
              <a:rPr lang="ru-RU" sz="2800" b="1" dirty="0" err="1" smtClean="0">
                <a:latin typeface="+mj-lt"/>
              </a:rPr>
              <a:t>снегогон</a:t>
            </a:r>
            <a:r>
              <a:rPr lang="ru-RU" sz="2800" b="1" dirty="0" smtClean="0">
                <a:latin typeface="+mj-lt"/>
              </a:rPr>
              <a:t>, водолей</a:t>
            </a:r>
            <a:endParaRPr lang="ru-RU" sz="2800" b="1" dirty="0">
              <a:latin typeface="+mj-lt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0924" y="1184492"/>
            <a:ext cx="7354414" cy="567353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14678" y="714356"/>
            <a:ext cx="28905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j-lt"/>
              </a:rPr>
              <a:t>Май - цветень</a:t>
            </a:r>
            <a:endParaRPr lang="ru-RU" sz="2800" b="1" dirty="0">
              <a:latin typeface="+mj-lt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3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Заголовок 2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4500" y="476250"/>
            <a:ext cx="8162925" cy="1200150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2713038"/>
            <a:ext cx="2597150" cy="1998662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16288" y="2713038"/>
            <a:ext cx="2590800" cy="1998662"/>
          </a:xfrm>
          <a:prstGeom prst="rect">
            <a:avLst/>
          </a:prstGeom>
          <a:noFill/>
        </p:spPr>
      </p:pic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62675" y="2713038"/>
            <a:ext cx="2590800" cy="1998662"/>
          </a:xfrm>
          <a:prstGeom prst="rect">
            <a:avLst/>
          </a:prstGeom>
          <a:noFill/>
        </p:spPr>
      </p:pic>
      <p:grpSp>
        <p:nvGrpSpPr>
          <p:cNvPr id="9" name="Скругленный прямоугольник 8"/>
          <p:cNvGrpSpPr>
            <a:grpSpLocks/>
          </p:cNvGrpSpPr>
          <p:nvPr/>
        </p:nvGrpSpPr>
        <p:grpSpPr bwMode="auto">
          <a:xfrm>
            <a:off x="414338" y="4737100"/>
            <a:ext cx="2736850" cy="1395413"/>
            <a:chOff x="261" y="2984"/>
            <a:chExt cx="1724" cy="879"/>
          </a:xfrm>
        </p:grpSpPr>
        <p:pic>
          <p:nvPicPr>
            <p:cNvPr id="15366" name="Скругленный прямоугольник 8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61" y="2984"/>
              <a:ext cx="1724" cy="879"/>
            </a:xfrm>
            <a:prstGeom prst="rect">
              <a:avLst/>
            </a:prstGeom>
            <a:noFill/>
          </p:spPr>
        </p:pic>
        <p:sp>
          <p:nvSpPr>
            <p:cNvPr id="15367" name="Text Box 7"/>
            <p:cNvSpPr txBox="1">
              <a:spLocks noChangeArrowheads="1"/>
            </p:cNvSpPr>
            <p:nvPr/>
          </p:nvSpPr>
          <p:spPr bwMode="auto">
            <a:xfrm>
              <a:off x="396" y="3162"/>
              <a:ext cx="1459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4800" dirty="0">
                  <a:solidFill>
                    <a:srgbClr val="000000"/>
                  </a:solidFill>
                  <a:latin typeface="Georgia" pitchFamily="18" charset="0"/>
                </a:rPr>
                <a:t>март</a:t>
              </a:r>
            </a:p>
            <a:p>
              <a:pPr algn="ctr"/>
              <a:endParaRPr lang="ru-RU" dirty="0">
                <a:solidFill>
                  <a:srgbClr val="000000"/>
                </a:solidFill>
                <a:latin typeface="Georgia" pitchFamily="18" charset="0"/>
              </a:endParaRPr>
            </a:p>
          </p:txBody>
        </p:sp>
      </p:grpSp>
      <p:grpSp>
        <p:nvGrpSpPr>
          <p:cNvPr id="10" name="Скругленный прямоугольник 9"/>
          <p:cNvGrpSpPr>
            <a:grpSpLocks/>
          </p:cNvGrpSpPr>
          <p:nvPr/>
        </p:nvGrpSpPr>
        <p:grpSpPr bwMode="auto">
          <a:xfrm>
            <a:off x="3243263" y="4737100"/>
            <a:ext cx="2822575" cy="1395413"/>
            <a:chOff x="2043" y="2984"/>
            <a:chExt cx="1778" cy="879"/>
          </a:xfrm>
        </p:grpSpPr>
        <p:pic>
          <p:nvPicPr>
            <p:cNvPr id="15369" name="Скругленный прямоугольник 9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043" y="2984"/>
              <a:ext cx="1778" cy="879"/>
            </a:xfrm>
            <a:prstGeom prst="rect">
              <a:avLst/>
            </a:prstGeom>
            <a:noFill/>
          </p:spPr>
        </p:pic>
        <p:sp>
          <p:nvSpPr>
            <p:cNvPr id="15370" name="Text Box 10"/>
            <p:cNvSpPr txBox="1">
              <a:spLocks noChangeArrowheads="1"/>
            </p:cNvSpPr>
            <p:nvPr/>
          </p:nvSpPr>
          <p:spPr bwMode="auto">
            <a:xfrm>
              <a:off x="2229" y="3162"/>
              <a:ext cx="1412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4800" dirty="0">
                  <a:solidFill>
                    <a:srgbClr val="000000"/>
                  </a:solidFill>
                  <a:latin typeface="Georgia" pitchFamily="18" charset="0"/>
                </a:rPr>
                <a:t>апрель</a:t>
              </a:r>
            </a:p>
            <a:p>
              <a:pPr algn="ctr"/>
              <a:endParaRPr lang="ru-RU" dirty="0">
                <a:solidFill>
                  <a:srgbClr val="000000"/>
                </a:solidFill>
                <a:latin typeface="Georgia" pitchFamily="18" charset="0"/>
              </a:endParaRPr>
            </a:p>
          </p:txBody>
        </p:sp>
      </p:grpSp>
      <p:grpSp>
        <p:nvGrpSpPr>
          <p:cNvPr id="11" name="Скругленный прямоугольник 10"/>
          <p:cNvGrpSpPr>
            <a:grpSpLocks/>
          </p:cNvGrpSpPr>
          <p:nvPr/>
        </p:nvGrpSpPr>
        <p:grpSpPr bwMode="auto">
          <a:xfrm>
            <a:off x="6205538" y="4718050"/>
            <a:ext cx="2646362" cy="1414463"/>
            <a:chOff x="3909" y="2972"/>
            <a:chExt cx="1667" cy="891"/>
          </a:xfrm>
        </p:grpSpPr>
        <p:pic>
          <p:nvPicPr>
            <p:cNvPr id="15372" name="Скругленный прямоугольник 10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909" y="2972"/>
              <a:ext cx="1667" cy="891"/>
            </a:xfrm>
            <a:prstGeom prst="rect">
              <a:avLst/>
            </a:prstGeom>
            <a:noFill/>
          </p:spPr>
        </p:pic>
        <p:sp>
          <p:nvSpPr>
            <p:cNvPr id="15373" name="Text Box 13"/>
            <p:cNvSpPr txBox="1">
              <a:spLocks noChangeArrowheads="1"/>
            </p:cNvSpPr>
            <p:nvPr/>
          </p:nvSpPr>
          <p:spPr bwMode="auto">
            <a:xfrm>
              <a:off x="4045" y="3143"/>
              <a:ext cx="1399" cy="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4800">
                  <a:solidFill>
                    <a:srgbClr val="000000"/>
                  </a:solidFill>
                  <a:latin typeface="Georgia" pitchFamily="18" charset="0"/>
                </a:rPr>
                <a:t>май</a:t>
              </a:r>
            </a:p>
            <a:p>
              <a:pPr algn="ctr"/>
              <a:endParaRPr lang="ru-RU">
                <a:solidFill>
                  <a:srgbClr val="000000"/>
                </a:solidFill>
                <a:latin typeface="Georgia" pitchFamily="18" charset="0"/>
              </a:endParaRPr>
            </a:p>
          </p:txBody>
        </p:sp>
      </p:grpSp>
      <p:sp>
        <p:nvSpPr>
          <p:cNvPr id="14" name="Стрелка вправо 13"/>
          <p:cNvSpPr/>
          <p:nvPr/>
        </p:nvSpPr>
        <p:spPr>
          <a:xfrm>
            <a:off x="5851525" y="5214938"/>
            <a:ext cx="433388" cy="484187"/>
          </a:xfrm>
          <a:prstGeom prst="rightArrow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3003550" y="5238750"/>
            <a:ext cx="433388" cy="484188"/>
          </a:xfrm>
          <a:prstGeom prst="rightArrow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AutoShape 2" descr="https://fsd.multiurok.ru/html/2020/01/18/s_5e22d2d8db7dc/s1320977_0_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3732" name="Picture 4" descr="https://fsd.multiurok.ru/html/2020/01/18/s_5e22d2d8db7dc/s1320977_0_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>
    <a:spDef>
      <a:spPr>
        <a:solidFill>
          <a:schemeClr val="tx2">
            <a:lumMod val="20000"/>
            <a:lumOff val="80000"/>
          </a:schemeClr>
        </a:solidFill>
        <a:ln>
          <a:solidFill>
            <a:schemeClr val="tx2">
              <a:lumMod val="40000"/>
              <a:lumOff val="60000"/>
            </a:schemeClr>
          </a:solidFill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4629</TotalTime>
  <Words>402</Words>
  <Application>Microsoft Office PowerPoint</Application>
  <PresentationFormat>Экран (4:3)</PresentationFormat>
  <Paragraphs>74</Paragraphs>
  <Slides>31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Главная</vt:lpstr>
      <vt:lpstr>Слайд 1</vt:lpstr>
      <vt:lpstr>Слайд 2</vt:lpstr>
      <vt:lpstr>Цель урока: узнать о весенних явлениях в неживой и живой природе.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Кучевые облака</vt:lpstr>
      <vt:lpstr>Таяние снега</vt:lpstr>
      <vt:lpstr>капель</vt:lpstr>
      <vt:lpstr>проталины</vt:lpstr>
      <vt:lpstr>ручьи</vt:lpstr>
      <vt:lpstr>ледоход</vt:lpstr>
      <vt:lpstr>ледоход</vt:lpstr>
      <vt:lpstr>половодье</vt:lpstr>
      <vt:lpstr>половодье</vt:lpstr>
      <vt:lpstr>Слайд 20</vt:lpstr>
      <vt:lpstr>Слайд 21</vt:lpstr>
      <vt:lpstr>ольха</vt:lpstr>
      <vt:lpstr>Слайд 23</vt:lpstr>
      <vt:lpstr>шмель</vt:lpstr>
      <vt:lpstr>грачи</vt:lpstr>
      <vt:lpstr>Слайд 26</vt:lpstr>
      <vt:lpstr>Слайд 27</vt:lpstr>
      <vt:lpstr>Солнце  выше, чем зимой.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</dc:creator>
  <cp:lastModifiedBy>Windows User</cp:lastModifiedBy>
  <cp:revision>269</cp:revision>
  <dcterms:created xsi:type="dcterms:W3CDTF">2013-01-09T11:31:21Z</dcterms:created>
  <dcterms:modified xsi:type="dcterms:W3CDTF">2023-04-10T20:00:19Z</dcterms:modified>
</cp:coreProperties>
</file>