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10" Type="http://schemas.openxmlformats.org/officeDocument/2006/relationships/image" Target="../media/image45.wmf"/><Relationship Id="rId4" Type="http://schemas.openxmlformats.org/officeDocument/2006/relationships/image" Target="../media/image39.wmf"/><Relationship Id="rId9" Type="http://schemas.openxmlformats.org/officeDocument/2006/relationships/image" Target="../media/image4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F1050-736B-4704-BEA6-D55C85339638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436F3-2355-403E-BF77-47C26475F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3022A-05A3-4656-9986-FF3D18E6C5FB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171B6-C91B-4373-9A1C-033FB104E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D068-2085-4118-92D5-C1C5CD91BC40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3C647-220B-498B-9FC7-C6959B155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B65DC-68AC-42C7-9AC4-B8EFE4E8788C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9B1DF-8109-443F-80BF-BB54F0CF1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BCDFC-A49D-47AE-8EEF-2F29219967C5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7A887-1EA0-4876-ADF3-F614B952F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DA33-1D6C-430B-B472-8A0F348D88D4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5C2C3-2837-4BEA-980E-E35DB70A7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16A2A-4BD1-492C-82FB-FBA8E30F2F4E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F10DB-01BB-4A4E-B133-80DC703E1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0E38B-7192-4B1D-AD31-6D884FC7BD21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FEC3-0A86-470B-A599-539A2077D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F964-9783-4E7A-812A-846A3B86B0E9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0BB51-0976-4BB6-8FCE-37EE5F12C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723B8-8EA3-4BC1-A4F8-F395327BCA95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F463-00CC-441E-A849-1EB176633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8E68E-86E8-43C2-B5F3-45D9E490A09D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B169-498A-4567-9212-D8395FD94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6F9D7-7A8E-444C-9A41-1AEF00717FD4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9B52D-C66E-40C2-B33A-8934274EC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DED90-7D7D-4BCE-A650-2777F60A9859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08ECE-3589-44FD-A85C-076593468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CCCAC-F9DB-4F3A-9607-3564F4E59294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9F687F-DEE4-488F-8777-AE43655AC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26.wmf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png"/><Relationship Id="rId11" Type="http://schemas.openxmlformats.org/officeDocument/2006/relationships/image" Target="../media/image20.gif"/><Relationship Id="rId5" Type="http://schemas.openxmlformats.org/officeDocument/2006/relationships/image" Target="../media/image25.wmf"/><Relationship Id="rId10" Type="http://schemas.openxmlformats.org/officeDocument/2006/relationships/image" Target="../media/image32.gif"/><Relationship Id="rId4" Type="http://schemas.openxmlformats.org/officeDocument/2006/relationships/oleObject" Target="../embeddings/oleObject8.bin"/><Relationship Id="rId9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20.gif"/><Relationship Id="rId18" Type="http://schemas.openxmlformats.org/officeDocument/2006/relationships/oleObject" Target="../embeddings/oleObject17.bin"/><Relationship Id="rId3" Type="http://schemas.openxmlformats.org/officeDocument/2006/relationships/oleObject" Target="../embeddings/oleObject10.bin"/><Relationship Id="rId21" Type="http://schemas.openxmlformats.org/officeDocument/2006/relationships/image" Target="../media/image44.wmf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40.wmf"/><Relationship Id="rId17" Type="http://schemas.openxmlformats.org/officeDocument/2006/relationships/image" Target="../media/image42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41.wmf"/><Relationship Id="rId23" Type="http://schemas.openxmlformats.org/officeDocument/2006/relationships/image" Target="../media/image45.wmf"/><Relationship Id="rId10" Type="http://schemas.openxmlformats.org/officeDocument/2006/relationships/image" Target="../media/image39.wmf"/><Relationship Id="rId19" Type="http://schemas.openxmlformats.org/officeDocument/2006/relationships/image" Target="../media/image43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13.bin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gif"/><Relationship Id="rId3" Type="http://schemas.openxmlformats.org/officeDocument/2006/relationships/image" Target="../media/image35.gif"/><Relationship Id="rId7" Type="http://schemas.openxmlformats.org/officeDocument/2006/relationships/image" Target="../media/image49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48.png"/><Relationship Id="rId10" Type="http://schemas.openxmlformats.org/officeDocument/2006/relationships/hyperlink" Target="http://do.gendocs.ru/pars_docs/tw_refs/14/13282/13282_html_me876d35.png" TargetMode="External"/><Relationship Id="rId4" Type="http://schemas.openxmlformats.org/officeDocument/2006/relationships/image" Target="../media/image32.gif"/><Relationship Id="rId9" Type="http://schemas.openxmlformats.org/officeDocument/2006/relationships/hyperlink" Target="http://filosof.at.ua/Biografii/Spencer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wmf"/><Relationship Id="rId18" Type="http://schemas.openxmlformats.org/officeDocument/2006/relationships/image" Target="../media/image13.jpeg"/><Relationship Id="rId3" Type="http://schemas.openxmlformats.org/officeDocument/2006/relationships/image" Target="../media/image12.jpeg"/><Relationship Id="rId7" Type="http://schemas.openxmlformats.org/officeDocument/2006/relationships/image" Target="../media/image6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1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1412875"/>
            <a:ext cx="7772400" cy="1470025"/>
          </a:xfrm>
        </p:spPr>
        <p:txBody>
          <a:bodyPr/>
          <a:lstStyle/>
          <a:p>
            <a:r>
              <a:rPr lang="ru-RU" sz="5400" smtClean="0">
                <a:solidFill>
                  <a:srgbClr val="003300"/>
                </a:solidFill>
              </a:rPr>
              <a:t>«Квадратные уравнения»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3284538"/>
            <a:ext cx="6400800" cy="792162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smtClean="0">
                <a:solidFill>
                  <a:srgbClr val="6666FF"/>
                </a:solidFill>
              </a:rPr>
              <a:t>Повторительно-обобщающий урок</a:t>
            </a:r>
          </a:p>
          <a:p>
            <a:endParaRPr lang="ru-RU" smtClean="0">
              <a:solidFill>
                <a:srgbClr val="898989"/>
              </a:solidFill>
            </a:endParaRPr>
          </a:p>
        </p:txBody>
      </p:sp>
      <p:pic>
        <p:nvPicPr>
          <p:cNvPr id="2053" name="Picture 5" descr="cen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4724400"/>
            <a:ext cx="2808287" cy="1785938"/>
          </a:xfrm>
          <a:prstGeom prst="rect">
            <a:avLst/>
          </a:prstGeom>
          <a:noFill/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885077" y="6216650"/>
            <a:ext cx="42589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b="1" dirty="0" smtClean="0"/>
              <a:t>Учит.   </a:t>
            </a:r>
            <a:r>
              <a:rPr lang="ru-RU" b="1" dirty="0" err="1" smtClean="0"/>
              <a:t>Урсейитова</a:t>
            </a:r>
            <a:r>
              <a:rPr lang="ru-RU" b="1" dirty="0" smtClean="0"/>
              <a:t>  Индира   </a:t>
            </a:r>
            <a:r>
              <a:rPr lang="ru-RU" b="1" dirty="0" err="1" smtClean="0"/>
              <a:t>Зарлыковна</a:t>
            </a:r>
            <a:endParaRPr lang="ru-RU" b="1" dirty="0" smtClean="0"/>
          </a:p>
          <a:p>
            <a:pPr algn="r"/>
            <a:r>
              <a:rPr lang="ru-RU" b="1" dirty="0" err="1" smtClean="0"/>
              <a:t>Ср.ш.им.Ж.Чабалдаева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114800" cy="492442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/>
              <a:t>   </a:t>
            </a:r>
            <a:r>
              <a:rPr lang="ru-RU" smtClean="0">
                <a:solidFill>
                  <a:srgbClr val="003300"/>
                </a:solidFill>
              </a:rPr>
              <a:t>2.  Сколько обезьян в стае, если квадрат пятой части, уменьшенной тремя, спрятался в пещере, и только одна осталась на виду, взобравшись на дерево?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 smtClean="0">
                <a:ln w="12700" cmpd="sng">
                  <a:solidFill>
                    <a:srgbClr val="000099"/>
                  </a:solidFill>
                  <a:prstDash val="solid"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задача Бхаскары:</a:t>
            </a:r>
            <a:endParaRPr lang="ru-RU" sz="3600" kern="10" spc="-360">
              <a:ln w="12700" cmpd="sng">
                <a:solidFill>
                  <a:srgbClr val="000099"/>
                </a:solidFill>
                <a:prstDash val="solid"/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349500"/>
            <a:ext cx="439261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Решение: </a:t>
            </a:r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5650" y="981075"/>
            <a:ext cx="2592388" cy="1187450"/>
          </a:xfrm>
          <a:noFill/>
          <a:ln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314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755650" y="2060575"/>
          <a:ext cx="3276600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Формула" r:id="rId4" imgW="1155600" imgH="419040" progId="Equation.3">
                  <p:embed/>
                </p:oleObj>
              </mc:Choice>
              <mc:Fallback>
                <p:oleObj name="Формула" r:id="rId4" imgW="1155600" imgH="419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060575"/>
                        <a:ext cx="3276600" cy="1182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4076700"/>
            <a:ext cx="13684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00338" y="4076700"/>
            <a:ext cx="12239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23850" y="4724400"/>
            <a:ext cx="80645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заключении Бхаскара делает такое замечание: «Так</a:t>
            </a:r>
          </a:p>
          <a:p>
            <a:endParaRPr lang="ru-RU" sz="2400"/>
          </a:p>
          <a:p>
            <a:r>
              <a:rPr lang="ru-RU" sz="2400"/>
              <a:t> как                    есть число отрицательное, то годится </a:t>
            </a:r>
          </a:p>
          <a:p>
            <a:endParaRPr lang="ru-RU" sz="2400"/>
          </a:p>
          <a:p>
            <a:r>
              <a:rPr lang="ru-RU" sz="2400"/>
              <a:t>только первое решение».</a:t>
            </a:r>
          </a:p>
        </p:txBody>
      </p:sp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16013" y="5373688"/>
            <a:ext cx="10096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1" descr="a59362440bf19ea7890c0c047daca70e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95963" y="2997200"/>
            <a:ext cx="1366837" cy="1243013"/>
          </a:xfrm>
          <a:prstGeom prst="rect">
            <a:avLst/>
          </a:prstGeom>
          <a:noFill/>
        </p:spPr>
      </p:pic>
      <p:pic>
        <p:nvPicPr>
          <p:cNvPr id="14348" name="Picture 12" descr="d5380c06703dd87f191f80d1d7a0b9d6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11863" y="1989138"/>
            <a:ext cx="1439862" cy="917575"/>
          </a:xfrm>
          <a:prstGeom prst="rect">
            <a:avLst/>
          </a:prstGeom>
          <a:noFill/>
        </p:spPr>
      </p:pic>
      <p:pic>
        <p:nvPicPr>
          <p:cNvPr id="14349" name="Picture 13" descr="An-burst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64388" y="404813"/>
            <a:ext cx="1296987" cy="1296987"/>
          </a:xfrm>
          <a:prstGeom prst="rect">
            <a:avLst/>
          </a:prstGeom>
          <a:noFill/>
        </p:spPr>
      </p:pic>
      <p:graphicFrame>
        <p:nvGraphicFramePr>
          <p:cNvPr id="14350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827088" y="3357563"/>
          <a:ext cx="3273425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Формула" r:id="rId12" imgW="1143000" imgH="203040" progId="Equation.3">
                  <p:embed/>
                </p:oleObj>
              </mc:Choice>
              <mc:Fallback>
                <p:oleObj name="Формула" r:id="rId12" imgW="1143000" imgH="2030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357563"/>
                        <a:ext cx="3273425" cy="582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pitchFamily="34" charset="0"/>
              <a:buNone/>
            </a:pPr>
            <a:r>
              <a:rPr lang="ru-RU" sz="3600" smtClean="0">
                <a:solidFill>
                  <a:srgbClr val="003300"/>
                </a:solidFill>
              </a:rPr>
              <a:t>1) Если  </a:t>
            </a:r>
            <a:r>
              <a:rPr lang="ru-RU" sz="3600" b="1" smtClean="0">
                <a:solidFill>
                  <a:srgbClr val="003300"/>
                </a:solidFill>
              </a:rPr>
              <a:t>а + в +с = 0</a:t>
            </a:r>
            <a:r>
              <a:rPr lang="ru-RU" sz="3600" smtClean="0">
                <a:solidFill>
                  <a:srgbClr val="003300"/>
                </a:solidFill>
              </a:rPr>
              <a:t>, то </a:t>
            </a:r>
            <a:r>
              <a:rPr lang="ru-RU" sz="3600" b="1" smtClean="0">
                <a:solidFill>
                  <a:srgbClr val="003300"/>
                </a:solidFill>
              </a:rPr>
              <a:t>х1 = 1; х2 = с/а</a:t>
            </a:r>
            <a:endParaRPr lang="ru-RU" sz="3600" smtClean="0">
              <a:solidFill>
                <a:srgbClr val="003300"/>
              </a:solidFill>
            </a:endParaRPr>
          </a:p>
          <a:p>
            <a:pPr marL="609600" indent="-609600">
              <a:buFont typeface="Arial" pitchFamily="34" charset="0"/>
              <a:buAutoNum type="arabicParenR" startAt="2"/>
            </a:pPr>
            <a:r>
              <a:rPr lang="ru-RU" sz="3600" smtClean="0">
                <a:solidFill>
                  <a:srgbClr val="003300"/>
                </a:solidFill>
              </a:rPr>
              <a:t>Если   </a:t>
            </a:r>
            <a:r>
              <a:rPr lang="ru-RU" sz="3600" b="1" smtClean="0">
                <a:solidFill>
                  <a:srgbClr val="003300"/>
                </a:solidFill>
              </a:rPr>
              <a:t>а + с = в </a:t>
            </a:r>
            <a:r>
              <a:rPr lang="ru-RU" sz="3600" smtClean="0">
                <a:solidFill>
                  <a:srgbClr val="003300"/>
                </a:solidFill>
              </a:rPr>
              <a:t>, то </a:t>
            </a:r>
            <a:r>
              <a:rPr lang="ru-RU" sz="3600" b="1" smtClean="0">
                <a:solidFill>
                  <a:srgbClr val="003300"/>
                </a:solidFill>
              </a:rPr>
              <a:t>х1 = -1; х2 = - с/а</a:t>
            </a:r>
          </a:p>
          <a:p>
            <a:pPr marL="609600" indent="-609600">
              <a:buFont typeface="Arial" pitchFamily="34" charset="0"/>
              <a:buNone/>
            </a:pPr>
            <a:r>
              <a:rPr lang="ru-RU" b="1" smtClean="0"/>
              <a:t>    </a:t>
            </a:r>
            <a:r>
              <a:rPr lang="ru-RU" b="1" smtClean="0">
                <a:solidFill>
                  <a:srgbClr val="003300"/>
                </a:solidFill>
              </a:rPr>
              <a:t>(свойства коэффициентов квадратных уравнений)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7437438" cy="10080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Тайны корней квадратных уравнений </a:t>
            </a:r>
          </a:p>
        </p:txBody>
      </p:sp>
      <p:pic>
        <p:nvPicPr>
          <p:cNvPr id="15365" name="Picture 5" descr="earth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4868863"/>
            <a:ext cx="1366838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0e07151342bd906fe361d2ecd2565a9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4149725"/>
            <a:ext cx="952500" cy="952500"/>
          </a:xfrm>
          <a:prstGeom prst="rect">
            <a:avLst/>
          </a:prstGeom>
          <a:noFill/>
        </p:spPr>
      </p:pic>
      <p:pic>
        <p:nvPicPr>
          <p:cNvPr id="15367" name="Picture 7" descr="babochka6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3573463"/>
            <a:ext cx="758825" cy="2735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mtClean="0"/>
              <a:t>1. Найдите корни уравнения: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971550" y="1412875"/>
          <a:ext cx="30956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name="Формула" r:id="rId3" imgW="1016000" imgH="203200" progId="Equation.3">
                  <p:embed/>
                </p:oleObj>
              </mc:Choice>
              <mc:Fallback>
                <p:oleObj name="Формула" r:id="rId3" imgW="1016000" imgH="203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412875"/>
                        <a:ext cx="30956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971550" y="2420938"/>
          <a:ext cx="33131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name="Формула" r:id="rId5" imgW="1040948" imgH="203112" progId="Equation.3">
                  <p:embed/>
                </p:oleObj>
              </mc:Choice>
              <mc:Fallback>
                <p:oleObj name="Формула" r:id="rId5" imgW="1040948" imgH="203112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420938"/>
                        <a:ext cx="3313113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1042988" y="3357563"/>
          <a:ext cx="3168650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Формула" r:id="rId7" imgW="977900" imgH="228600" progId="Equation.3">
                  <p:embed/>
                </p:oleObj>
              </mc:Choice>
              <mc:Fallback>
                <p:oleObj name="Формула" r:id="rId7" imgW="97790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357563"/>
                        <a:ext cx="3168650" cy="741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1042988" y="4365625"/>
          <a:ext cx="309721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3" name="Формула" r:id="rId9" imgW="1206360" imgH="203040" progId="Equation.3">
                  <p:embed/>
                </p:oleObj>
              </mc:Choice>
              <mc:Fallback>
                <p:oleObj name="Формула" r:id="rId9" imgW="120636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365625"/>
                        <a:ext cx="3097212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971550" y="5445125"/>
          <a:ext cx="33115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4" name="Формула" r:id="rId11" imgW="1244600" imgH="203200" progId="Equation.3">
                  <p:embed/>
                </p:oleObj>
              </mc:Choice>
              <mc:Fallback>
                <p:oleObj name="Формула" r:id="rId11" imgW="1244600" imgH="2032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445125"/>
                        <a:ext cx="33115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403" name="Picture 19" descr="An-burst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64388" y="404813"/>
            <a:ext cx="1296987" cy="1296987"/>
          </a:xfrm>
          <a:prstGeom prst="rect">
            <a:avLst/>
          </a:prstGeom>
          <a:noFill/>
        </p:spPr>
      </p:pic>
      <p:graphicFrame>
        <p:nvGraphicFramePr>
          <p:cNvPr id="16415" name="Object 31"/>
          <p:cNvGraphicFramePr>
            <a:graphicFrameLocks noChangeAspect="1"/>
          </p:cNvGraphicFramePr>
          <p:nvPr/>
        </p:nvGraphicFramePr>
        <p:xfrm>
          <a:off x="4572000" y="1196975"/>
          <a:ext cx="316865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5" name="Формула" r:id="rId14" imgW="1079280" imgH="393480" progId="Equation.3">
                  <p:embed/>
                </p:oleObj>
              </mc:Choice>
              <mc:Fallback>
                <p:oleObj name="Формула" r:id="rId14" imgW="1079280" imgH="39348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196975"/>
                        <a:ext cx="3168650" cy="1154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6" name="Object 32"/>
          <p:cNvGraphicFramePr>
            <a:graphicFrameLocks noChangeAspect="1"/>
          </p:cNvGraphicFramePr>
          <p:nvPr/>
        </p:nvGraphicFramePr>
        <p:xfrm>
          <a:off x="4716463" y="2349500"/>
          <a:ext cx="2944812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6" name="Формула" r:id="rId16" imgW="1002960" imgH="215640" progId="Equation.3">
                  <p:embed/>
                </p:oleObj>
              </mc:Choice>
              <mc:Fallback>
                <p:oleObj name="Формула" r:id="rId16" imgW="1002960" imgH="21564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2349500"/>
                        <a:ext cx="2944812" cy="633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7" name="Object 33"/>
          <p:cNvGraphicFramePr>
            <a:graphicFrameLocks noChangeAspect="1"/>
          </p:cNvGraphicFramePr>
          <p:nvPr/>
        </p:nvGraphicFramePr>
        <p:xfrm>
          <a:off x="4716463" y="5157788"/>
          <a:ext cx="3614737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7" name="Формула" r:id="rId18" imgW="1231560" imgH="393480" progId="Equation.3">
                  <p:embed/>
                </p:oleObj>
              </mc:Choice>
              <mc:Fallback>
                <p:oleObj name="Формула" r:id="rId18" imgW="1231560" imgH="39348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5157788"/>
                        <a:ext cx="3614737" cy="1223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8" name="Object 34"/>
          <p:cNvGraphicFramePr>
            <a:graphicFrameLocks noChangeAspect="1"/>
          </p:cNvGraphicFramePr>
          <p:nvPr/>
        </p:nvGraphicFramePr>
        <p:xfrm>
          <a:off x="4787900" y="3213100"/>
          <a:ext cx="28336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Формула" r:id="rId20" imgW="965160" imgH="215640" progId="Equation.3">
                  <p:embed/>
                </p:oleObj>
              </mc:Choice>
              <mc:Fallback>
                <p:oleObj name="Формула" r:id="rId20" imgW="965160" imgH="21564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3213100"/>
                        <a:ext cx="2833688" cy="633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9" name="Object 35"/>
          <p:cNvGraphicFramePr>
            <a:graphicFrameLocks noChangeAspect="1"/>
          </p:cNvGraphicFramePr>
          <p:nvPr/>
        </p:nvGraphicFramePr>
        <p:xfrm>
          <a:off x="4859338" y="4076700"/>
          <a:ext cx="3355975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9" name="Формула" r:id="rId22" imgW="1143000" imgH="393480" progId="Equation.3">
                  <p:embed/>
                </p:oleObj>
              </mc:Choice>
              <mc:Fallback>
                <p:oleObj name="Формула" r:id="rId22" imgW="1143000" imgH="39348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4076700"/>
                        <a:ext cx="3355975" cy="1154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/>
              <a:t>   </a:t>
            </a:r>
            <a:r>
              <a:rPr lang="ru-RU" sz="4400" smtClean="0">
                <a:solidFill>
                  <a:srgbClr val="003300"/>
                </a:solidFill>
              </a:rPr>
              <a:t>2. Составьте три квадратных уравнения, используя свойства коэффициентов.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816350"/>
            <a:ext cx="3241675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 descr="0e07151342bd906fe361d2ecd2565a9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516563"/>
            <a:ext cx="952500" cy="952500"/>
          </a:xfrm>
          <a:prstGeom prst="rect">
            <a:avLst/>
          </a:prstGeom>
          <a:noFill/>
        </p:spPr>
      </p:pic>
      <p:pic>
        <p:nvPicPr>
          <p:cNvPr id="17414" name="Picture 6" descr="babochka6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3644900"/>
            <a:ext cx="819150" cy="2952750"/>
          </a:xfrm>
          <a:prstGeom prst="rect">
            <a:avLst/>
          </a:prstGeom>
          <a:noFill/>
        </p:spPr>
      </p:pic>
      <p:pic>
        <p:nvPicPr>
          <p:cNvPr id="17415" name="Picture 7" descr="An-burs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04813"/>
            <a:ext cx="1296987" cy="1296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dbdee13c60c9204fee7ec8d256b5f9f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652963"/>
            <a:ext cx="1073150" cy="1295400"/>
          </a:xfrm>
          <a:prstGeom prst="rect">
            <a:avLst/>
          </a:prstGeom>
          <a:noFill/>
        </p:spPr>
      </p:pic>
      <p:pic>
        <p:nvPicPr>
          <p:cNvPr id="7176" name="Picture 8" descr="babochka6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644900"/>
            <a:ext cx="819150" cy="2952750"/>
          </a:xfrm>
          <a:prstGeom prst="rect">
            <a:avLst/>
          </a:prstGeom>
          <a:noFill/>
        </p:spPr>
      </p:pic>
      <p:pic>
        <p:nvPicPr>
          <p:cNvPr id="7180" name="Picture 12" descr="d5380c06703dd87f191f80d1d7a0b9d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4508500"/>
            <a:ext cx="1727200" cy="1100138"/>
          </a:xfrm>
          <a:prstGeom prst="rect">
            <a:avLst/>
          </a:prstGeom>
          <a:noFill/>
        </p:spPr>
      </p:pic>
      <p:pic>
        <p:nvPicPr>
          <p:cNvPr id="7184" name="Picture 16" descr="babochka6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644900"/>
            <a:ext cx="819150" cy="2952750"/>
          </a:xfrm>
          <a:prstGeom prst="rect">
            <a:avLst/>
          </a:prstGeom>
          <a:noFill/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313" b="2304"/>
          <a:stretch>
            <a:fillRect/>
          </a:stretch>
        </p:blipFill>
        <p:spPr bwMode="auto">
          <a:xfrm>
            <a:off x="611188" y="836613"/>
            <a:ext cx="194468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6" name="Picture 18" descr="An-burst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04813"/>
            <a:ext cx="1296987" cy="1296987"/>
          </a:xfrm>
          <a:prstGeom prst="rect">
            <a:avLst/>
          </a:prstGeom>
          <a:noFill/>
        </p:spPr>
      </p:pic>
      <p:pic>
        <p:nvPicPr>
          <p:cNvPr id="7187" name="Picture 19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8350" y="836613"/>
            <a:ext cx="495300" cy="438150"/>
          </a:xfrm>
          <a:prstGeom prst="rect">
            <a:avLst/>
          </a:prstGeom>
          <a:noFill/>
        </p:spPr>
      </p:pic>
      <p:pic>
        <p:nvPicPr>
          <p:cNvPr id="7188" name="Picture 20" descr="B_Fly0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03575" y="5084763"/>
            <a:ext cx="1476375" cy="1476375"/>
          </a:xfrm>
          <a:prstGeom prst="rect">
            <a:avLst/>
          </a:prstGeom>
          <a:noFill/>
        </p:spPr>
      </p:pic>
      <p:pic>
        <p:nvPicPr>
          <p:cNvPr id="7189" name="Picture 21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549275"/>
            <a:ext cx="495300" cy="438150"/>
          </a:xfrm>
          <a:prstGeom prst="rect">
            <a:avLst/>
          </a:prstGeom>
          <a:noFill/>
        </p:spPr>
      </p:pic>
      <p:pic>
        <p:nvPicPr>
          <p:cNvPr id="7190" name="Picture 22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5148263" y="1268413"/>
            <a:ext cx="431800" cy="438150"/>
          </a:xfrm>
          <a:prstGeom prst="rect">
            <a:avLst/>
          </a:prstGeom>
          <a:noFill/>
        </p:spPr>
      </p:pic>
      <p:pic>
        <p:nvPicPr>
          <p:cNvPr id="7191" name="Picture 23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1413" y="1412875"/>
            <a:ext cx="495300" cy="438150"/>
          </a:xfrm>
          <a:prstGeom prst="rect">
            <a:avLst/>
          </a:prstGeom>
          <a:noFill/>
        </p:spPr>
      </p:pic>
      <p:pic>
        <p:nvPicPr>
          <p:cNvPr id="7192" name="Picture 24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363" y="3429000"/>
            <a:ext cx="495300" cy="438150"/>
          </a:xfrm>
          <a:prstGeom prst="rect">
            <a:avLst/>
          </a:prstGeom>
          <a:noFill/>
        </p:spPr>
      </p:pic>
      <p:pic>
        <p:nvPicPr>
          <p:cNvPr id="7193" name="Picture 25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8125" y="3500438"/>
            <a:ext cx="495300" cy="438150"/>
          </a:xfrm>
          <a:prstGeom prst="rect">
            <a:avLst/>
          </a:prstGeom>
          <a:noFill/>
        </p:spPr>
      </p:pic>
      <p:pic>
        <p:nvPicPr>
          <p:cNvPr id="7194" name="Picture 26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4797425"/>
            <a:ext cx="495300" cy="438150"/>
          </a:xfrm>
          <a:prstGeom prst="rect">
            <a:avLst/>
          </a:prstGeom>
          <a:noFill/>
        </p:spPr>
      </p:pic>
      <p:pic>
        <p:nvPicPr>
          <p:cNvPr id="7195" name="Picture 27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72450" y="4005263"/>
            <a:ext cx="495300" cy="438150"/>
          </a:xfrm>
          <a:prstGeom prst="rect">
            <a:avLst/>
          </a:prstGeom>
          <a:noFill/>
        </p:spPr>
      </p:pic>
      <p:pic>
        <p:nvPicPr>
          <p:cNvPr id="7196" name="Picture 28" descr="11purplefirework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2924175"/>
            <a:ext cx="495300" cy="504825"/>
          </a:xfrm>
          <a:prstGeom prst="rect">
            <a:avLst/>
          </a:prstGeom>
          <a:noFill/>
        </p:spPr>
      </p:pic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3059113" y="1628775"/>
            <a:ext cx="4535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Интернет-ресурсы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1116013" y="3500438"/>
            <a:ext cx="4011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hlinkClick r:id="rId9"/>
              </a:rPr>
              <a:t>http://filosof.at.ua/Biografii/Spencer.jpg</a:t>
            </a:r>
            <a:r>
              <a:rPr lang="en-US"/>
              <a:t> </a:t>
            </a:r>
            <a:endParaRPr lang="ru-RU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1116013" y="4005263"/>
            <a:ext cx="774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hlinkClick r:id="rId10"/>
              </a:rPr>
              <a:t>http://do.gendocs.ru/pars_docs/tw_refs/14/13282/13282_html_me876d35.png</a:t>
            </a:r>
            <a:r>
              <a:rPr lang="en-US"/>
              <a:t>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spencer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981075"/>
            <a:ext cx="3790950" cy="4741863"/>
          </a:xfr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643438" y="1052513"/>
            <a:ext cx="3779837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rgbClr val="336600"/>
                </a:solidFill>
              </a:rPr>
              <a:t>«Дороги не те знания,</a:t>
            </a:r>
          </a:p>
          <a:p>
            <a:r>
              <a:rPr lang="ru-RU" sz="2800">
                <a:solidFill>
                  <a:srgbClr val="336600"/>
                </a:solidFill>
              </a:rPr>
              <a:t>Которые откладываются </a:t>
            </a:r>
          </a:p>
          <a:p>
            <a:r>
              <a:rPr lang="ru-RU" sz="2800">
                <a:solidFill>
                  <a:srgbClr val="336600"/>
                </a:solidFill>
              </a:rPr>
              <a:t>в мозгу, как жир,</a:t>
            </a:r>
          </a:p>
          <a:p>
            <a:r>
              <a:rPr lang="ru-RU" sz="2800">
                <a:solidFill>
                  <a:srgbClr val="336600"/>
                </a:solidFill>
              </a:rPr>
              <a:t>Дороги те, которые</a:t>
            </a:r>
          </a:p>
          <a:p>
            <a:r>
              <a:rPr lang="ru-RU" sz="2800">
                <a:solidFill>
                  <a:srgbClr val="336600"/>
                </a:solidFill>
              </a:rPr>
              <a:t>Превращаются в</a:t>
            </a:r>
          </a:p>
          <a:p>
            <a:r>
              <a:rPr lang="ru-RU" sz="2800">
                <a:solidFill>
                  <a:srgbClr val="336600"/>
                </a:solidFill>
              </a:rPr>
              <a:t>Умственные мышцы»</a:t>
            </a:r>
          </a:p>
          <a:p>
            <a:endParaRPr lang="ru-RU" sz="2800">
              <a:solidFill>
                <a:srgbClr val="336600"/>
              </a:solidFill>
            </a:endParaRPr>
          </a:p>
          <a:p>
            <a:r>
              <a:rPr lang="ru-RU" sz="2800">
                <a:solidFill>
                  <a:srgbClr val="336600"/>
                </a:solidFill>
              </a:rPr>
              <a:t>        Герберт Спенсер</a:t>
            </a:r>
          </a:p>
        </p:txBody>
      </p:sp>
      <p:pic>
        <p:nvPicPr>
          <p:cNvPr id="3079" name="Picture 7" descr="gbook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5084763"/>
            <a:ext cx="1533525" cy="140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WordArt 11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7416800" cy="720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ФОРМУЛЫ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19" name="Object 23"/>
          <p:cNvGraphicFramePr>
            <a:graphicFrameLocks noChangeAspect="1"/>
          </p:cNvGraphicFramePr>
          <p:nvPr/>
        </p:nvGraphicFramePr>
        <p:xfrm>
          <a:off x="1042988" y="1341438"/>
          <a:ext cx="401955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Формула" r:id="rId4" imgW="977760" imgH="203040" progId="Equation.3">
                  <p:embed/>
                </p:oleObj>
              </mc:Choice>
              <mc:Fallback>
                <p:oleObj name="Формула" r:id="rId4" imgW="977760" imgH="20304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341438"/>
                        <a:ext cx="4019550" cy="70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8" name="Object 22"/>
          <p:cNvGraphicFramePr>
            <a:graphicFrameLocks noChangeAspect="1"/>
          </p:cNvGraphicFramePr>
          <p:nvPr/>
        </p:nvGraphicFramePr>
        <p:xfrm>
          <a:off x="1042988" y="1989138"/>
          <a:ext cx="388778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Формула" r:id="rId6" imgW="761760" imgH="203040" progId="Equation.3">
                  <p:embed/>
                </p:oleObj>
              </mc:Choice>
              <mc:Fallback>
                <p:oleObj name="Формула" r:id="rId6" imgW="761760" imgH="2030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989138"/>
                        <a:ext cx="3887787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7" name="Object 21"/>
          <p:cNvGraphicFramePr>
            <a:graphicFrameLocks noChangeAspect="1"/>
          </p:cNvGraphicFramePr>
          <p:nvPr/>
        </p:nvGraphicFramePr>
        <p:xfrm>
          <a:off x="1042988" y="2636838"/>
          <a:ext cx="35274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Формула" r:id="rId8" imgW="723586" imgH="203112" progId="Equation.3">
                  <p:embed/>
                </p:oleObj>
              </mc:Choice>
              <mc:Fallback>
                <p:oleObj name="Формула" r:id="rId8" imgW="723586" imgH="203112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636838"/>
                        <a:ext cx="3527425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6" name="Object 20"/>
          <p:cNvGraphicFramePr>
            <a:graphicFrameLocks noChangeAspect="1"/>
          </p:cNvGraphicFramePr>
          <p:nvPr/>
        </p:nvGraphicFramePr>
        <p:xfrm>
          <a:off x="971550" y="3284538"/>
          <a:ext cx="22320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Формула" r:id="rId10" imgW="507780" imgH="203112" progId="Equation.3">
                  <p:embed/>
                </p:oleObj>
              </mc:Choice>
              <mc:Fallback>
                <p:oleObj name="Формула" r:id="rId10" imgW="507780" imgH="203112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284538"/>
                        <a:ext cx="223202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1116013" y="4005263"/>
          <a:ext cx="259238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Формула" r:id="rId12" imgW="863225" imgH="228501" progId="Equation.3">
                  <p:embed/>
                </p:oleObj>
              </mc:Choice>
              <mc:Fallback>
                <p:oleObj name="Формула" r:id="rId12" imgW="863225" imgH="228501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005263"/>
                        <a:ext cx="2592387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1258888" y="4797425"/>
          <a:ext cx="410527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Формула" r:id="rId14" imgW="1955800" imgH="431800" progId="Equation.3">
                  <p:embed/>
                </p:oleObj>
              </mc:Choice>
              <mc:Fallback>
                <p:oleObj name="Формула" r:id="rId14" imgW="1955800" imgH="4318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4797425"/>
                        <a:ext cx="4105275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3" name="Object 17"/>
          <p:cNvGraphicFramePr>
            <a:graphicFrameLocks noChangeAspect="1"/>
          </p:cNvGraphicFramePr>
          <p:nvPr/>
        </p:nvGraphicFramePr>
        <p:xfrm>
          <a:off x="1258888" y="5805488"/>
          <a:ext cx="374491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Формула" r:id="rId16" imgW="965200" imgH="228600" progId="Equation.3">
                  <p:embed/>
                </p:oleObj>
              </mc:Choice>
              <mc:Fallback>
                <p:oleObj name="Формула" r:id="rId16" imgW="965200" imgH="2286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5805488"/>
                        <a:ext cx="3744912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611188" y="148431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800">
                <a:cs typeface="Times New Roman" pitchFamily="18" charset="0"/>
              </a:rPr>
              <a:t>1</a:t>
            </a:r>
            <a:r>
              <a:rPr lang="en-US" sz="1200">
                <a:cs typeface="Times New Roman" pitchFamily="18" charset="0"/>
              </a:rPr>
              <a:t>. </a:t>
            </a:r>
            <a:endParaRPr lang="en-US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611188" y="2133600"/>
            <a:ext cx="509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2</a:t>
            </a:r>
            <a:r>
              <a:rPr lang="ru-RU" sz="2400">
                <a:cs typeface="Times New Roman" pitchFamily="18" charset="0"/>
              </a:rPr>
              <a:t>. </a:t>
            </a:r>
            <a:endParaRPr lang="ru-RU" sz="2400"/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539750" y="2808288"/>
            <a:ext cx="509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3</a:t>
            </a:r>
            <a:r>
              <a:rPr lang="ru-RU" sz="2400">
                <a:cs typeface="Times New Roman" pitchFamily="18" charset="0"/>
              </a:rPr>
              <a:t>. </a:t>
            </a:r>
            <a:endParaRPr lang="ru-RU" sz="2400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539750" y="3429000"/>
            <a:ext cx="509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4</a:t>
            </a:r>
            <a:r>
              <a:rPr lang="ru-RU" sz="2400">
                <a:cs typeface="Times New Roman" pitchFamily="18" charset="0"/>
              </a:rPr>
              <a:t>. </a:t>
            </a:r>
            <a:endParaRPr lang="ru-RU" sz="2400"/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539750" y="4221163"/>
            <a:ext cx="523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5.</a:t>
            </a:r>
            <a:r>
              <a:rPr lang="ru-RU" sz="2400">
                <a:cs typeface="Times New Roman" pitchFamily="18" charset="0"/>
              </a:rPr>
              <a:t> </a:t>
            </a:r>
            <a:endParaRPr lang="ru-RU" sz="2400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539750" y="5013325"/>
            <a:ext cx="509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>
                <a:cs typeface="Times New Roman" pitchFamily="18" charset="0"/>
              </a:rPr>
              <a:t>6</a:t>
            </a:r>
            <a:r>
              <a:rPr lang="ru-RU" sz="2400">
                <a:cs typeface="Times New Roman" pitchFamily="18" charset="0"/>
              </a:rPr>
              <a:t>. </a:t>
            </a:r>
            <a:endParaRPr lang="ru-RU" sz="2400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611188" y="5876925"/>
            <a:ext cx="523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7.</a:t>
            </a:r>
            <a:r>
              <a:rPr lang="ru-RU" sz="2400">
                <a:cs typeface="Times New Roman" pitchFamily="18" charset="0"/>
              </a:rPr>
              <a:t> </a:t>
            </a:r>
            <a:endParaRPr lang="ru-RU" sz="2400"/>
          </a:p>
        </p:txBody>
      </p:sp>
      <p:pic>
        <p:nvPicPr>
          <p:cNvPr id="4130" name="Picture 34" descr="1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300788" y="4581525"/>
            <a:ext cx="2197100" cy="184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18832091_6546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060575"/>
            <a:ext cx="2879725" cy="1885950"/>
          </a:xfrm>
        </p:spPr>
      </p:pic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1187450" y="549275"/>
            <a:ext cx="6337300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КОД ОТВЕТА</a:t>
            </a: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1042988" y="4797425"/>
            <a:ext cx="6913562" cy="1223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1576243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323850" y="1557338"/>
            <a:ext cx="8229600" cy="489585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/>
              <a:t>    </a:t>
            </a:r>
            <a:r>
              <a:rPr lang="ru-RU" smtClean="0">
                <a:solidFill>
                  <a:srgbClr val="008000"/>
                </a:solidFill>
              </a:rPr>
              <a:t>Впервые квадратное уравнение сумели решить математики Древнего Египта. В одном из математических папирусов содержится задача:</a:t>
            </a:r>
          </a:p>
          <a:p>
            <a:endParaRPr lang="ru-RU" smtClean="0">
              <a:solidFill>
                <a:srgbClr val="008000"/>
              </a:solidFill>
            </a:endParaRPr>
          </a:p>
          <a:p>
            <a:pPr>
              <a:buFont typeface="Arial" pitchFamily="34" charset="0"/>
              <a:buNone/>
            </a:pPr>
            <a:r>
              <a:rPr lang="ru-RU" smtClean="0"/>
              <a:t>    </a:t>
            </a:r>
            <a:r>
              <a:rPr lang="ru-RU" smtClean="0">
                <a:solidFill>
                  <a:srgbClr val="336600"/>
                </a:solidFill>
              </a:rPr>
              <a:t>«Найти стороны поля, имеющего форму прямоугольника, если его площадь 12, а – длины равны ширине». «Длина поля равна 4», – указано в папирусе.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042988" y="188913"/>
            <a:ext cx="6232525" cy="12239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история квадратных уравнений </a:t>
            </a:r>
          </a:p>
        </p:txBody>
      </p:sp>
      <p:pic>
        <p:nvPicPr>
          <p:cNvPr id="4" name="Содержимое 3" descr="Задача из папируса Райн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213100"/>
            <a:ext cx="280828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4619625" cy="5360988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z="2800" smtClean="0"/>
              <a:t>    </a:t>
            </a:r>
            <a:r>
              <a:rPr lang="ru-RU" smtClean="0">
                <a:solidFill>
                  <a:srgbClr val="003300"/>
                </a:solidFill>
              </a:rPr>
              <a:t>Метод извлечения квадратного корня с помощью формулы квадрата суммы двух чисел получил название «тянь-юань» (буквально – «небесный элемент») – так китайцы обозначали неизвестную величину</a:t>
            </a:r>
            <a:r>
              <a:rPr lang="ru-RU" sz="2800" smtClean="0"/>
              <a:t> 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620713"/>
            <a:ext cx="34798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435600" y="5300663"/>
            <a:ext cx="2808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Математика в девяти книгах (начало)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Содержимое 6"/>
          <p:cNvPicPr>
            <a:picLocks noGrp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549275"/>
            <a:ext cx="3484562" cy="4525963"/>
          </a:xfrm>
          <a:noFill/>
          <a:ln w="57150" cmpd="thickThin" algn="ctr">
            <a:solidFill>
              <a:srgbClr val="000000"/>
            </a:solidFill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211638" y="333375"/>
            <a:ext cx="427196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336600"/>
                </a:solidFill>
              </a:rPr>
              <a:t>Аль – Хорезми</a:t>
            </a:r>
            <a:r>
              <a:rPr lang="ru-RU" sz="2400" b="1">
                <a:solidFill>
                  <a:srgbClr val="336600"/>
                </a:solidFill>
              </a:rPr>
              <a:t> — арабский учёный, который в 825 г. написал книгу «Книга о восстановлении и противопоставлении». Это был первый в мире учебник алгебры. Он также дал шесть видов квадратных уравнений и для каждого из шести уравнений в словесной форме сформулировал особое правило его решения. </a:t>
            </a:r>
          </a:p>
        </p:txBody>
      </p:sp>
      <p:pic>
        <p:nvPicPr>
          <p:cNvPr id="10246" name="Picture 6" descr="3f7dce52214069348e1e86f849a0d3d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5229225"/>
            <a:ext cx="2159000" cy="139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3924300" y="476250"/>
            <a:ext cx="4978400" cy="5761038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z="2800" smtClean="0"/>
              <a:t>    </a:t>
            </a:r>
            <a:r>
              <a:rPr lang="ru-RU" sz="2800" smtClean="0">
                <a:solidFill>
                  <a:srgbClr val="003300"/>
                </a:solidFill>
              </a:rPr>
              <a:t>Бхаскара (1114—1185, обычно называемый Бхаскарой II, чтобы отличить его от другого индийского учёного Бхаскары I) — крупнейший индийский математик и астроном XII века. Бхаскара получал отрицательные корни уравнений, хотя и сомневался в их значимости. Ему принадлежит один из самых ранних проектов вечного двигателя.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34607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 descr="An-burs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5229225"/>
            <a:ext cx="1296987" cy="1296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986463" cy="478155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1.Обезьянок резвых стая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Всласть поевши, развлекалась. 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Их в квадрате часть восьмая 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на поляне забавлялась.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А двенадцать по лианам...  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стали прыгать, повисая...  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Сколько ж было обезьянок, 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8000"/>
                </a:solidFill>
              </a:rPr>
              <a:t> Ты скажи мне, в этой стае?</a:t>
            </a:r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6985000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задача Бхаскары:</a:t>
            </a: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205038"/>
            <a:ext cx="14001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333375"/>
            <a:ext cx="11525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581525"/>
            <a:ext cx="170973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428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Формула</vt:lpstr>
      <vt:lpstr>«Квадратные уравнения»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Решение: </vt:lpstr>
      <vt:lpstr>Презентация PowerPoint</vt:lpstr>
      <vt:lpstr>1. Найдите корни уравнения: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24</cp:revision>
  <dcterms:created xsi:type="dcterms:W3CDTF">2012-05-09T15:29:49Z</dcterms:created>
  <dcterms:modified xsi:type="dcterms:W3CDTF">2024-01-05T08:52:18Z</dcterms:modified>
</cp:coreProperties>
</file>