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6" r:id="rId2"/>
    <p:sldId id="297" r:id="rId3"/>
    <p:sldId id="298" r:id="rId4"/>
    <p:sldId id="309" r:id="rId5"/>
    <p:sldId id="299" r:id="rId6"/>
    <p:sldId id="300" r:id="rId7"/>
    <p:sldId id="302" r:id="rId8"/>
    <p:sldId id="301" r:id="rId9"/>
    <p:sldId id="303" r:id="rId10"/>
    <p:sldId id="304" r:id="rId11"/>
    <p:sldId id="306" r:id="rId12"/>
    <p:sldId id="305" r:id="rId13"/>
    <p:sldId id="308" r:id="rId14"/>
    <p:sldId id="311" r:id="rId15"/>
    <p:sldId id="31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66FFFF"/>
    <a:srgbClr val="0000FF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098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258F69-CE54-47EF-BBEB-998EC5FD954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23060640"/>
      </p:ext>
    </p:extLst>
  </p:cSld>
  <p:clrMapOvr>
    <a:masterClrMapping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D3CE31-C47C-4550-B87F-A4CD53957A7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11252967"/>
      </p:ext>
    </p:extLst>
  </p:cSld>
  <p:clrMapOvr>
    <a:masterClrMapping/>
  </p:clrMapOvr>
  <p:transition spd="slow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8527DE-177A-424E-A0C2-1E43A68EAE2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2615773"/>
      </p:ext>
    </p:extLst>
  </p:cSld>
  <p:clrMapOvr>
    <a:masterClrMapping/>
  </p:clrMapOvr>
  <p:transition spd="slow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214CD6-9080-484F-B024-017A73F7D3F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55962387"/>
      </p:ext>
    </p:extLst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BA2366-69CD-4C6E-9367-3CC4D1F40EB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72601867"/>
      </p:ext>
    </p:extLst>
  </p:cSld>
  <p:clrMapOvr>
    <a:masterClrMapping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1D58B-16F3-4F4B-99CD-901FCC87D69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96684879"/>
      </p:ext>
    </p:extLst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048EBE-B097-47BD-8468-C03195936EB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10117098"/>
      </p:ext>
    </p:extLst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FC4519-8F59-45D1-AA2B-F593BDD2C89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26703047"/>
      </p:ext>
    </p:extLst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FD6453-C7A4-4415-92C6-A90A45E384A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27896207"/>
      </p:ext>
    </p:extLst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3228B5-27E6-4925-AC53-00E406E35EE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75649007"/>
      </p:ext>
    </p:extLst>
  </p:cSld>
  <p:clrMapOvr>
    <a:masterClrMapping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75DAE8-867F-47F3-8756-BDDA99AE447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82546673"/>
      </p:ext>
    </p:extLst>
  </p:cSld>
  <p:clrMapOvr>
    <a:masterClrMapping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D05C325-EE8D-4A29-BE3E-1EED958A7F9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plit orient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5243690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3648027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4659640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0" y="-26609"/>
            <a:ext cx="4416570" cy="45259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812" y="-922"/>
            <a:ext cx="4860032" cy="31418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8467" y="3140968"/>
            <a:ext cx="3885407" cy="3569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820010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40287"/>
          </a:xfrm>
        </p:spPr>
        <p:txBody>
          <a:bodyPr/>
          <a:lstStyle/>
          <a:p>
            <a:pPr algn="l"/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4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Кр_сив</a:t>
            </a: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русский лес </a:t>
            </a:r>
            <a:r>
              <a:rPr lang="ru-RU" sz="4800" b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з_мою</a:t>
            </a:r>
            <a:r>
              <a:rPr lang="ru-RU" sz="4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! </a:t>
            </a:r>
            <a:r>
              <a:rPr lang="ru-RU" sz="4800" b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Поб_лели</a:t>
            </a:r>
            <a:r>
              <a:rPr lang="ru-RU" sz="4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п_ля</a:t>
            </a:r>
            <a:r>
              <a:rPr lang="ru-RU" sz="4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луга. Льдом покрылась </a:t>
            </a:r>
            <a:r>
              <a:rPr lang="ru-RU" sz="4800" b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р_ка</a:t>
            </a:r>
            <a:r>
              <a:rPr lang="ru-RU" sz="4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Глубокие, чистые </a:t>
            </a:r>
            <a:r>
              <a:rPr lang="ru-RU" sz="4800" b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л_жат</a:t>
            </a:r>
            <a:r>
              <a:rPr lang="ru-RU" sz="4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под </a:t>
            </a:r>
            <a:r>
              <a:rPr lang="ru-RU" sz="4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д_ревьями</a:t>
            </a: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сугробы.</a:t>
            </a:r>
            <a:r>
              <a:rPr lang="ru-RU" sz="4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Содержимое 3" descr="12_1.jpg"/>
          <p:cNvPicPr>
            <a:picLocks noGrp="1" noRot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229200"/>
            <a:ext cx="12954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Рисунок 5" descr="021423_435905.jpg"/>
          <p:cNvPicPr>
            <a:picLocks noRot="1"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4653136"/>
            <a:ext cx="4071937" cy="2204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7535955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2851471"/>
              </p:ext>
            </p:extLst>
          </p:nvPr>
        </p:nvGraphicFramePr>
        <p:xfrm>
          <a:off x="25228" y="332656"/>
          <a:ext cx="9118772" cy="63366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1444"/>
                <a:gridCol w="701444"/>
                <a:gridCol w="701444"/>
                <a:gridCol w="701444"/>
                <a:gridCol w="701444"/>
                <a:gridCol w="701444"/>
                <a:gridCol w="701444"/>
                <a:gridCol w="701444"/>
                <a:gridCol w="701444"/>
                <a:gridCol w="701444"/>
                <a:gridCol w="701444"/>
                <a:gridCol w="701444"/>
                <a:gridCol w="701444"/>
              </a:tblGrid>
              <a:tr h="452621"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52621"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52621"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52621"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52621"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52621"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52621"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52621"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52621"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52621"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52621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52621"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52621"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52621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2270548"/>
              </p:ext>
            </p:extLst>
          </p:nvPr>
        </p:nvGraphicFramePr>
        <p:xfrm>
          <a:off x="611560" y="4869160"/>
          <a:ext cx="5760640" cy="504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0"/>
                <a:gridCol w="720080"/>
                <a:gridCol w="720080"/>
                <a:gridCol w="720080"/>
                <a:gridCol w="720080"/>
                <a:gridCol w="720080"/>
                <a:gridCol w="720080"/>
                <a:gridCol w="720080"/>
              </a:tblGrid>
              <a:tr h="504056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6126585"/>
              </p:ext>
            </p:extLst>
          </p:nvPr>
        </p:nvGraphicFramePr>
        <p:xfrm>
          <a:off x="1385210" y="3933054"/>
          <a:ext cx="738518" cy="27374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8518"/>
              </a:tblGrid>
              <a:tr h="456247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56247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56247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56247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56247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56247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2700972"/>
              </p:ext>
            </p:extLst>
          </p:nvPr>
        </p:nvGraphicFramePr>
        <p:xfrm>
          <a:off x="683568" y="6237312"/>
          <a:ext cx="2880320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0"/>
                <a:gridCol w="720080"/>
                <a:gridCol w="720080"/>
                <a:gridCol w="72008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0193924"/>
              </p:ext>
            </p:extLst>
          </p:nvPr>
        </p:nvGraphicFramePr>
        <p:xfrm>
          <a:off x="5580112" y="1700808"/>
          <a:ext cx="792088" cy="3670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</a:tblGrid>
              <a:tr h="458801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58801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58801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58801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58801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58801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58801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58801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8956701"/>
              </p:ext>
            </p:extLst>
          </p:nvPr>
        </p:nvGraphicFramePr>
        <p:xfrm>
          <a:off x="4211960" y="2564904"/>
          <a:ext cx="4248474" cy="5136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8079"/>
                <a:gridCol w="708079"/>
                <a:gridCol w="708079"/>
                <a:gridCol w="708079"/>
                <a:gridCol w="708079"/>
                <a:gridCol w="708079"/>
              </a:tblGrid>
              <a:tr h="513638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79512" y="620688"/>
            <a:ext cx="28803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ней для птиц всегда уют.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Люди зёрнышки кладут.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Дом без окон, но с макушкой,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Называется 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3568" y="2418757"/>
            <a:ext cx="24842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2. </a:t>
            </a:r>
            <a:r>
              <a:rPr lang="ru-RU" dirty="0">
                <a:solidFill>
                  <a:srgbClr val="C00000"/>
                </a:solidFill>
              </a:rPr>
              <a:t>Видишь, смотрят из гнезда </a:t>
            </a:r>
            <a:endParaRPr lang="ru-RU" dirty="0" smtClean="0">
              <a:solidFill>
                <a:srgbClr val="C00000"/>
              </a:solidFill>
            </a:endParaRPr>
          </a:p>
          <a:p>
            <a:r>
              <a:rPr lang="ru-RU" dirty="0" smtClean="0">
                <a:solidFill>
                  <a:srgbClr val="C00000"/>
                </a:solidFill>
              </a:rPr>
              <a:t>Два </a:t>
            </a:r>
            <a:r>
              <a:rPr lang="ru-RU" dirty="0">
                <a:solidFill>
                  <a:srgbClr val="C00000"/>
                </a:solidFill>
              </a:rPr>
              <a:t>молоденьких </a:t>
            </a:r>
            <a:r>
              <a:rPr lang="ru-RU" dirty="0" smtClean="0">
                <a:solidFill>
                  <a:srgbClr val="C00000"/>
                </a:solidFill>
              </a:rPr>
              <a:t>…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59832" y="620688"/>
            <a:ext cx="25202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Мне на ёлке, на макушке очень весело сидеть, видно всё мне на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верхушке-буду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ярче всех блестеть!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40152" y="620688"/>
            <a:ext cx="32038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неба, зимой, летит не пушинка,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Это, конечно же, дети, ...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195736" y="3342088"/>
            <a:ext cx="30243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5. </a:t>
            </a:r>
            <a:r>
              <a:rPr lang="ru-RU" dirty="0">
                <a:solidFill>
                  <a:srgbClr val="00B050"/>
                </a:solidFill>
              </a:rPr>
              <a:t>Целый год </a:t>
            </a:r>
            <a:r>
              <a:rPr lang="ru-RU" dirty="0" smtClean="0">
                <a:solidFill>
                  <a:srgbClr val="00B050"/>
                </a:solidFill>
              </a:rPr>
              <a:t>лежат </a:t>
            </a:r>
            <a:r>
              <a:rPr lang="ru-RU" dirty="0">
                <a:solidFill>
                  <a:srgbClr val="00B050"/>
                </a:solidFill>
              </a:rPr>
              <a:t>на полке, </a:t>
            </a:r>
            <a:endParaRPr lang="ru-RU" dirty="0" smtClean="0">
              <a:solidFill>
                <a:srgbClr val="00B050"/>
              </a:solidFill>
            </a:endParaRPr>
          </a:p>
          <a:p>
            <a:r>
              <a:rPr lang="ru-RU" dirty="0" smtClean="0">
                <a:solidFill>
                  <a:srgbClr val="00B050"/>
                </a:solidFill>
              </a:rPr>
              <a:t>А </a:t>
            </a:r>
            <a:r>
              <a:rPr lang="ru-RU" dirty="0">
                <a:solidFill>
                  <a:srgbClr val="00B050"/>
                </a:solidFill>
              </a:rPr>
              <a:t>теперь </a:t>
            </a:r>
            <a:r>
              <a:rPr lang="ru-RU" dirty="0" smtClean="0">
                <a:solidFill>
                  <a:srgbClr val="00B050"/>
                </a:solidFill>
              </a:rPr>
              <a:t>висят </a:t>
            </a:r>
            <a:r>
              <a:rPr lang="ru-RU" dirty="0">
                <a:solidFill>
                  <a:srgbClr val="00B050"/>
                </a:solidFill>
              </a:rPr>
              <a:t>на елке. Это не </a:t>
            </a:r>
            <a:r>
              <a:rPr lang="ru-RU" dirty="0" smtClean="0">
                <a:solidFill>
                  <a:srgbClr val="00B050"/>
                </a:solidFill>
              </a:rPr>
              <a:t>фонари, 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А стеклянные ……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0950586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702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0911855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6267810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6684505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699402192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905913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2634"/>
          </a:xfrm>
        </p:spPr>
        <p:txBody>
          <a:bodyPr/>
          <a:lstStyle/>
          <a:p>
            <a:r>
              <a:rPr lang="ru-RU" sz="3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3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556792"/>
            <a:ext cx="3456384" cy="446449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5608" y="2071548"/>
            <a:ext cx="3528392" cy="4143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950522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2265013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2296106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4908489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662</TotalTime>
  <Words>111</Words>
  <Application>Microsoft Office PowerPoint</Application>
  <PresentationFormat>Экран (4:3)</PresentationFormat>
  <Paragraphs>47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Кр_сив русский лес з_мою! Поб_лели  п_ля и луга. Льдом покрылась р_ка. Глубокие, чистые л_жат под д_ревьями сугробы. </vt:lpstr>
      <vt:lpstr>Презентация PowerPoint</vt:lpstr>
      <vt:lpstr>Презентация PowerPoint</vt:lpstr>
    </vt:vector>
  </TitlesOfParts>
  <Company>22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Окружающий мир. 2 класс</dc:title>
  <dc:subject>Что такое экономика</dc:subject>
  <dc:creator>Синецкая Г.Г.</dc:creator>
  <cp:lastModifiedBy>Пользователь Windows</cp:lastModifiedBy>
  <cp:revision>44</cp:revision>
  <dcterms:created xsi:type="dcterms:W3CDTF">2006-12-02T15:04:16Z</dcterms:created>
  <dcterms:modified xsi:type="dcterms:W3CDTF">2023-12-10T13:31:14Z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2080557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