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4"/>
  </p:handoutMasterIdLst>
  <p:sldIdLst>
    <p:sldId id="310" r:id="rId3"/>
    <p:sldId id="332" r:id="rId5"/>
    <p:sldId id="273" r:id="rId6"/>
    <p:sldId id="260" r:id="rId7"/>
    <p:sldId id="261" r:id="rId8"/>
    <p:sldId id="333" r:id="rId9"/>
    <p:sldId id="329" r:id="rId10"/>
    <p:sldId id="270" r:id="rId11"/>
    <p:sldId id="350" r:id="rId12"/>
    <p:sldId id="355" r:id="rId13"/>
    <p:sldId id="280" r:id="rId14"/>
    <p:sldId id="276" r:id="rId15"/>
    <p:sldId id="282" r:id="rId16"/>
    <p:sldId id="353" r:id="rId17"/>
    <p:sldId id="283" r:id="rId18"/>
    <p:sldId id="284" r:id="rId19"/>
    <p:sldId id="285" r:id="rId20"/>
    <p:sldId id="286" r:id="rId21"/>
    <p:sldId id="287" r:id="rId22"/>
    <p:sldId id="288" r:id="rId23"/>
    <p:sldId id="291" r:id="rId24"/>
    <p:sldId id="293" r:id="rId25"/>
    <p:sldId id="294" r:id="rId26"/>
    <p:sldId id="295" r:id="rId27"/>
    <p:sldId id="296" r:id="rId28"/>
    <p:sldId id="297" r:id="rId29"/>
    <p:sldId id="301" r:id="rId30"/>
    <p:sldId id="302" r:id="rId31"/>
    <p:sldId id="308" r:id="rId32"/>
    <p:sldId id="305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70AF2A-BA29-41D8-9D92-9AFBF1AB144D}" type="doc">
      <dgm:prSet loTypeId="urn:microsoft.com/office/officeart/2005/8/layout/orgChart1" loCatId="hierarchy" qsTypeId="urn:microsoft.com/office/officeart/2005/8/quickstyle/simple1#3" qsCatId="simple" csTypeId="urn:microsoft.com/office/officeart/2005/8/colors/accent1_2#3" csCatId="accent1" phldr="1"/>
      <dgm:spPr/>
    </dgm:pt>
    <dgm:pt modelId="{053A4E1E-EA2E-4817-B50B-52A17BA5E9DF}">
      <dgm:prSet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Упражнения,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 направленные на развитие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орфографической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зоркости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учащихся </a:t>
          </a:r>
        </a:p>
      </dgm:t>
    </dgm:pt>
    <dgm:pt modelId="{5B1425E2-1E71-42C7-B3C2-7B488B13BF11}" cxnId="{6E84D0C1-C167-4EC7-99D9-30A5EAEBC38C}" type="parTrans">
      <dgm:prSet/>
      <dgm:spPr/>
      <dgm:t>
        <a:bodyPr/>
        <a:lstStyle/>
        <a:p>
          <a:endParaRPr lang="ru-RU"/>
        </a:p>
      </dgm:t>
    </dgm:pt>
    <dgm:pt modelId="{E94DA7C5-5393-4EAD-91F5-042459D7651D}" cxnId="{6E84D0C1-C167-4EC7-99D9-30A5EAEBC38C}" type="sibTrans">
      <dgm:prSet/>
      <dgm:spPr/>
      <dgm:t>
        <a:bodyPr/>
        <a:lstStyle/>
        <a:p>
          <a:endParaRPr lang="ru-RU"/>
        </a:p>
      </dgm:t>
    </dgm:pt>
    <dgm:pt modelId="{2270C85E-B6A6-4594-B562-11B1C27FB07A}">
      <dgm:prSet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Упражнения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при восприятии материала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на слух </a:t>
          </a:r>
        </a:p>
      </dgm:t>
    </dgm:pt>
    <dgm:pt modelId="{B63AE42A-DB78-4EE1-B3AB-D6E3A492CFA0}" cxnId="{DCDFE699-2A96-4C55-99DE-A0B67108E0E7}" type="parTrans">
      <dgm:prSet/>
      <dgm:spPr/>
      <dgm:t>
        <a:bodyPr/>
        <a:lstStyle/>
        <a:p>
          <a:endParaRPr lang="ru-RU"/>
        </a:p>
      </dgm:t>
    </dgm:pt>
    <dgm:pt modelId="{4658FD34-000A-4C66-844F-E9E7F288AF7B}" cxnId="{DCDFE699-2A96-4C55-99DE-A0B67108E0E7}" type="sibTrans">
      <dgm:prSet/>
      <dgm:spPr/>
      <dgm:t>
        <a:bodyPr/>
        <a:lstStyle/>
        <a:p>
          <a:endParaRPr lang="ru-RU"/>
        </a:p>
      </dgm:t>
    </dgm:pt>
    <dgm:pt modelId="{AF8D662C-0F3D-4132-B669-3287D4BF1F11}">
      <dgm:prSet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Упражнения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при зрительном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восприятии материала </a:t>
          </a:r>
        </a:p>
      </dgm:t>
    </dgm:pt>
    <dgm:pt modelId="{7BDDF9CB-9003-47BC-B413-53C28AA09CBA}" cxnId="{DE14FBB8-71C6-4108-8DD3-E2A8117A9D6A}" type="parTrans">
      <dgm:prSet/>
      <dgm:spPr/>
      <dgm:t>
        <a:bodyPr/>
        <a:lstStyle/>
        <a:p>
          <a:endParaRPr lang="ru-RU"/>
        </a:p>
      </dgm:t>
    </dgm:pt>
    <dgm:pt modelId="{977BDCD3-7DA9-4BE9-BDEB-C3138B980A26}" cxnId="{DE14FBB8-71C6-4108-8DD3-E2A8117A9D6A}" type="sibTrans">
      <dgm:prSet/>
      <dgm:spPr/>
      <dgm:t>
        <a:bodyPr/>
        <a:lstStyle/>
        <a:p>
          <a:endParaRPr lang="ru-RU"/>
        </a:p>
      </dgm:t>
    </dgm:pt>
    <dgm:pt modelId="{8034482D-B8A4-45C5-BF4D-86017F284348}" type="pres">
      <dgm:prSet presAssocID="{2970AF2A-BA29-41D8-9D92-9AFBF1AB144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8D3B5C5-1709-4AB8-A571-414A109C71DA}" type="pres">
      <dgm:prSet presAssocID="{053A4E1E-EA2E-4817-B50B-52A17BA5E9DF}" presName="hierRoot1" presStyleCnt="0">
        <dgm:presLayoutVars>
          <dgm:hierBranch/>
        </dgm:presLayoutVars>
      </dgm:prSet>
      <dgm:spPr/>
    </dgm:pt>
    <dgm:pt modelId="{7B7FD72C-B625-4D12-BFA7-83C4656B2226}" type="pres">
      <dgm:prSet presAssocID="{053A4E1E-EA2E-4817-B50B-52A17BA5E9DF}" presName="rootComposite1" presStyleCnt="0"/>
      <dgm:spPr/>
    </dgm:pt>
    <dgm:pt modelId="{2A0D6B4D-1917-4498-9D1D-0C3517960431}" type="pres">
      <dgm:prSet presAssocID="{053A4E1E-EA2E-4817-B50B-52A17BA5E9D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013217-2366-4220-9C23-9A254A749244}" type="pres">
      <dgm:prSet presAssocID="{053A4E1E-EA2E-4817-B50B-52A17BA5E9D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68BCB35-A471-4FC7-8859-E4E076370660}" type="pres">
      <dgm:prSet presAssocID="{053A4E1E-EA2E-4817-B50B-52A17BA5E9DF}" presName="hierChild2" presStyleCnt="0"/>
      <dgm:spPr/>
    </dgm:pt>
    <dgm:pt modelId="{C94201CC-08DD-422E-8ECD-F8B5158BDC16}" type="pres">
      <dgm:prSet presAssocID="{B63AE42A-DB78-4EE1-B3AB-D6E3A492CFA0}" presName="Name35" presStyleLbl="parChTrans1D2" presStyleIdx="0" presStyleCnt="2"/>
      <dgm:spPr/>
      <dgm:t>
        <a:bodyPr/>
        <a:lstStyle/>
        <a:p>
          <a:endParaRPr lang="ru-RU"/>
        </a:p>
      </dgm:t>
    </dgm:pt>
    <dgm:pt modelId="{ABE8BB07-E814-4C7C-9802-D4B6141BAC67}" type="pres">
      <dgm:prSet presAssocID="{2270C85E-B6A6-4594-B562-11B1C27FB07A}" presName="hierRoot2" presStyleCnt="0">
        <dgm:presLayoutVars>
          <dgm:hierBranch/>
        </dgm:presLayoutVars>
      </dgm:prSet>
      <dgm:spPr/>
    </dgm:pt>
    <dgm:pt modelId="{41C994D3-41A1-4DE1-B068-77060EA338CB}" type="pres">
      <dgm:prSet presAssocID="{2270C85E-B6A6-4594-B562-11B1C27FB07A}" presName="rootComposite" presStyleCnt="0"/>
      <dgm:spPr/>
    </dgm:pt>
    <dgm:pt modelId="{48BFC8C6-4A2E-41E5-828B-5493F7B97EBE}" type="pres">
      <dgm:prSet presAssocID="{2270C85E-B6A6-4594-B562-11B1C27FB07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D6026F-3AA7-4229-8421-AA25D5351042}" type="pres">
      <dgm:prSet presAssocID="{2270C85E-B6A6-4594-B562-11B1C27FB07A}" presName="rootConnector" presStyleLbl="node2" presStyleIdx="0" presStyleCnt="2"/>
      <dgm:spPr/>
      <dgm:t>
        <a:bodyPr/>
        <a:lstStyle/>
        <a:p>
          <a:endParaRPr lang="ru-RU"/>
        </a:p>
      </dgm:t>
    </dgm:pt>
    <dgm:pt modelId="{BD4C60E5-F107-4212-AE18-805D68478163}" type="pres">
      <dgm:prSet presAssocID="{2270C85E-B6A6-4594-B562-11B1C27FB07A}" presName="hierChild4" presStyleCnt="0"/>
      <dgm:spPr/>
    </dgm:pt>
    <dgm:pt modelId="{685CF79E-8B41-4D2F-91F9-2E2DE58EC5EC}" type="pres">
      <dgm:prSet presAssocID="{2270C85E-B6A6-4594-B562-11B1C27FB07A}" presName="hierChild5" presStyleCnt="0"/>
      <dgm:spPr/>
    </dgm:pt>
    <dgm:pt modelId="{76201F5D-A515-4A88-BF44-2BFA73DEE785}" type="pres">
      <dgm:prSet presAssocID="{7BDDF9CB-9003-47BC-B413-53C28AA09CBA}" presName="Name35" presStyleLbl="parChTrans1D2" presStyleIdx="1" presStyleCnt="2"/>
      <dgm:spPr/>
      <dgm:t>
        <a:bodyPr/>
        <a:lstStyle/>
        <a:p>
          <a:endParaRPr lang="ru-RU"/>
        </a:p>
      </dgm:t>
    </dgm:pt>
    <dgm:pt modelId="{6734F16B-951E-4396-AF4C-B9BBFE1FA570}" type="pres">
      <dgm:prSet presAssocID="{AF8D662C-0F3D-4132-B669-3287D4BF1F11}" presName="hierRoot2" presStyleCnt="0">
        <dgm:presLayoutVars>
          <dgm:hierBranch/>
        </dgm:presLayoutVars>
      </dgm:prSet>
      <dgm:spPr/>
    </dgm:pt>
    <dgm:pt modelId="{92629679-6A12-47AC-886D-EA3452A87DA5}" type="pres">
      <dgm:prSet presAssocID="{AF8D662C-0F3D-4132-B669-3287D4BF1F11}" presName="rootComposite" presStyleCnt="0"/>
      <dgm:spPr/>
    </dgm:pt>
    <dgm:pt modelId="{E9539D4C-BC5E-4F67-A31B-1D0E3DD4F5B4}" type="pres">
      <dgm:prSet presAssocID="{AF8D662C-0F3D-4132-B669-3287D4BF1F11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5D5176-58C9-4D75-BBC7-C49C00F126CD}" type="pres">
      <dgm:prSet presAssocID="{AF8D662C-0F3D-4132-B669-3287D4BF1F11}" presName="rootConnector" presStyleLbl="node2" presStyleIdx="1" presStyleCnt="2"/>
      <dgm:spPr/>
      <dgm:t>
        <a:bodyPr/>
        <a:lstStyle/>
        <a:p>
          <a:endParaRPr lang="ru-RU"/>
        </a:p>
      </dgm:t>
    </dgm:pt>
    <dgm:pt modelId="{07AF0168-F526-4F67-869C-7A4BB7BEF09F}" type="pres">
      <dgm:prSet presAssocID="{AF8D662C-0F3D-4132-B669-3287D4BF1F11}" presName="hierChild4" presStyleCnt="0"/>
      <dgm:spPr/>
    </dgm:pt>
    <dgm:pt modelId="{99DD0F36-6E6D-4E52-976C-5C17063CBEC6}" type="pres">
      <dgm:prSet presAssocID="{AF8D662C-0F3D-4132-B669-3287D4BF1F11}" presName="hierChild5" presStyleCnt="0"/>
      <dgm:spPr/>
    </dgm:pt>
    <dgm:pt modelId="{35F3A213-57C7-4C37-9B18-1896F9D3D0E8}" type="pres">
      <dgm:prSet presAssocID="{053A4E1E-EA2E-4817-B50B-52A17BA5E9DF}" presName="hierChild3" presStyleCnt="0"/>
      <dgm:spPr/>
    </dgm:pt>
  </dgm:ptLst>
  <dgm:cxnLst>
    <dgm:cxn modelId="{B9B6ABD7-2861-4DCE-B06A-2A9695861411}" type="presOf" srcId="{2270C85E-B6A6-4594-B562-11B1C27FB07A}" destId="{4AD6026F-3AA7-4229-8421-AA25D5351042}" srcOrd="1" destOrd="0" presId="urn:microsoft.com/office/officeart/2005/8/layout/orgChart1"/>
    <dgm:cxn modelId="{DE14FBB8-71C6-4108-8DD3-E2A8117A9D6A}" srcId="{053A4E1E-EA2E-4817-B50B-52A17BA5E9DF}" destId="{AF8D662C-0F3D-4132-B669-3287D4BF1F11}" srcOrd="1" destOrd="0" parTransId="{7BDDF9CB-9003-47BC-B413-53C28AA09CBA}" sibTransId="{977BDCD3-7DA9-4BE9-BDEB-C3138B980A26}"/>
    <dgm:cxn modelId="{081C0A5E-6999-4E11-9523-F3C6C64DDD2D}" type="presOf" srcId="{2970AF2A-BA29-41D8-9D92-9AFBF1AB144D}" destId="{8034482D-B8A4-45C5-BF4D-86017F284348}" srcOrd="0" destOrd="0" presId="urn:microsoft.com/office/officeart/2005/8/layout/orgChart1"/>
    <dgm:cxn modelId="{8F18BC28-750D-41B3-8CD1-5725149C52A3}" type="presOf" srcId="{AF8D662C-0F3D-4132-B669-3287D4BF1F11}" destId="{E9539D4C-BC5E-4F67-A31B-1D0E3DD4F5B4}" srcOrd="0" destOrd="0" presId="urn:microsoft.com/office/officeart/2005/8/layout/orgChart1"/>
    <dgm:cxn modelId="{6E84D0C1-C167-4EC7-99D9-30A5EAEBC38C}" srcId="{2970AF2A-BA29-41D8-9D92-9AFBF1AB144D}" destId="{053A4E1E-EA2E-4817-B50B-52A17BA5E9DF}" srcOrd="0" destOrd="0" parTransId="{5B1425E2-1E71-42C7-B3C2-7B488B13BF11}" sibTransId="{E94DA7C5-5393-4EAD-91F5-042459D7651D}"/>
    <dgm:cxn modelId="{54C8BD1A-8E52-496B-AA38-078B62C1DAC9}" type="presOf" srcId="{2270C85E-B6A6-4594-B562-11B1C27FB07A}" destId="{48BFC8C6-4A2E-41E5-828B-5493F7B97EBE}" srcOrd="0" destOrd="0" presId="urn:microsoft.com/office/officeart/2005/8/layout/orgChart1"/>
    <dgm:cxn modelId="{C6133F69-2FC6-4423-B2B0-6BD479EBEA0B}" type="presOf" srcId="{AF8D662C-0F3D-4132-B669-3287D4BF1F11}" destId="{D95D5176-58C9-4D75-BBC7-C49C00F126CD}" srcOrd="1" destOrd="0" presId="urn:microsoft.com/office/officeart/2005/8/layout/orgChart1"/>
    <dgm:cxn modelId="{DCDFE699-2A96-4C55-99DE-A0B67108E0E7}" srcId="{053A4E1E-EA2E-4817-B50B-52A17BA5E9DF}" destId="{2270C85E-B6A6-4594-B562-11B1C27FB07A}" srcOrd="0" destOrd="0" parTransId="{B63AE42A-DB78-4EE1-B3AB-D6E3A492CFA0}" sibTransId="{4658FD34-000A-4C66-844F-E9E7F288AF7B}"/>
    <dgm:cxn modelId="{B290C579-1514-4C85-8C63-EBFF34F8CA25}" type="presOf" srcId="{053A4E1E-EA2E-4817-B50B-52A17BA5E9DF}" destId="{2A0D6B4D-1917-4498-9D1D-0C3517960431}" srcOrd="0" destOrd="0" presId="urn:microsoft.com/office/officeart/2005/8/layout/orgChart1"/>
    <dgm:cxn modelId="{8A8C0E2C-D527-45F8-8E93-542B182A961F}" type="presOf" srcId="{053A4E1E-EA2E-4817-B50B-52A17BA5E9DF}" destId="{86013217-2366-4220-9C23-9A254A749244}" srcOrd="1" destOrd="0" presId="urn:microsoft.com/office/officeart/2005/8/layout/orgChart1"/>
    <dgm:cxn modelId="{8D505DA6-7B22-411C-B44C-007199B20054}" type="presOf" srcId="{7BDDF9CB-9003-47BC-B413-53C28AA09CBA}" destId="{76201F5D-A515-4A88-BF44-2BFA73DEE785}" srcOrd="0" destOrd="0" presId="urn:microsoft.com/office/officeart/2005/8/layout/orgChart1"/>
    <dgm:cxn modelId="{71A18EB8-328B-4646-B56F-AE63557F560E}" type="presOf" srcId="{B63AE42A-DB78-4EE1-B3AB-D6E3A492CFA0}" destId="{C94201CC-08DD-422E-8ECD-F8B5158BDC16}" srcOrd="0" destOrd="0" presId="urn:microsoft.com/office/officeart/2005/8/layout/orgChart1"/>
    <dgm:cxn modelId="{6090F844-5B15-4997-A025-32EFD9D20B7B}" type="presParOf" srcId="{8034482D-B8A4-45C5-BF4D-86017F284348}" destId="{78D3B5C5-1709-4AB8-A571-414A109C71DA}" srcOrd="0" destOrd="0" presId="urn:microsoft.com/office/officeart/2005/8/layout/orgChart1"/>
    <dgm:cxn modelId="{FD72D94C-8A12-45B8-9F04-D3C475EB8F86}" type="presParOf" srcId="{78D3B5C5-1709-4AB8-A571-414A109C71DA}" destId="{7B7FD72C-B625-4D12-BFA7-83C4656B2226}" srcOrd="0" destOrd="0" presId="urn:microsoft.com/office/officeart/2005/8/layout/orgChart1"/>
    <dgm:cxn modelId="{1F5C61DA-A20E-4298-934E-884BDB270E8C}" type="presParOf" srcId="{7B7FD72C-B625-4D12-BFA7-83C4656B2226}" destId="{2A0D6B4D-1917-4498-9D1D-0C3517960431}" srcOrd="0" destOrd="0" presId="urn:microsoft.com/office/officeart/2005/8/layout/orgChart1"/>
    <dgm:cxn modelId="{89F1B1CB-C917-468B-A1A6-FAB70EBFCC93}" type="presParOf" srcId="{7B7FD72C-B625-4D12-BFA7-83C4656B2226}" destId="{86013217-2366-4220-9C23-9A254A749244}" srcOrd="1" destOrd="0" presId="urn:microsoft.com/office/officeart/2005/8/layout/orgChart1"/>
    <dgm:cxn modelId="{A5B76106-0EE0-40AA-A405-DECD40BF2141}" type="presParOf" srcId="{78D3B5C5-1709-4AB8-A571-414A109C71DA}" destId="{168BCB35-A471-4FC7-8859-E4E076370660}" srcOrd="1" destOrd="0" presId="urn:microsoft.com/office/officeart/2005/8/layout/orgChart1"/>
    <dgm:cxn modelId="{98EADA6E-56A8-4B55-A8E0-F5FF6980A005}" type="presParOf" srcId="{168BCB35-A471-4FC7-8859-E4E076370660}" destId="{C94201CC-08DD-422E-8ECD-F8B5158BDC16}" srcOrd="0" destOrd="0" presId="urn:microsoft.com/office/officeart/2005/8/layout/orgChart1"/>
    <dgm:cxn modelId="{B82E9854-D77D-4BED-8F4C-6D45DCCBF919}" type="presParOf" srcId="{168BCB35-A471-4FC7-8859-E4E076370660}" destId="{ABE8BB07-E814-4C7C-9802-D4B6141BAC67}" srcOrd="1" destOrd="0" presId="urn:microsoft.com/office/officeart/2005/8/layout/orgChart1"/>
    <dgm:cxn modelId="{60A5BA87-0987-4C43-8DF4-CAE2CCEC98B0}" type="presParOf" srcId="{ABE8BB07-E814-4C7C-9802-D4B6141BAC67}" destId="{41C994D3-41A1-4DE1-B068-77060EA338CB}" srcOrd="0" destOrd="0" presId="urn:microsoft.com/office/officeart/2005/8/layout/orgChart1"/>
    <dgm:cxn modelId="{B72A4AA4-D2A9-4BB9-9DF1-64CD124AFDF6}" type="presParOf" srcId="{41C994D3-41A1-4DE1-B068-77060EA338CB}" destId="{48BFC8C6-4A2E-41E5-828B-5493F7B97EBE}" srcOrd="0" destOrd="0" presId="urn:microsoft.com/office/officeart/2005/8/layout/orgChart1"/>
    <dgm:cxn modelId="{1B503C97-F1FD-45B4-89AE-DF2A2531953E}" type="presParOf" srcId="{41C994D3-41A1-4DE1-B068-77060EA338CB}" destId="{4AD6026F-3AA7-4229-8421-AA25D5351042}" srcOrd="1" destOrd="0" presId="urn:microsoft.com/office/officeart/2005/8/layout/orgChart1"/>
    <dgm:cxn modelId="{E2FE58FD-C35F-46DF-A33E-9327299C3866}" type="presParOf" srcId="{ABE8BB07-E814-4C7C-9802-D4B6141BAC67}" destId="{BD4C60E5-F107-4212-AE18-805D68478163}" srcOrd="1" destOrd="0" presId="urn:microsoft.com/office/officeart/2005/8/layout/orgChart1"/>
    <dgm:cxn modelId="{E7849AE3-ADD2-4239-9AC2-109CA27C65EE}" type="presParOf" srcId="{ABE8BB07-E814-4C7C-9802-D4B6141BAC67}" destId="{685CF79E-8B41-4D2F-91F9-2E2DE58EC5EC}" srcOrd="2" destOrd="0" presId="urn:microsoft.com/office/officeart/2005/8/layout/orgChart1"/>
    <dgm:cxn modelId="{17439955-D6C2-4611-87C7-CE463D8E6DA5}" type="presParOf" srcId="{168BCB35-A471-4FC7-8859-E4E076370660}" destId="{76201F5D-A515-4A88-BF44-2BFA73DEE785}" srcOrd="2" destOrd="0" presId="urn:microsoft.com/office/officeart/2005/8/layout/orgChart1"/>
    <dgm:cxn modelId="{54C15DC5-BCF5-4B31-B899-C371283EFF30}" type="presParOf" srcId="{168BCB35-A471-4FC7-8859-E4E076370660}" destId="{6734F16B-951E-4396-AF4C-B9BBFE1FA570}" srcOrd="3" destOrd="0" presId="urn:microsoft.com/office/officeart/2005/8/layout/orgChart1"/>
    <dgm:cxn modelId="{3F103B97-A178-4EDD-A182-0F1FFD74AC60}" type="presParOf" srcId="{6734F16B-951E-4396-AF4C-B9BBFE1FA570}" destId="{92629679-6A12-47AC-886D-EA3452A87DA5}" srcOrd="0" destOrd="0" presId="urn:microsoft.com/office/officeart/2005/8/layout/orgChart1"/>
    <dgm:cxn modelId="{F3B55B8B-6A41-47D3-AF06-30EDDE7C86F7}" type="presParOf" srcId="{92629679-6A12-47AC-886D-EA3452A87DA5}" destId="{E9539D4C-BC5E-4F67-A31B-1D0E3DD4F5B4}" srcOrd="0" destOrd="0" presId="urn:microsoft.com/office/officeart/2005/8/layout/orgChart1"/>
    <dgm:cxn modelId="{1C6523F7-ADBD-4567-BA10-5FDD4303CA60}" type="presParOf" srcId="{92629679-6A12-47AC-886D-EA3452A87DA5}" destId="{D95D5176-58C9-4D75-BBC7-C49C00F126CD}" srcOrd="1" destOrd="0" presId="urn:microsoft.com/office/officeart/2005/8/layout/orgChart1"/>
    <dgm:cxn modelId="{1D67CE3C-1086-47CC-9ACF-A446CF01342D}" type="presParOf" srcId="{6734F16B-951E-4396-AF4C-B9BBFE1FA570}" destId="{07AF0168-F526-4F67-869C-7A4BB7BEF09F}" srcOrd="1" destOrd="0" presId="urn:microsoft.com/office/officeart/2005/8/layout/orgChart1"/>
    <dgm:cxn modelId="{5149F66D-DA30-4FC9-8AC4-DEF0C065AD32}" type="presParOf" srcId="{6734F16B-951E-4396-AF4C-B9BBFE1FA570}" destId="{99DD0F36-6E6D-4E52-976C-5C17063CBEC6}" srcOrd="2" destOrd="0" presId="urn:microsoft.com/office/officeart/2005/8/layout/orgChart1"/>
    <dgm:cxn modelId="{4A268FBA-EDF5-437A-9FE1-77C30579CBF1}" type="presParOf" srcId="{78D3B5C5-1709-4AB8-A571-414A109C71DA}" destId="{35F3A213-57C7-4C37-9B18-1896F9D3D0E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7358114" cy="5784850"/>
        <a:chOff x="0" y="0"/>
        <a:chExt cx="7358114" cy="5784850"/>
      </a:xfrm>
    </dsp:grpSpPr>
    <dsp:sp modelId="{C94201CC-08DD-422E-8ECD-F8B5158BDC16}">
      <dsp:nvSpPr>
        <dsp:cNvPr id="5" name="Полилиния 4"/>
        <dsp:cNvSpPr/>
      </dsp:nvSpPr>
      <dsp:spPr bwMode="white">
        <a:xfrm>
          <a:off x="1664732" y="2542831"/>
          <a:ext cx="2014325" cy="699187"/>
        </a:xfrm>
        <a:custGeom>
          <a:avLst/>
          <a:gdLst/>
          <a:ahLst/>
          <a:cxnLst/>
          <a:pathLst>
            <a:path w="3172" h="1101">
              <a:moveTo>
                <a:pt x="3172" y="0"/>
              </a:moveTo>
              <a:lnTo>
                <a:pt x="3172" y="551"/>
              </a:lnTo>
              <a:lnTo>
                <a:pt x="0" y="551"/>
              </a:lnTo>
              <a:lnTo>
                <a:pt x="0" y="1101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664732" y="2542831"/>
        <a:ext cx="2014325" cy="699187"/>
      </dsp:txXfrm>
    </dsp:sp>
    <dsp:sp modelId="{76201F5D-A515-4A88-BF44-2BFA73DEE785}">
      <dsp:nvSpPr>
        <dsp:cNvPr id="8" name="Полилиния 7"/>
        <dsp:cNvSpPr/>
      </dsp:nvSpPr>
      <dsp:spPr bwMode="white">
        <a:xfrm>
          <a:off x="3679057" y="2542831"/>
          <a:ext cx="2014325" cy="699187"/>
        </a:xfrm>
        <a:custGeom>
          <a:avLst/>
          <a:gdLst/>
          <a:ahLst/>
          <a:cxnLst/>
          <a:pathLst>
            <a:path w="3172" h="1101">
              <a:moveTo>
                <a:pt x="0" y="0"/>
              </a:moveTo>
              <a:lnTo>
                <a:pt x="0" y="551"/>
              </a:lnTo>
              <a:lnTo>
                <a:pt x="3172" y="551"/>
              </a:lnTo>
              <a:lnTo>
                <a:pt x="3172" y="1101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3679057" y="2542831"/>
        <a:ext cx="2014325" cy="699187"/>
      </dsp:txXfrm>
    </dsp:sp>
    <dsp:sp modelId="{2A0D6B4D-1917-4498-9D1D-0C3517960431}">
      <dsp:nvSpPr>
        <dsp:cNvPr id="3" name="Прямоугольник 2"/>
        <dsp:cNvSpPr/>
      </dsp:nvSpPr>
      <dsp:spPr bwMode="white">
        <a:xfrm>
          <a:off x="2014325" y="878100"/>
          <a:ext cx="3329463" cy="1664732"/>
        </a:xfrm>
        <a:prstGeom prst="rect">
          <a:avLst/>
        </a:prstGeom>
        <a:solidFill>
          <a:schemeClr val="accent3">
            <a:lumMod val="75000"/>
          </a:schemeClr>
        </a:solidFill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lIns="10160" tIns="10160" rIns="10160" bIns="1016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Упражнения,</a:t>
          </a:r>
          <a:endParaRPr kumimoji="0" lang="ru-RU" altLang="ru-RU" b="0" i="0" u="none" strike="noStrike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 направленные на развитие </a:t>
          </a:r>
          <a:endParaRPr kumimoji="0" lang="ru-RU" altLang="ru-RU" b="0" i="0" u="none" strike="noStrike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орфографической </a:t>
          </a:r>
          <a:endParaRPr kumimoji="0" lang="ru-RU" altLang="ru-RU" b="0" i="0" u="none" strike="noStrike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зоркости </a:t>
          </a:r>
          <a:endParaRPr kumimoji="0" lang="ru-RU" altLang="ru-RU" b="0" i="0" u="none" strike="noStrike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учащихся </a:t>
          </a:r>
        </a:p>
      </dsp:txBody>
      <dsp:txXfrm>
        <a:off x="2014325" y="878100"/>
        <a:ext cx="3329463" cy="1664732"/>
      </dsp:txXfrm>
    </dsp:sp>
    <dsp:sp modelId="{48BFC8C6-4A2E-41E5-828B-5493F7B97EBE}">
      <dsp:nvSpPr>
        <dsp:cNvPr id="6" name="Прямоугольник 5"/>
        <dsp:cNvSpPr/>
      </dsp:nvSpPr>
      <dsp:spPr bwMode="white">
        <a:xfrm>
          <a:off x="0" y="3242019"/>
          <a:ext cx="3329463" cy="1664732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lIns="10160" tIns="10160" rIns="10160" bIns="1016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Упражнения </a:t>
          </a:r>
          <a:endParaRPr kumimoji="0" lang="ru-RU" altLang="ru-RU" b="0" i="0" u="none" strike="noStrike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при восприятии материала </a:t>
          </a:r>
          <a:endParaRPr kumimoji="0" lang="ru-RU" altLang="ru-RU" b="0" i="0" u="none" strike="noStrike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на слух </a:t>
          </a:r>
        </a:p>
      </dsp:txBody>
      <dsp:txXfrm>
        <a:off x="0" y="3242019"/>
        <a:ext cx="3329463" cy="1664732"/>
      </dsp:txXfrm>
    </dsp:sp>
    <dsp:sp modelId="{E9539D4C-BC5E-4F67-A31B-1D0E3DD4F5B4}">
      <dsp:nvSpPr>
        <dsp:cNvPr id="9" name="Прямоугольник 8"/>
        <dsp:cNvSpPr/>
      </dsp:nvSpPr>
      <dsp:spPr bwMode="white">
        <a:xfrm>
          <a:off x="4028651" y="3242019"/>
          <a:ext cx="3329463" cy="1664732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lIns="10160" tIns="10160" rIns="10160" bIns="1016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Упражнения </a:t>
          </a:r>
          <a:endParaRPr kumimoji="0" lang="ru-RU" altLang="ru-RU" b="0" i="0" u="none" strike="noStrike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при зрительном </a:t>
          </a:r>
          <a:endParaRPr kumimoji="0" lang="ru-RU" altLang="ru-RU" b="0" i="0" u="none" strike="noStrike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восприятии материала </a:t>
          </a:r>
        </a:p>
      </dsp:txBody>
      <dsp:txXfrm>
        <a:off x="4028651" y="3242019"/>
        <a:ext cx="3329463" cy="1664732"/>
      </dsp:txXfrm>
    </dsp:sp>
    <dsp:sp modelId="{86013217-2366-4220-9C23-9A254A749244}">
      <dsp:nvSpPr>
        <dsp:cNvPr id="4" name="Прямоугольник 3" hidden="1"/>
        <dsp:cNvSpPr/>
      </dsp:nvSpPr>
      <dsp:spPr>
        <a:xfrm>
          <a:off x="4677896" y="878100"/>
          <a:ext cx="665893" cy="1664732"/>
        </a:xfrm>
        <a:prstGeom prst="rect">
          <a:avLst/>
        </a:prstGeom>
      </dsp:spPr>
      <dsp:txXfrm>
        <a:off x="4677896" y="878100"/>
        <a:ext cx="665893" cy="1664732"/>
      </dsp:txXfrm>
    </dsp:sp>
    <dsp:sp modelId="{4AD6026F-3AA7-4229-8421-AA25D5351042}">
      <dsp:nvSpPr>
        <dsp:cNvPr id="7" name="Прямоугольник 6" hidden="1"/>
        <dsp:cNvSpPr/>
      </dsp:nvSpPr>
      <dsp:spPr>
        <a:xfrm>
          <a:off x="2663571" y="3242019"/>
          <a:ext cx="665893" cy="1664732"/>
        </a:xfrm>
        <a:prstGeom prst="rect">
          <a:avLst/>
        </a:prstGeom>
      </dsp:spPr>
      <dsp:txXfrm>
        <a:off x="2663571" y="3242019"/>
        <a:ext cx="665893" cy="1664732"/>
      </dsp:txXfrm>
    </dsp:sp>
    <dsp:sp modelId="{D95D5176-58C9-4D75-BBC7-C49C00F126CD}">
      <dsp:nvSpPr>
        <dsp:cNvPr id="10" name="Прямоугольник 9" hidden="1"/>
        <dsp:cNvSpPr/>
      </dsp:nvSpPr>
      <dsp:spPr>
        <a:xfrm>
          <a:off x="6692221" y="3242019"/>
          <a:ext cx="665893" cy="1664732"/>
        </a:xfrm>
        <a:prstGeom prst="rect">
          <a:avLst/>
        </a:prstGeom>
      </dsp:spPr>
      <dsp:txXfrm>
        <a:off x="6692221" y="3242019"/>
        <a:ext cx="665893" cy="1664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8C31603-32F1-4511-9026-A0C4B815C6FB}" type="datetimeFigureOut">
              <a:rPr lang="ru-RU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E2E94CB-E1CB-4C33-BADC-3AA3110DAAF0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583451F-E5BD-4597-AB97-7171467C92ED}" type="datetimeFigureOut">
              <a:rPr lang="ru-RU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  <a:endParaRPr lang="ru-RU" noProof="0" smtClean="0"/>
          </a:p>
          <a:p>
            <a:pPr lvl="1"/>
            <a:r>
              <a:rPr lang="ru-RU" noProof="0" smtClean="0"/>
              <a:t>Второй уровень</a:t>
            </a:r>
            <a:endParaRPr lang="ru-RU" noProof="0" smtClean="0"/>
          </a:p>
          <a:p>
            <a:pPr lvl="2"/>
            <a:r>
              <a:rPr lang="ru-RU" noProof="0" smtClean="0"/>
              <a:t>Третий уровень</a:t>
            </a:r>
            <a:endParaRPr lang="ru-RU" noProof="0" smtClean="0"/>
          </a:p>
          <a:p>
            <a:pPr lvl="3"/>
            <a:r>
              <a:rPr lang="ru-RU" noProof="0" smtClean="0"/>
              <a:t>Четвертый уровень</a:t>
            </a:r>
            <a:endParaRPr lang="ru-RU" noProof="0" smtClean="0"/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53D11FE-C97C-4220-A15B-CAA8CC89FA62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F0C49D-C7BD-419B-B573-656B30E0C6A4}" type="slidenum">
              <a:rPr lang="ru-RU">
                <a:cs typeface="Arial" panose="020B0604020202020204" pitchFamily="34" charset="0"/>
              </a:rPr>
            </a:fld>
            <a:endParaRPr lang="ru-RU">
              <a:cs typeface="Arial" panose="020B0604020202020204" pitchFamily="34" charset="0"/>
            </a:endParaRPr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55925" cy="441325"/>
          </a:xfrm>
          <a:prstGeom prst="rect">
            <a:avLst/>
          </a:prstGeom>
          <a:noFill/>
          <a:ln w="9525">
            <a:noFill/>
            <a:rou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fld id="{09FA8D15-E943-428D-B5F3-FB9511A9C8F4}" type="slidenum">
              <a:rPr lang="ru-RU" sz="1200">
                <a:solidFill>
                  <a:srgbClr val="000000"/>
                </a:solidFill>
                <a:latin typeface="Calibri" panose="020F0502020204030204" pitchFamily="34" charset="0"/>
              </a:rPr>
            </a:fld>
            <a:endParaRPr lang="ru-RU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048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r>
              <a:rPr lang="ru-RU" u="sng" smtClean="0"/>
              <a:t>Актуальность</a:t>
            </a:r>
            <a:r>
              <a:rPr lang="ru-RU" smtClean="0"/>
              <a:t> данной проблемы обусловлена тем, что учителя, обучая детей грамотному письму, сталкиваются с проблемой формирования орфографической зоркости, то есть умения видеть орфограмму в слове.</a:t>
            </a: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A64242-F50B-4889-A4E4-1A403D1C7EC4}" type="slidenum">
              <a:rPr lang="ru-RU">
                <a:cs typeface="Arial" panose="020B0604020202020204" pitchFamily="34" charset="0"/>
              </a:rPr>
            </a:fld>
            <a:endParaRPr lang="ru-RU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035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3491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5539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2099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"/>
            <a:ext cx="9155113" cy="686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47813" y="1701800"/>
            <a:ext cx="6908800" cy="10826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2927350"/>
            <a:ext cx="6913562" cy="1752600"/>
          </a:xfrm>
        </p:spPr>
        <p:txBody>
          <a:bodyPr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>
              <a:defRPr/>
            </a:pPr>
            <a:fld id="{2BE70721-51A4-483A-96C0-EC23DC0BDD7D}" type="datetimeFigureOut">
              <a:rPr lang="ru-RU"/>
            </a:fld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>
              <a:defRPr/>
            </a:pPr>
            <a:fld id="{4D12BEEF-0D78-45D9-AE52-61EA9C7EAB59}" type="slidenum">
              <a:rPr lang="ru-RU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fld id="{294EADF9-032B-425E-ABB3-270EAD94354B}" type="datetimeFigureOut">
              <a:rPr lang="ru-RU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01579A82-A9DA-4289-95E5-E221AD2DF0E6}" type="slidenum">
              <a:rPr lang="ru-RU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fld id="{E95E03DC-D596-40B9-81E6-376131CA95FF}" type="datetimeFigureOut">
              <a:rPr lang="ru-RU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0206473D-DCA1-4715-82AF-42052857485E}" type="slidenum">
              <a:rPr lang="ru-RU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704867-4D5F-4FDD-9A50-CDEDAACE826E}" type="datetimeFigureOut">
              <a:rPr lang="ru-RU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60FFBB-3F87-4130-8880-52BF3DC4B076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fld id="{AFFF863E-2794-45DC-B570-5243037CF02B}" type="datetimeFigureOut">
              <a:rPr lang="ru-RU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ED68D0F4-0C9B-41E5-AF0F-F29F31E43487}" type="slidenum">
              <a:rPr lang="ru-RU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fld id="{1F57440E-5481-487B-B0C7-AAC3D464E284}" type="datetimeFigureOut">
              <a:rPr lang="ru-RU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9741E669-9245-4592-8F9F-8A2B218D7AE2}" type="slidenum">
              <a:rPr lang="ru-RU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fld id="{344FDF54-E72C-4719-9458-F4F5B92B8399}" type="datetimeFigureOut">
              <a:rPr lang="ru-RU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C6ECAF9F-2ED3-4561-B362-50EFB43A2755}" type="slidenum">
              <a:rPr lang="ru-RU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fld id="{6C37961C-FB36-40E7-BCB3-9D83C315A4ED}" type="datetimeFigureOut">
              <a:rPr lang="ru-RU"/>
            </a:fld>
            <a:endParaRPr lang="ru-RU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F23021BA-CF92-4976-B3AC-AB616E064170}" type="slidenum">
              <a:rPr lang="ru-RU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fld id="{8D016C44-0AF0-4B07-AE8D-4B74EE0324EE}" type="datetimeFigureOut">
              <a:rPr lang="ru-RU"/>
            </a:fld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FB82FD79-1100-4081-9E28-EA46CFB4C1E9}" type="slidenum">
              <a:rPr lang="ru-RU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fld id="{64B387E3-D12A-4169-BC3A-78C5F2E0A3B6}" type="datetimeFigureOut">
              <a:rPr lang="ru-RU"/>
            </a:fld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113BD54E-A0B6-407F-B37D-3E68A8199FE1}" type="slidenum">
              <a:rPr lang="ru-RU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fld id="{3F46E38F-5271-4897-9744-9F8AB1BD03F5}" type="datetimeFigureOut">
              <a:rPr lang="ru-RU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A82B321E-FF68-439E-9174-79A58832C401}" type="slidenum">
              <a:rPr lang="ru-RU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fld id="{D5068E1F-F3B7-4B3F-B886-65508423CAFF}" type="datetimeFigureOut">
              <a:rPr lang="ru-RU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14D24B7D-DC2D-46EB-B08A-234C02908A2D}" type="slidenum">
              <a:rPr lang="ru-RU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>
              <a:defRPr/>
            </a:pPr>
            <a:fld id="{B4704867-4D5F-4FDD-9A50-CDEDAACE826E}" type="datetimeFigureOut">
              <a:rPr lang="ru-RU"/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>
              <a:defRPr/>
            </a:pPr>
            <a:fld id="{0660FFBB-3F87-4130-8880-52BF3DC4B076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pn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235825" y="1916113"/>
            <a:ext cx="1439863" cy="1439862"/>
          </a:xfrm>
          <a:prstGeom prst="rect">
            <a:avLst/>
          </a:prstGeom>
          <a:solidFill>
            <a:srgbClr val="66CCFF"/>
          </a:solidFill>
          <a:ln w="9525">
            <a:noFill/>
            <a:round/>
          </a:ln>
        </p:spPr>
        <p:txBody>
          <a:bodyPr wrap="none" anchor="ctr"/>
          <a:lstStyle/>
          <a:p>
            <a:endParaRPr lang="ru-RU">
              <a:latin typeface="Corbel" panose="020B0503020204020204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724525" y="404813"/>
            <a:ext cx="1439863" cy="1439862"/>
          </a:xfrm>
          <a:prstGeom prst="rect">
            <a:avLst/>
          </a:prstGeom>
          <a:solidFill>
            <a:srgbClr val="FF99FF"/>
          </a:solidFill>
          <a:ln w="9525">
            <a:noFill/>
            <a:round/>
          </a:ln>
        </p:spPr>
        <p:txBody>
          <a:bodyPr wrap="none" anchor="ctr"/>
          <a:lstStyle/>
          <a:p>
            <a:endParaRPr lang="ru-RU">
              <a:latin typeface="Corbel" panose="020B0503020204020204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4211638" y="1916113"/>
            <a:ext cx="1439862" cy="1441450"/>
          </a:xfrm>
          <a:prstGeom prst="rect">
            <a:avLst/>
          </a:prstGeom>
          <a:solidFill>
            <a:srgbClr val="00FF99"/>
          </a:solidFill>
          <a:ln w="9525">
            <a:noFill/>
            <a:round/>
          </a:ln>
        </p:spPr>
        <p:txBody>
          <a:bodyPr wrap="none" anchor="ctr"/>
          <a:lstStyle/>
          <a:p>
            <a:endParaRPr lang="ru-RU">
              <a:latin typeface="Corbel" panose="020B0503020204020204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68313" y="3141663"/>
            <a:ext cx="2159000" cy="287337"/>
          </a:xfrm>
          <a:prstGeom prst="rect">
            <a:avLst/>
          </a:prstGeom>
          <a:solidFill>
            <a:srgbClr val="CC00FF"/>
          </a:solidFill>
          <a:ln w="9525">
            <a:noFill/>
            <a:round/>
          </a:ln>
        </p:spPr>
        <p:txBody>
          <a:bodyPr wrap="none" anchor="ctr"/>
          <a:lstStyle/>
          <a:p>
            <a:endParaRPr lang="ru-RU">
              <a:latin typeface="Corbel" panose="020B0503020204020204" pitchFamily="34" charset="0"/>
            </a:endParaRP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2700338" y="3357563"/>
            <a:ext cx="1587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444465" y="3374550"/>
            <a:ext cx="8207375" cy="1588"/>
          </a:xfrm>
          <a:prstGeom prst="line">
            <a:avLst/>
          </a:prstGeom>
          <a:noFill/>
          <a:ln w="57240">
            <a:solidFill>
              <a:srgbClr val="CC00FF"/>
            </a:solidFill>
            <a:miter lim="800000"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684213" y="3213100"/>
            <a:ext cx="215900" cy="144463"/>
          </a:xfrm>
          <a:prstGeom prst="star4">
            <a:avLst>
              <a:gd name="adj" fmla="val 12500"/>
            </a:avLst>
          </a:prstGeom>
          <a:noFill/>
          <a:ln w="57240">
            <a:solidFill>
              <a:srgbClr val="FFFFFF"/>
            </a:solidFill>
            <a:miter lim="800000"/>
          </a:ln>
        </p:spPr>
        <p:txBody>
          <a:bodyPr wrap="none" anchor="ctr"/>
          <a:lstStyle/>
          <a:p>
            <a:endParaRPr lang="ru-RU">
              <a:latin typeface="Corbel" panose="020B0503020204020204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1111877" y="3793208"/>
            <a:ext cx="935038" cy="433387"/>
          </a:xfrm>
          <a:prstGeom prst="rect">
            <a:avLst/>
          </a:prstGeom>
          <a:solidFill>
            <a:srgbClr val="FFFFFF"/>
          </a:solidFill>
          <a:ln w="57240">
            <a:solidFill>
              <a:srgbClr val="FFFFFF"/>
            </a:solidFill>
            <a:miter lim="800000"/>
          </a:ln>
        </p:spPr>
        <p:txBody>
          <a:bodyPr wrap="none" anchor="ctr"/>
          <a:lstStyle/>
          <a:p>
            <a:endParaRPr lang="ru-RU">
              <a:latin typeface="Corbel" panose="020B0503020204020204" pitchFamily="34" charset="0"/>
            </a:endParaRPr>
          </a:p>
        </p:txBody>
      </p:sp>
      <p:pic>
        <p:nvPicPr>
          <p:cNvPr id="19466" name="Picture 1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724525" y="1916113"/>
            <a:ext cx="1439863" cy="1441450"/>
          </a:xfrm>
          <a:prstGeom prst="rect">
            <a:avLst/>
          </a:prstGeom>
          <a:noFill/>
          <a:ln w="38160">
            <a:solidFill>
              <a:srgbClr val="FF33CC"/>
            </a:solidFill>
            <a:miter lim="800000"/>
            <a:headEnd/>
            <a:tailEnd/>
          </a:ln>
        </p:spPr>
      </p:pic>
      <p:pic>
        <p:nvPicPr>
          <p:cNvPr id="19467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476250"/>
            <a:ext cx="1439862" cy="1373188"/>
          </a:xfrm>
          <a:prstGeom prst="rect">
            <a:avLst/>
          </a:prstGeom>
          <a:noFill/>
          <a:ln w="38160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19468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8750" y="1974850"/>
            <a:ext cx="1439863" cy="1368425"/>
          </a:xfrm>
          <a:prstGeom prst="rect">
            <a:avLst/>
          </a:prstGeom>
          <a:noFill/>
          <a:ln w="38160">
            <a:solidFill>
              <a:srgbClr val="00CCFF"/>
            </a:solidFill>
            <a:miter lim="800000"/>
            <a:headEnd/>
            <a:tailEnd/>
          </a:ln>
        </p:spPr>
      </p:pic>
      <p:sp>
        <p:nvSpPr>
          <p:cNvPr id="19470" name="Rectangle 15"/>
          <p:cNvSpPr>
            <a:spLocks noChangeArrowheads="1"/>
          </p:cNvSpPr>
          <p:nvPr/>
        </p:nvSpPr>
        <p:spPr bwMode="auto">
          <a:xfrm>
            <a:off x="2698750" y="1974850"/>
            <a:ext cx="1439863" cy="1355725"/>
          </a:xfrm>
          <a:prstGeom prst="rect">
            <a:avLst/>
          </a:prstGeom>
          <a:solidFill>
            <a:srgbClr val="F7E3FD"/>
          </a:solidFill>
          <a:ln w="12600">
            <a:solidFill>
              <a:srgbClr val="89A4A7"/>
            </a:solidFill>
            <a:miter lim="800000"/>
          </a:ln>
        </p:spPr>
        <p:txBody>
          <a:bodyPr wrap="none" anchor="ctr"/>
          <a:lstStyle/>
          <a:p>
            <a:endParaRPr lang="ru-RU">
              <a:latin typeface="Corbel" panose="020B0503020204020204" pitchFamily="34" charset="0"/>
            </a:endParaRPr>
          </a:p>
        </p:txBody>
      </p:sp>
      <p:pic>
        <p:nvPicPr>
          <p:cNvPr id="19471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8750" y="1982788"/>
            <a:ext cx="1438275" cy="1358900"/>
          </a:xfrm>
          <a:prstGeom prst="rect">
            <a:avLst/>
          </a:prstGeom>
          <a:noFill/>
          <a:ln w="9525">
            <a:noFill/>
            <a:round/>
          </a:ln>
        </p:spPr>
      </p:pic>
      <p:sp>
        <p:nvSpPr>
          <p:cNvPr id="19472" name="Прямоугольник 18"/>
          <p:cNvSpPr>
            <a:spLocks noChangeArrowheads="1"/>
          </p:cNvSpPr>
          <p:nvPr/>
        </p:nvSpPr>
        <p:spPr bwMode="auto">
          <a:xfrm>
            <a:off x="163513" y="3285331"/>
            <a:ext cx="8980487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rbel" panose="020B0503020204020204" pitchFamily="34" charset="0"/>
              </a:rPr>
              <a:t>«</a:t>
            </a:r>
            <a:r>
              <a:rPr lang="ru-RU" sz="3200" b="1" dirty="0">
                <a:latin typeface="Corbel" panose="020B0503020204020204" pitchFamily="34" charset="0"/>
              </a:rPr>
              <a:t>М</a:t>
            </a:r>
            <a:r>
              <a:rPr lang="ru-RU" sz="3200" b="1" dirty="0" smtClean="0">
                <a:latin typeface="Corbel" panose="020B0503020204020204" pitchFamily="34" charset="0"/>
              </a:rPr>
              <a:t>етодические аспекты работы учителя начальных классов по формированию орфографической зоркости школьников»</a:t>
            </a:r>
            <a:endParaRPr lang="ru-RU" sz="3200" b="1" dirty="0">
              <a:latin typeface="Corbel" panose="020B0503020204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title"/>
          </p:nvPr>
        </p:nvSpPr>
        <p:spPr>
          <a:xfrm>
            <a:off x="1214438" y="381000"/>
            <a:ext cx="7472362" cy="57848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</a:rPr>
              <a:t>Главным направлением орфографической работы в  </a:t>
            </a:r>
            <a:br>
              <a:rPr lang="ru-RU" sz="40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</a:rPr>
              <a:t>1 классе стало </a:t>
            </a:r>
            <a:r>
              <a:rPr lang="ru-RU" sz="4000" b="1" dirty="0" smtClean="0">
                <a:solidFill>
                  <a:srgbClr val="FF6600"/>
                </a:solidFill>
              </a:rPr>
              <a:t>знакомство с признаками самой распространенной группы орфограмм русского языка и начало формирования орфографической зоркости учащихся.</a:t>
            </a: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ru-RU" sz="40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u="sng" smtClean="0">
                <a:solidFill>
                  <a:schemeClr val="tx2">
                    <a:satMod val="130000"/>
                  </a:schemeClr>
                </a:solidFill>
              </a:rPr>
              <a:t>Составной частью орфографической работы на этапе букваря является </a:t>
            </a:r>
            <a:r>
              <a:rPr lang="ru-RU" sz="2800" b="1" u="sng" smtClean="0">
                <a:solidFill>
                  <a:srgbClr val="FF6600"/>
                </a:solidFill>
              </a:rPr>
              <a:t>изучение нескольких орфографических правил:</a:t>
            </a:r>
            <a:r>
              <a:rPr lang="ru-RU" sz="3200" b="1" u="sng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ru-RU" sz="3200" b="1" u="sng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133600"/>
            <a:ext cx="7499350" cy="4535488"/>
          </a:xfrm>
        </p:spPr>
        <p:txBody>
          <a:bodyPr/>
          <a:lstStyle/>
          <a:p>
            <a:r>
              <a:rPr lang="ru-RU" sz="2800" smtClean="0"/>
              <a:t>- оформление границ предложений;</a:t>
            </a:r>
            <a:endParaRPr lang="ru-RU" sz="2800" smtClean="0"/>
          </a:p>
          <a:p>
            <a:r>
              <a:rPr lang="ru-RU" sz="2800" smtClean="0"/>
              <a:t>- раздельное написание слов;</a:t>
            </a:r>
            <a:endParaRPr lang="ru-RU" sz="2800" smtClean="0"/>
          </a:p>
          <a:p>
            <a:r>
              <a:rPr lang="ru-RU" sz="2800" smtClean="0"/>
              <a:t>- большая буква в именах и фамилиях, в кличках животных и других собственных именах;</a:t>
            </a:r>
            <a:endParaRPr lang="ru-RU" sz="2800" smtClean="0"/>
          </a:p>
          <a:p>
            <a:r>
              <a:rPr lang="ru-RU" sz="2800" smtClean="0"/>
              <a:t>- правописание ударных сочетаний </a:t>
            </a:r>
            <a:r>
              <a:rPr lang="ru-RU" sz="2800" b="1" smtClean="0"/>
              <a:t>жи – ши, ча – ща, чу – щу</a:t>
            </a:r>
            <a:r>
              <a:rPr lang="ru-RU" sz="2800" smtClean="0"/>
              <a:t>;</a:t>
            </a:r>
            <a:endParaRPr lang="ru-RU" sz="2800" smtClean="0"/>
          </a:p>
          <a:p>
            <a:r>
              <a:rPr lang="ru-RU" sz="2800" smtClean="0"/>
              <a:t>- правила переноса.</a:t>
            </a:r>
            <a:endParaRPr lang="ru-RU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1285875" y="128588"/>
            <a:ext cx="7400925" cy="1435100"/>
          </a:xfrm>
        </p:spPr>
        <p:txBody>
          <a:bodyPr/>
          <a:lstStyle/>
          <a:p>
            <a:pPr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Условия формирования орфографической зоркости</a:t>
            </a:r>
            <a:endParaRPr lang="ru-RU" sz="36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00125" y="1928813"/>
            <a:ext cx="7686675" cy="4572000"/>
          </a:xfrm>
        </p:spPr>
        <p:txBody>
          <a:bodyPr>
            <a:normAutofit fontScale="92500" lnSpcReduction="10000"/>
          </a:bodyPr>
          <a:lstStyle/>
          <a:p>
            <a:pPr marL="341630" indent="-341630" fontAlgn="auto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000" b="1" dirty="0" smtClean="0"/>
              <a:t>На самых ранних этапах обучения обеспечивать разграничение детьми понятий звук и буква, а также развитие у них всего комплекса фонетических умений.</a:t>
            </a:r>
            <a:endParaRPr lang="ru-RU" sz="3000" b="1" dirty="0" smtClean="0"/>
          </a:p>
          <a:p>
            <a:pPr marL="341630" indent="-341630" fontAlgn="auto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000" b="1" dirty="0" smtClean="0"/>
              <a:t> Познакомить с признаками наиболее частотных орфограмм.</a:t>
            </a:r>
            <a:endParaRPr lang="ru-RU" sz="3000" b="1" dirty="0" smtClean="0"/>
          </a:p>
          <a:p>
            <a:pPr marL="341630" indent="-341630" fontAlgn="auto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000" b="1" dirty="0" smtClean="0"/>
              <a:t>Систематически тренировать школьников в нахождении орфограмм, предлагая для этого специальные упражнения постепенно усложняя условия, в которых решается орфографическая задача.</a:t>
            </a:r>
            <a:endParaRPr lang="ru-RU" sz="3000" b="1" dirty="0" smtClean="0"/>
          </a:p>
          <a:p>
            <a:pPr marL="341630" indent="-341630" fontAlgn="auto"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142976" y="428604"/>
          <a:ext cx="7358114" cy="5784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6600"/>
                </a:solidFill>
              </a:rPr>
              <a:t>Формирование фонетических умений </a:t>
            </a:r>
            <a:br>
              <a:rPr lang="ru-RU" sz="3600" b="1" dirty="0" smtClean="0">
                <a:solidFill>
                  <a:srgbClr val="FF6600"/>
                </a:solidFill>
              </a:rPr>
            </a:b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>(</a:t>
            </a:r>
            <a:r>
              <a:rPr lang="ru-RU" sz="3600" u="sng" dirty="0" smtClean="0">
                <a:solidFill>
                  <a:schemeClr val="tx2">
                    <a:satMod val="130000"/>
                  </a:schemeClr>
                </a:solidFill>
              </a:rPr>
              <a:t>виды упражнений)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ru-RU" sz="36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20938"/>
            <a:ext cx="8229600" cy="41767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800" smtClean="0"/>
              <a:t>♦ Соотнесение слова и схемы</a:t>
            </a:r>
            <a:endParaRPr lang="ru-RU" sz="28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800" smtClean="0"/>
              <a:t>♦ Выявление (на слух) фонетических признаков, которыми различаются слова</a:t>
            </a:r>
            <a:endParaRPr lang="ru-RU" sz="28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800" smtClean="0"/>
              <a:t>♦ Исправление ошибок в составленных фонетических моделях. </a:t>
            </a:r>
            <a:endParaRPr lang="ru-RU" sz="28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800" smtClean="0"/>
              <a:t>♦ Узнавание «рисующих» звуков</a:t>
            </a:r>
            <a:endParaRPr lang="ru-RU" sz="28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800" smtClean="0"/>
          </a:p>
          <a:p>
            <a:pPr>
              <a:lnSpc>
                <a:spcPct val="80000"/>
              </a:lnSpc>
            </a:pPr>
            <a:r>
              <a:rPr lang="ru-RU" sz="2800" u="sng" smtClean="0"/>
              <a:t>Задание требует:</a:t>
            </a:r>
            <a:r>
              <a:rPr lang="ru-RU" sz="2800" b="1" u="sng" smtClean="0"/>
              <a:t> на слух воспринять отрывок и воспроизвести его в виде слоговой модели</a:t>
            </a:r>
            <a:r>
              <a:rPr lang="ru-RU" sz="2800" u="sng" smtClean="0"/>
              <a:t>. </a:t>
            </a:r>
            <a:endParaRPr lang="ru-RU" sz="2800" u="sng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u="sng" dirty="0" smtClean="0">
                <a:solidFill>
                  <a:schemeClr val="tx2">
                    <a:lumMod val="50000"/>
                  </a:schemeClr>
                </a:solidFill>
              </a:rPr>
              <a:t>Упражнения при восприятии материала на слух</a:t>
            </a:r>
            <a:endParaRPr lang="ru-RU" sz="4000" b="1" u="sng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63" y="1989138"/>
            <a:ext cx="7615237" cy="4141787"/>
          </a:xfrm>
        </p:spPr>
        <p:txBody>
          <a:bodyPr>
            <a:normAutofit/>
          </a:bodyPr>
          <a:lstStyle/>
          <a:p>
            <a:pPr marL="365760" indent="-283210" fontAlgn="auto"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1.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dirty="0" smtClean="0"/>
              <a:t>Определение, есть ли «опасные места» в произнесенном слове; если есть – сколько, гласные или согласные.</a:t>
            </a:r>
            <a:endParaRPr lang="ru-RU" sz="2800" dirty="0" smtClean="0"/>
          </a:p>
          <a:p>
            <a:pPr marL="365760" indent="-283210" fontAlgn="auto">
              <a:spcAft>
                <a:spcPts val="0"/>
              </a:spcAft>
              <a:buFont typeface="Wingdings 2" panose="05020102010507070707"/>
              <a:buChar char=""/>
              <a:defRPr/>
            </a:pPr>
            <a:endParaRPr lang="ru-RU" sz="2800" dirty="0" smtClean="0"/>
          </a:p>
          <a:p>
            <a:pPr marL="365760" indent="-283210" fontAlgn="auto"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ru-RU" sz="2800" b="1" dirty="0" smtClean="0">
                <a:solidFill>
                  <a:srgbClr val="FF6600"/>
                </a:solidFill>
              </a:rPr>
              <a:t>.</a:t>
            </a:r>
            <a:r>
              <a:rPr lang="ru-RU" sz="2800" dirty="0" smtClean="0"/>
              <a:t> Фонетико-орфографический разбор: составление звуковой схемы слова и обозначение в ней тех мест, которые при письме станут «опасными». </a:t>
            </a:r>
            <a:endParaRPr lang="ru-RU" sz="28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Технология проведения диктанта.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25" y="1557338"/>
            <a:ext cx="7686675" cy="45735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smtClean="0"/>
              <a:t>1. Я читаю (орфоэпически) предложение, а дети слушают его, чтобы запомнить.</a:t>
            </a:r>
            <a:endParaRPr lang="ru-RU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smtClean="0"/>
              <a:t>2. Дети записывают его схематически (черточками), подчеркивают «опасные места», требующие применения известных правил (о раздельном написании слов, о большой букве).</a:t>
            </a:r>
            <a:endParaRPr lang="ru-RU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smtClean="0"/>
              <a:t>3. Диктуют себе снова и записывают каждое слово предложения слоговыми дугами. Если встречаются предлоги </a:t>
            </a:r>
            <a:r>
              <a:rPr lang="ru-RU" sz="2400" i="1" smtClean="0"/>
              <a:t>в, с, к,</a:t>
            </a:r>
            <a:r>
              <a:rPr lang="ru-RU" sz="2400" smtClean="0"/>
              <a:t> которые не составляют слога, дугу не чертят.</a:t>
            </a:r>
            <a:endParaRPr lang="ru-RU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400" smtClean="0"/>
          </a:p>
        </p:txBody>
      </p:sp>
      <p:pic>
        <p:nvPicPr>
          <p:cNvPr id="48131" name="Picture 4" descr="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08175" y="3933825"/>
            <a:ext cx="47974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5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6021388"/>
            <a:ext cx="47609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/>
                </a:solidFill>
              </a:rPr>
              <a:t>Технология проведения диктанта.</a:t>
            </a:r>
            <a:endParaRPr lang="ru-RU" sz="4000" b="1" dirty="0" smtClean="0">
              <a:solidFill>
                <a:schemeClr val="tx2"/>
              </a:solidFill>
            </a:endParaRP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63" y="1484313"/>
            <a:ext cx="7615237" cy="46466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800" smtClean="0"/>
              <a:t>4. Учащиеся еще раз произносят по схеме каждое  слово, чтобы поставить ударение; отмечают «опасные места».</a:t>
            </a:r>
            <a:endParaRPr lang="ru-RU" sz="28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8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8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800" smtClean="0"/>
              <a:t>5. Я читаю предложение еще раз – орфоэпически с элементами орфографического проговаривания в тех местах, где буква отличается от звука. Дети, слушая и следя по модели, в этих местах вписывают в дугу нужную букву.</a:t>
            </a:r>
            <a:endParaRPr lang="ru-RU" sz="28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2800" smtClean="0"/>
          </a:p>
        </p:txBody>
      </p:sp>
      <p:pic>
        <p:nvPicPr>
          <p:cNvPr id="49155" name="Picture 4" descr="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95513" y="2708275"/>
            <a:ext cx="464502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5949950"/>
            <a:ext cx="47450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75" y="214313"/>
            <a:ext cx="7497763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/>
                </a:solidFill>
              </a:rPr>
              <a:t>Технология проведения диктанта.</a:t>
            </a:r>
            <a:endParaRPr lang="ru-RU" sz="4000" b="1" dirty="0" smtClean="0">
              <a:solidFill>
                <a:schemeClr val="tx2"/>
              </a:solidFill>
            </a:endParaRP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63" y="1557338"/>
            <a:ext cx="7615237" cy="45735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400" smtClean="0"/>
              <a:t>6. Под орфографическую самодиктовку первоклассники записывают предложение и отмечают «опасные места». При этом они уже знают: там, где я читала «как говорим», они пишут буквы в соответствии со звуками, в других случаях у них уже есть буква-подсказка.</a:t>
            </a:r>
            <a:endParaRPr lang="ru-RU" sz="2400" smtClean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sz="2400" smtClean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sz="2400" b="1" smtClean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sz="2400" smtClean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400" smtClean="0"/>
              <a:t>7. Под мое чтение учащиеся проверяют, читая по слогам и помогая себе карандашом.</a:t>
            </a:r>
            <a:endParaRPr lang="ru-RU" sz="2400" smtClean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sz="2400" smtClean="0"/>
          </a:p>
        </p:txBody>
      </p:sp>
      <p:pic>
        <p:nvPicPr>
          <p:cNvPr id="50179" name="Picture 4" descr="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28813" y="3643313"/>
            <a:ext cx="5114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5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5516563"/>
            <a:ext cx="5081587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0" y="285750"/>
            <a:ext cx="7497763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u="sng" dirty="0" smtClean="0">
                <a:solidFill>
                  <a:schemeClr val="tx2"/>
                </a:solidFill>
              </a:rPr>
              <a:t>Упражнения при зрительном восприятии материала</a:t>
            </a:r>
            <a:endParaRPr lang="ru-RU" sz="4000" b="1" u="sng" dirty="0" smtClean="0">
              <a:solidFill>
                <a:schemeClr val="tx2"/>
              </a:solidFill>
            </a:endParaRP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63" y="1700213"/>
            <a:ext cx="7615237" cy="44307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smtClean="0">
                <a:solidFill>
                  <a:schemeClr val="tx2"/>
                </a:solidFill>
              </a:rPr>
              <a:t>1. </a:t>
            </a:r>
            <a:r>
              <a:rPr lang="ru-RU" sz="2400" smtClean="0"/>
              <a:t>Нахождение «опасных мест» на страницах букваря, прописи, на доске, карточке и т.д., их обозначение.</a:t>
            </a:r>
            <a:endParaRPr lang="ru-RU" sz="2400" smtClean="0"/>
          </a:p>
          <a:p>
            <a:pPr>
              <a:lnSpc>
                <a:spcPct val="90000"/>
              </a:lnSpc>
            </a:pPr>
            <a:endParaRPr lang="ru-RU" sz="2400" b="1" smtClean="0"/>
          </a:p>
          <a:p>
            <a:pPr>
              <a:lnSpc>
                <a:spcPct val="90000"/>
              </a:lnSpc>
            </a:pPr>
            <a:r>
              <a:rPr lang="ru-RU" sz="2400" b="1" smtClean="0">
                <a:solidFill>
                  <a:schemeClr val="tx2"/>
                </a:solidFill>
              </a:rPr>
              <a:t>2. </a:t>
            </a:r>
            <a:r>
              <a:rPr lang="ru-RU" sz="2400" smtClean="0"/>
              <a:t>Два вида чтения печатного слова: «как написано» и «как говорим», т.е. орфографическое и орфоэпическое (с предварительным обозначением орфограмм и без него); наблюдение за сходством и различием написания и произношения. </a:t>
            </a:r>
            <a:endParaRPr lang="ru-RU" sz="2400" smtClean="0"/>
          </a:p>
          <a:p>
            <a:pPr>
              <a:lnSpc>
                <a:spcPct val="90000"/>
              </a:lnSpc>
            </a:pPr>
            <a:endParaRPr lang="ru-RU" sz="2400" smtClean="0"/>
          </a:p>
          <a:p>
            <a:pPr>
              <a:lnSpc>
                <a:spcPct val="90000"/>
              </a:lnSpc>
            </a:pPr>
            <a:r>
              <a:rPr lang="ru-RU" sz="2400" b="1" smtClean="0">
                <a:solidFill>
                  <a:schemeClr val="tx2"/>
                </a:solidFill>
              </a:rPr>
              <a:t>3.</a:t>
            </a:r>
            <a:r>
              <a:rPr lang="ru-RU" sz="2400" smtClean="0">
                <a:solidFill>
                  <a:schemeClr val="tx2"/>
                </a:solidFill>
              </a:rPr>
              <a:t> </a:t>
            </a:r>
            <a:r>
              <a:rPr lang="ru-RU" sz="2400" smtClean="0"/>
              <a:t>Списывание с предварительным выполнением ряда вспомогательных, но очень важных операций. </a:t>
            </a:r>
            <a:endParaRPr lang="ru-RU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6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Орфографическая грамотность-это составная часть общей языковой культуры, залог точности выражения мысли и взаимопонимания. 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/>
                </a:solidFill>
              </a:rPr>
              <a:t>Основные операции</a:t>
            </a:r>
            <a:endParaRPr lang="ru-RU" b="1" dirty="0" smtClean="0">
              <a:solidFill>
                <a:schemeClr val="tx2"/>
              </a:solidFill>
            </a:endParaRP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143000"/>
            <a:ext cx="7543800" cy="4987925"/>
          </a:xfrm>
        </p:spPr>
        <p:txBody>
          <a:bodyPr>
            <a:noAutofit/>
          </a:bodyPr>
          <a:lstStyle/>
          <a:p>
            <a:pPr marL="539750" indent="-457200" fontAlgn="auto"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ru-RU" sz="2400" b="1" dirty="0" smtClean="0"/>
              <a:t>1. Читаем слово или предложение, чтобы понять его и запомнить</a:t>
            </a:r>
            <a:endParaRPr lang="ru-RU" sz="2400" b="1" dirty="0" smtClean="0"/>
          </a:p>
          <a:p>
            <a:pPr marL="365760" indent="-28321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sz="2400" b="1" dirty="0" smtClean="0"/>
              <a:t>2. Отмечаем «опасные места».</a:t>
            </a:r>
            <a:endParaRPr lang="ru-RU" sz="2400" b="1" dirty="0" smtClean="0"/>
          </a:p>
          <a:p>
            <a:pPr marL="365760" indent="-28321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sz="2400" b="1" dirty="0" smtClean="0"/>
              <a:t>3. Читаем еще раз вслух так, как написано.</a:t>
            </a:r>
            <a:endParaRPr lang="en-US" sz="2400" b="1" dirty="0" smtClean="0"/>
          </a:p>
          <a:p>
            <a:pPr marL="365760" indent="-283210" fontAlgn="auto"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ru-RU" sz="2400" b="1" dirty="0" smtClean="0"/>
              <a:t>4. Повторяем, как было написано (не глядя на запись).</a:t>
            </a:r>
            <a:endParaRPr lang="ru-RU" sz="2400" b="1" dirty="0" smtClean="0"/>
          </a:p>
          <a:p>
            <a:pPr marL="365760" indent="-283210" fontAlgn="auto"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ru-RU" sz="2400" b="1" dirty="0" smtClean="0"/>
              <a:t>5. Закрываем запись и пишем, диктуя себе шепотом, так, как было написано; отмечаем «опасные места».</a:t>
            </a:r>
            <a:endParaRPr lang="ru-RU" sz="2400" b="1" dirty="0" smtClean="0"/>
          </a:p>
          <a:p>
            <a:pPr marL="365760" indent="-283210" fontAlgn="auto"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ru-RU" sz="2400" b="1" dirty="0" smtClean="0"/>
              <a:t>6. Открываем и проверяем: читаем по слогам – все ли звуки обозначены; сверяем «опасные места» - все ли отмечены, правильны ли буквы.</a:t>
            </a:r>
            <a:endParaRPr lang="ru-RU" sz="2400" b="1" dirty="0" smtClean="0"/>
          </a:p>
          <a:p>
            <a:pPr marL="365760" indent="-28321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/>
                </a:solidFill>
              </a:rPr>
              <a:t>Осознанные  орфографические действия предполагают: </a:t>
            </a:r>
            <a:endParaRPr lang="ru-RU" sz="4000" b="1" dirty="0" smtClean="0">
              <a:solidFill>
                <a:schemeClr val="tx2"/>
              </a:solidFill>
            </a:endParaRPr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63" y="1773238"/>
            <a:ext cx="7615237" cy="4895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/>
              <a:t>а) обнаруживание орфограмм;</a:t>
            </a:r>
            <a:endParaRPr lang="ru-RU" sz="2800" smtClean="0"/>
          </a:p>
          <a:p>
            <a:pPr>
              <a:lnSpc>
                <a:spcPct val="90000"/>
              </a:lnSpc>
            </a:pPr>
            <a:endParaRPr lang="ru-RU" sz="2800" smtClean="0"/>
          </a:p>
          <a:p>
            <a:pPr>
              <a:lnSpc>
                <a:spcPct val="90000"/>
              </a:lnSpc>
            </a:pPr>
            <a:r>
              <a:rPr lang="ru-RU" sz="2800" smtClean="0"/>
              <a:t>б) определение их разновидности и решение вопроса о том, известно ли правило, которым нужно воспользоваться;</a:t>
            </a:r>
            <a:endParaRPr lang="ru-RU" sz="2800" smtClean="0"/>
          </a:p>
          <a:p>
            <a:pPr>
              <a:lnSpc>
                <a:spcPct val="90000"/>
              </a:lnSpc>
            </a:pPr>
            <a:endParaRPr lang="ru-RU" sz="2800" smtClean="0"/>
          </a:p>
          <a:p>
            <a:pPr>
              <a:lnSpc>
                <a:spcPct val="90000"/>
              </a:lnSpc>
            </a:pPr>
            <a:r>
              <a:rPr lang="ru-RU" sz="2800" smtClean="0"/>
              <a:t>в) применение правила, если оно известно;</a:t>
            </a:r>
            <a:endParaRPr lang="ru-RU" sz="2800" smtClean="0"/>
          </a:p>
          <a:p>
            <a:pPr>
              <a:lnSpc>
                <a:spcPct val="90000"/>
              </a:lnSpc>
            </a:pPr>
            <a:endParaRPr lang="ru-RU" sz="2800" smtClean="0"/>
          </a:p>
          <a:p>
            <a:pPr>
              <a:lnSpc>
                <a:spcPct val="90000"/>
              </a:lnSpc>
            </a:pPr>
            <a:r>
              <a:rPr lang="ru-RU" sz="2800" smtClean="0"/>
              <a:t>г) самопроверку написанного.</a:t>
            </a:r>
            <a:endParaRPr lang="ru-RU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Rectangle 4"/>
          <p:cNvSpPr>
            <a:spLocks noGrp="1" noChangeArrowheads="1"/>
          </p:cNvSpPr>
          <p:nvPr>
            <p:ph type="title"/>
          </p:nvPr>
        </p:nvSpPr>
        <p:spPr>
          <a:xfrm>
            <a:off x="1000125" y="381000"/>
            <a:ext cx="7686675" cy="58562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6600"/>
                </a:solidFill>
              </a:rPr>
              <a:t>Обучение орфографии</a:t>
            </a:r>
            <a:r>
              <a:rPr lang="en-US" sz="3200" b="1" dirty="0" smtClean="0">
                <a:solidFill>
                  <a:srgbClr val="FF6600"/>
                </a:solidFill>
              </a:rPr>
              <a:t> </a:t>
            </a:r>
            <a:r>
              <a:rPr lang="ru-RU" sz="3200" b="1" dirty="0" smtClean="0">
                <a:solidFill>
                  <a:srgbClr val="FF6600"/>
                </a:solidFill>
              </a:rPr>
              <a:t>во 2 классе.</a:t>
            </a:r>
            <a:br>
              <a:rPr lang="en-US" sz="3200" dirty="0" smtClean="0">
                <a:solidFill>
                  <a:srgbClr val="FFCC66"/>
                </a:solidFill>
              </a:rPr>
            </a:br>
            <a:r>
              <a:rPr lang="ru-RU" sz="3200" dirty="0" smtClean="0">
                <a:solidFill>
                  <a:srgbClr val="FF6600"/>
                </a:solidFill>
              </a:rPr>
              <a:t>1.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Орфографические темы сгруппированы в два блока, которые разведены во времени: </a:t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первый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– </a:t>
            </a:r>
            <a:r>
              <a:rPr lang="ru-RU" sz="3200" dirty="0" smtClean="0">
                <a:solidFill>
                  <a:srgbClr val="FF6600"/>
                </a:solidFill>
              </a:rPr>
              <a:t>«</a:t>
            </a:r>
            <a:r>
              <a:rPr lang="ru-RU" sz="3200" i="1" dirty="0" smtClean="0">
                <a:solidFill>
                  <a:srgbClr val="FF6600"/>
                </a:solidFill>
              </a:rPr>
              <a:t>Главные опасности письма. Как писать без ошибок?</a:t>
            </a:r>
            <a:r>
              <a:rPr lang="ru-RU" sz="3200" dirty="0" smtClean="0">
                <a:solidFill>
                  <a:srgbClr val="FF6600"/>
                </a:solidFill>
              </a:rPr>
              <a:t>»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- изучается сразу после повторения 1 четверти, а</a:t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второй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– </a:t>
            </a:r>
            <a:r>
              <a:rPr lang="ru-RU" sz="3200" dirty="0" smtClean="0">
                <a:solidFill>
                  <a:srgbClr val="FF6600"/>
                </a:solidFill>
              </a:rPr>
              <a:t>«</a:t>
            </a:r>
            <a:r>
              <a:rPr lang="ru-RU" sz="3200" i="1" dirty="0" smtClean="0">
                <a:solidFill>
                  <a:srgbClr val="FF6600"/>
                </a:solidFill>
              </a:rPr>
              <a:t>Учимся решать главные орфографические задачи в корне слова</a:t>
            </a:r>
            <a:r>
              <a:rPr lang="ru-RU" sz="3200" dirty="0" smtClean="0">
                <a:solidFill>
                  <a:srgbClr val="FF6600"/>
                </a:solidFill>
              </a:rPr>
              <a:t>»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- охватывает всю 3 четверть. Сущность их различий отражена в названии разделов.</a:t>
            </a:r>
            <a:endParaRPr lang="ru-RU" sz="32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1214438" y="381000"/>
            <a:ext cx="7472362" cy="592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6600"/>
                </a:solidFill>
              </a:rPr>
              <a:t>          2.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В рамках первого раздела учащиеся знакомятся с понятием </a:t>
            </a:r>
            <a:r>
              <a:rPr lang="ru-RU" sz="3200" dirty="0" smtClean="0">
                <a:solidFill>
                  <a:srgbClr val="FF6600"/>
                </a:solidFill>
              </a:rPr>
              <a:t>«орфограмма»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и уточняют признаки сильных и слабых позиций фонем. </a:t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         </a:t>
            </a:r>
            <a:r>
              <a:rPr lang="ru-RU" sz="3200" dirty="0" smtClean="0">
                <a:solidFill>
                  <a:srgbClr val="FF6600"/>
                </a:solidFill>
              </a:rPr>
              <a:t>3.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На этом же этапе вводится особый вид письма – </a:t>
            </a:r>
            <a:r>
              <a:rPr lang="ru-RU" sz="3200" dirty="0" smtClean="0">
                <a:solidFill>
                  <a:srgbClr val="FF6600"/>
                </a:solidFill>
              </a:rPr>
              <a:t>«с окошками»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, при котором, чтобы не допустить орфографической ошибки, орфограмму пропускают. </a:t>
            </a:r>
            <a:endParaRPr lang="ru-RU" sz="32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071563" y="381000"/>
            <a:ext cx="7615237" cy="5927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         </a:t>
            </a:r>
            <a:r>
              <a:rPr lang="ru-RU" sz="3200" dirty="0" smtClean="0">
                <a:solidFill>
                  <a:srgbClr val="FF6600"/>
                </a:solidFill>
              </a:rPr>
              <a:t>4. Этап изучения правил и обучения решению главных орфографических задач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сознательно отсрочен 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(3 четверть)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– отведено время на практическое освоение письма «с окошками», на становление орфографической зоркости учащихся и формирование основ орфографического самоконтроля, на возникновение у них потребности узнать правила, чтобы освоить «взрослое» письмо.</a:t>
            </a:r>
            <a:endParaRPr lang="ru-RU" sz="32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>
                <a:solidFill>
                  <a:srgbClr val="FF6600"/>
                </a:solidFill>
              </a:rPr>
              <a:t>          5</a:t>
            </a:r>
            <a:r>
              <a:rPr lang="ru-RU" sz="31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 Изучение основных орфографических правил отличается двумя особенностями</a:t>
            </a:r>
            <a:endParaRPr lang="ru-RU" sz="31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20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071538" y="1857364"/>
            <a:ext cx="3429024" cy="271464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US" dirty="0" smtClean="0">
              <a:latin typeface="Arial" panose="020B0604020202020204" pitchFamily="34" charset="0"/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dirty="0" smtClean="0">
                <a:latin typeface="Arial" panose="020B0604020202020204" pitchFamily="34" charset="0"/>
              </a:rPr>
              <a:t>1) Правила правописания безударных гласных корня и парных по глухости-звонкости согласных изучаются не изолированно, а вместе.</a:t>
            </a:r>
            <a:endParaRPr lang="ru-RU" dirty="0" smtClean="0">
              <a:latin typeface="Arial" panose="020B0604020202020204" pitchFamily="34" charset="0"/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endParaRPr lang="ru-RU" dirty="0" smtClean="0">
              <a:latin typeface="Arial" panose="020B0604020202020204" pitchFamily="34" charset="0"/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dirty="0" smtClean="0">
                <a:latin typeface="Arial" panose="020B0604020202020204" pitchFamily="34" charset="0"/>
              </a:rPr>
              <a:t>. </a:t>
            </a:r>
            <a:endParaRPr lang="ru-RU" dirty="0" smtClean="0">
              <a:latin typeface="Arial" panose="020B0604020202020204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1857364"/>
            <a:ext cx="3157534" cy="264320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365760" indent="-283210" fontAlgn="auto">
              <a:spcAft>
                <a:spcPts val="0"/>
              </a:spcAft>
              <a:buFont typeface="Wingdings 2" panose="05020102010507070707"/>
              <a:buNone/>
              <a:defRPr/>
            </a:pPr>
            <a:endParaRPr lang="en-US" dirty="0" smtClean="0">
              <a:latin typeface="Arial" panose="020B0604020202020204" pitchFamily="34" charset="0"/>
            </a:endParaRPr>
          </a:p>
          <a:p>
            <a:pPr marL="365760" indent="-283210" fontAlgn="auto"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ru-RU" dirty="0" smtClean="0">
                <a:latin typeface="Arial" panose="020B0604020202020204" pitchFamily="34" charset="0"/>
              </a:rPr>
              <a:t>2) С учащимися целенаправленно обсуждается вопрос: </a:t>
            </a:r>
            <a:r>
              <a:rPr lang="ru-RU" b="1" dirty="0" smtClean="0">
                <a:latin typeface="Arial" panose="020B0604020202020204" pitchFamily="34" charset="0"/>
              </a:rPr>
              <a:t>КАК</a:t>
            </a:r>
            <a:r>
              <a:rPr lang="ru-RU" dirty="0" smtClean="0">
                <a:latin typeface="Arial" panose="020B0604020202020204" pitchFamily="34" charset="0"/>
              </a:rPr>
              <a:t> искать проверочные слова</a:t>
            </a:r>
            <a:endParaRPr lang="ru-RU" dirty="0"/>
          </a:p>
        </p:txBody>
      </p:sp>
      <p:cxnSp>
        <p:nvCxnSpPr>
          <p:cNvPr id="7" name="Прямая со стрелкой 6"/>
          <p:cNvCxnSpPr>
            <a:stCxn id="0" idx="2"/>
          </p:cNvCxnSpPr>
          <p:nvPr/>
        </p:nvCxnSpPr>
        <p:spPr>
          <a:xfrm rot="5400000">
            <a:off x="4265613" y="938213"/>
            <a:ext cx="439737" cy="1398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0" idx="2"/>
          </p:cNvCxnSpPr>
          <p:nvPr/>
        </p:nvCxnSpPr>
        <p:spPr>
          <a:xfrm rot="16200000" flipH="1">
            <a:off x="5587206" y="1015207"/>
            <a:ext cx="439737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Rectangle 4"/>
          <p:cNvSpPr>
            <a:spLocks noGrp="1" noChangeArrowheads="1"/>
          </p:cNvSpPr>
          <p:nvPr>
            <p:ph type="title"/>
          </p:nvPr>
        </p:nvSpPr>
        <p:spPr>
          <a:xfrm>
            <a:off x="1071563" y="381000"/>
            <a:ext cx="7615237" cy="60721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Обучение решению 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«главных» 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орфографических задач происходит с опорой 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на понятия: 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i="1" dirty="0" smtClean="0">
                <a:solidFill>
                  <a:srgbClr val="FF6600"/>
                </a:solidFill>
              </a:rPr>
              <a:t>корень слова, однокоренные (родственные) слова, изменения слов, окончание.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1000125" y="52388"/>
            <a:ext cx="7697788" cy="3141662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dirty="0" smtClean="0">
                <a:solidFill>
                  <a:schemeClr val="tx2"/>
                </a:solidFill>
              </a:rPr>
              <a:t>Орфографическая зоркость – это умение видеть фонему в слабой позиции.</a:t>
            </a:r>
            <a:br>
              <a:rPr lang="ru-RU" sz="4000" dirty="0" smtClean="0">
                <a:solidFill>
                  <a:srgbClr val="FF3300"/>
                </a:solidFill>
              </a:rPr>
            </a:b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</a:rPr>
              <a:t>В начальной школе прослеживается позиционный принцип русской орфографии (написание большинства орфограмм зависит впрямую от морфемы, в которой они встречаются).</a:t>
            </a:r>
            <a:br>
              <a:rPr lang="en-US" sz="20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en-US" sz="20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79613" y="3068638"/>
            <a:ext cx="5022850" cy="1377950"/>
          </a:xfrm>
          <a:prstGeom prst="rect">
            <a:avLst/>
          </a:prstGeom>
          <a:noFill/>
          <a:ln w="9525">
            <a:noFill/>
            <a:round/>
          </a:ln>
        </p:spPr>
      </p:pic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1042988" y="4608513"/>
            <a:ext cx="8353425" cy="1557337"/>
          </a:xfrm>
          <a:prstGeom prst="rect">
            <a:avLst/>
          </a:prstGeom>
          <a:noFill/>
          <a:ln w="9525">
            <a:noFill/>
            <a:round/>
          </a:ln>
        </p:spPr>
        <p:txBody>
          <a:bodyPr lIns="90000" tIns="46800" rIns="90000" bIns="46800" anchor="ctr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>
                <a:solidFill>
                  <a:srgbClr val="FF0000"/>
                </a:solidFill>
                <a:latin typeface="Corbel" panose="020B0503020204020204" pitchFamily="34" charset="0"/>
              </a:rPr>
              <a:t>Морфема </a:t>
            </a:r>
            <a:r>
              <a:rPr lang="ru-RU">
                <a:solidFill>
                  <a:srgbClr val="000000"/>
                </a:solidFill>
                <a:latin typeface="Corbel" panose="020B0503020204020204" pitchFamily="34" charset="0"/>
              </a:rPr>
              <a:t>— это самая маленькая значимая часть слова. Самая главная морфема — это корень, несущий основной смысл слова. Остальные морфемы, несущие “смыслиночки”, — приставка, суффикс, окончание — называются аффиксами.</a:t>
            </a:r>
            <a:endParaRPr lang="ru-RU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14438" y="0"/>
            <a:ext cx="7929562" cy="2276475"/>
          </a:xfrm>
          <a:prstGeom prst="rect">
            <a:avLst/>
          </a:prstGeom>
          <a:noFill/>
          <a:ln w="9525">
            <a:noFill/>
            <a:round/>
          </a:ln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000125" y="2241550"/>
            <a:ext cx="7461250" cy="1849438"/>
          </a:xfrm>
          <a:prstGeom prst="rect">
            <a:avLst/>
          </a:prstGeom>
          <a:noFill/>
          <a:ln w="9525">
            <a:noFill/>
            <a:round/>
          </a:ln>
        </p:spPr>
        <p:txBody>
          <a:bodyPr lIns="90000" tIns="46800" rIns="90000" bIns="46800" anchor="ctr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i="1" u="sng" dirty="0">
                <a:solidFill>
                  <a:srgbClr val="FF0000"/>
                </a:solidFill>
                <a:latin typeface="Monotype Corsiva" panose="03010101010201010101" pitchFamily="66" charset="0"/>
              </a:rPr>
              <a:t>Выбирая правильное написание, пишущий должен установить, в какой части слова находится орфограмма</a:t>
            </a:r>
            <a:r>
              <a:rPr lang="ru-RU" dirty="0">
                <a:solidFill>
                  <a:srgbClr val="000000"/>
                </a:solidFill>
                <a:latin typeface="Corbel" panose="020B0503020204020204" pitchFamily="34" charset="0"/>
              </a:rPr>
              <a:t>.</a:t>
            </a:r>
            <a:endParaRPr lang="ru-RU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dirty="0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55650" y="4070350"/>
            <a:ext cx="7561263" cy="1939925"/>
          </a:xfrm>
          <a:prstGeom prst="rect">
            <a:avLst/>
          </a:prstGeom>
          <a:noFill/>
          <a:ln w="9525">
            <a:noFill/>
            <a:round/>
          </a:ln>
        </p:spPr>
        <p:txBody>
          <a:bodyPr lIns="90000" tIns="46800" rIns="90000" bIns="46800" anchor="ctr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i="1" u="sng" dirty="0">
                <a:solidFill>
                  <a:schemeClr val="tx2"/>
                </a:solidFill>
                <a:latin typeface="Corbel" panose="020B0503020204020204" pitchFamily="34" charset="0"/>
              </a:rPr>
              <a:t>Если орфограмма </a:t>
            </a:r>
            <a:r>
              <a:rPr lang="en-US" sz="2400" i="1" u="sng" dirty="0">
                <a:solidFill>
                  <a:schemeClr val="tx2"/>
                </a:solidFill>
                <a:latin typeface="Gill Sans MT" panose="020B0502020104020203" charset="0"/>
              </a:rPr>
              <a:t> </a:t>
            </a:r>
            <a:r>
              <a:rPr lang="ru-RU" sz="2400" i="1" u="sng" dirty="0">
                <a:solidFill>
                  <a:schemeClr val="tx2"/>
                </a:solidFill>
                <a:latin typeface="Corbel" panose="020B0503020204020204" pitchFamily="34" charset="0"/>
              </a:rPr>
              <a:t>в корне – ищет проверочное слово.</a:t>
            </a:r>
            <a:endParaRPr lang="ru-RU" sz="2400" i="1" u="sng" dirty="0">
              <a:solidFill>
                <a:schemeClr val="tx2"/>
              </a:solidFill>
              <a:latin typeface="Corbel" panose="020B0503020204020204" pitchFamily="34" charset="0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i="1" u="sng" dirty="0">
                <a:solidFill>
                  <a:schemeClr val="tx2"/>
                </a:solidFill>
                <a:latin typeface="Corbel" panose="020B0503020204020204" pitchFamily="34" charset="0"/>
              </a:rPr>
              <a:t>Написания приставок и суффиксов запоминаются.</a:t>
            </a:r>
            <a:endParaRPr lang="ru-RU" sz="2400" i="1" u="sng" dirty="0">
              <a:solidFill>
                <a:schemeClr val="tx2"/>
              </a:solidFill>
              <a:latin typeface="Corbel" panose="020B0503020204020204" pitchFamily="34" charset="0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i="1" u="sng" dirty="0">
                <a:solidFill>
                  <a:schemeClr val="tx2"/>
                </a:solidFill>
                <a:latin typeface="Corbel" panose="020B0503020204020204" pitchFamily="34" charset="0"/>
              </a:rPr>
              <a:t>Написание окончаний зависит от правила проверки данной части речи.</a:t>
            </a:r>
            <a:endParaRPr lang="ru-RU" sz="2400" i="1" u="sng" dirty="0">
              <a:solidFill>
                <a:schemeClr val="tx2"/>
              </a:solidFill>
              <a:latin typeface="Corbel" panose="020B0503020204020204" pitchFamily="34" charset="0"/>
            </a:endParaRPr>
          </a:p>
          <a:p>
            <a:pPr algn="ctr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400" i="1" u="sng" dirty="0">
              <a:solidFill>
                <a:srgbClr val="000099"/>
              </a:solidFill>
              <a:latin typeface="Corbel" panose="020B0503020204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000125" y="274638"/>
            <a:ext cx="8143875" cy="13684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/>
                </a:solidFill>
              </a:rPr>
              <a:t>Виды упражнений, используемые для развития орфографической зоркости</a:t>
            </a:r>
            <a:br>
              <a:rPr lang="ru-RU" sz="3600" i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68610" name="Rectangle 1050"/>
          <p:cNvSpPr>
            <a:spLocks noChangeArrowheads="1"/>
          </p:cNvSpPr>
          <p:nvPr/>
        </p:nvSpPr>
        <p:spPr bwMode="auto">
          <a:xfrm>
            <a:off x="0" y="74613"/>
            <a:ext cx="2349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tabLst>
                <a:tab pos="677545" algn="l"/>
              </a:tabLst>
            </a:pPr>
            <a:r>
              <a:rPr lang="ru-RU" sz="1400">
                <a:solidFill>
                  <a:srgbClr val="365F91"/>
                </a:solidFill>
                <a:latin typeface="Corbel" panose="020B0503020204020204" pitchFamily="34" charset="0"/>
              </a:rPr>
              <a:t> </a:t>
            </a:r>
            <a:endParaRPr lang="ru-RU">
              <a:latin typeface="Corbel" panose="020B0503020204020204" pitchFamily="34" charset="0"/>
            </a:endParaRPr>
          </a:p>
        </p:txBody>
      </p:sp>
      <p:sp>
        <p:nvSpPr>
          <p:cNvPr id="14341" name="Прямоугольник 8"/>
          <p:cNvSpPr>
            <a:spLocks noChangeArrowheads="1"/>
          </p:cNvSpPr>
          <p:nvPr/>
        </p:nvSpPr>
        <p:spPr bwMode="auto">
          <a:xfrm>
            <a:off x="1000125" y="1428750"/>
            <a:ext cx="7715250" cy="5991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 Комментированное письмо</a:t>
            </a:r>
            <a:endParaRPr lang="ru-RU" sz="2000" b="1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 Письмо с проговариванием </a:t>
            </a:r>
            <a:endParaRPr lang="ru-RU" sz="2000" b="1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 eaLnBrk="0" hangingPunct="0"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 Письмо с пропуском орфограмм.  </a:t>
            </a:r>
            <a:endParaRPr lang="ru-RU" sz="2000" b="1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 eaLnBrk="0" hangingPunct="0"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 Какографические упражнения.  </a:t>
            </a:r>
            <a:endParaRPr lang="ru-RU" sz="2000" b="1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 eaLnBrk="0" hangingPunct="0"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Письмо по памяти.</a:t>
            </a:r>
            <a:endParaRPr lang="ru-RU" sz="2000" b="1">
              <a:solidFill>
                <a:srgbClr val="7030A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eaLnBrk="0" hangingPunct="0"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Работа с группой предложений по системе Федоренко.</a:t>
            </a: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 </a:t>
            </a:r>
            <a:endParaRPr lang="en-US" sz="2000" b="1">
              <a:solidFill>
                <a:srgbClr val="7030A0"/>
              </a:solidFill>
              <a:latin typeface="Gill Sans MT" panose="020B0502020104020203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en-US" sz="2000" b="1">
                <a:solidFill>
                  <a:srgbClr val="7030A0"/>
                </a:solidFill>
                <a:latin typeface="Gill Sans MT" panose="020B0502020104020203" charset="0"/>
              </a:rPr>
              <a:t> </a:t>
            </a: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Графическое выделение орфограмм (подчеркивание)</a:t>
            </a:r>
            <a:r>
              <a:rPr lang="ru-RU" sz="2000">
                <a:solidFill>
                  <a:srgbClr val="7030A0"/>
                </a:solidFill>
                <a:latin typeface="Corbel" panose="020B0503020204020204" pitchFamily="34" charset="0"/>
              </a:rPr>
              <a:t> </a:t>
            </a:r>
            <a:endParaRPr lang="ru-RU" sz="2000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en-US" sz="2000" b="1">
                <a:solidFill>
                  <a:srgbClr val="7030A0"/>
                </a:solidFill>
                <a:latin typeface="Gill Sans MT" panose="020B0502020104020203" charset="0"/>
              </a:rPr>
              <a:t> </a:t>
            </a: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Сигнальные   карточки   (круг-   сигнал)</a:t>
            </a:r>
            <a:r>
              <a:rPr lang="ru-RU" sz="2000">
                <a:solidFill>
                  <a:srgbClr val="7030A0"/>
                </a:solidFill>
                <a:latin typeface="Corbel" panose="020B0503020204020204" pitchFamily="34" charset="0"/>
              </a:rPr>
              <a:t> </a:t>
            </a:r>
            <a:endParaRPr lang="ru-RU" sz="2000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en-US" sz="2000" b="1">
                <a:solidFill>
                  <a:srgbClr val="7030A0"/>
                </a:solidFill>
                <a:latin typeface="Gill Sans MT" panose="020B0502020104020203" charset="0"/>
              </a:rPr>
              <a:t> </a:t>
            </a: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Перфокарты.</a:t>
            </a:r>
            <a:endParaRPr lang="ru-RU" sz="2000" b="1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 Предупредительный,     объяснительный,     зрительный     диктанты, письмо по памяти.</a:t>
            </a:r>
            <a:endParaRPr lang="ru-RU" sz="2000" b="1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 Выборочный диктант, выборочное списывание</a:t>
            </a:r>
            <a:r>
              <a:rPr lang="ru-RU" sz="2000">
                <a:solidFill>
                  <a:srgbClr val="7030A0"/>
                </a:solidFill>
                <a:latin typeface="Corbel" panose="020B0503020204020204" pitchFamily="34" charset="0"/>
              </a:rPr>
              <a:t> </a:t>
            </a:r>
            <a:endParaRPr lang="ru-RU" sz="2000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 Взаимосвязь звуко - буквенного анализа, разбора по составу с орфографическим разбором.</a:t>
            </a:r>
            <a:endParaRPr lang="ru-RU" sz="2000" b="1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 Диктант «Проверь себя».</a:t>
            </a:r>
            <a:endParaRPr lang="ru-RU" sz="2000" b="1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 Подготовка заданий на изученное правило для товарища.</a:t>
            </a:r>
            <a:endParaRPr lang="ru-RU" sz="2000" b="1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en-US" sz="2000" b="1">
                <a:solidFill>
                  <a:srgbClr val="7030A0"/>
                </a:solidFill>
                <a:latin typeface="Gill Sans MT" panose="020B0502020104020203" charset="0"/>
              </a:rPr>
              <a:t> </a:t>
            </a: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Взаимоконтроль по процессу при работе в парах.</a:t>
            </a:r>
            <a:r>
              <a:rPr lang="ru-RU" sz="2000">
                <a:solidFill>
                  <a:srgbClr val="7030A0"/>
                </a:solidFill>
                <a:latin typeface="Corbel" panose="020B0503020204020204" pitchFamily="34" charset="0"/>
              </a:rPr>
              <a:t> </a:t>
            </a:r>
            <a:endParaRPr lang="ru-RU" sz="2000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en-US" sz="2000" b="1">
                <a:solidFill>
                  <a:srgbClr val="7030A0"/>
                </a:solidFill>
                <a:latin typeface="Gill Sans MT" panose="020B0502020104020203" charset="0"/>
              </a:rPr>
              <a:t> </a:t>
            </a: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Анализ заданий и текста упражнений</a:t>
            </a:r>
            <a:endParaRPr lang="ru-RU" sz="2000" b="1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677545" algn="l"/>
              </a:tabLst>
            </a:pPr>
            <a:r>
              <a:rPr lang="ru-RU" sz="2000" b="1">
                <a:solidFill>
                  <a:srgbClr val="7030A0"/>
                </a:solidFill>
                <a:latin typeface="Corbel" panose="020B0503020204020204" pitchFamily="34" charset="0"/>
              </a:rPr>
              <a:t> Корректировка письма.</a:t>
            </a:r>
            <a:r>
              <a:rPr lang="ru-RU" sz="2000">
                <a:solidFill>
                  <a:srgbClr val="7030A0"/>
                </a:solidFill>
                <a:latin typeface="Corbel" panose="020B0503020204020204" pitchFamily="34" charset="0"/>
              </a:rPr>
              <a:t> </a:t>
            </a:r>
            <a:endParaRPr lang="ru-RU" sz="2000">
              <a:solidFill>
                <a:srgbClr val="7030A0"/>
              </a:solidFill>
              <a:latin typeface="Corbel" panose="020B0503020204020204" pitchFamily="34" charset="0"/>
            </a:endParaRPr>
          </a:p>
          <a:p>
            <a:pPr eaLnBrk="0" hangingPunct="0">
              <a:buFont typeface="Wingdings" panose="05000000000000000000" pitchFamily="2" charset="2"/>
              <a:buChar char="Ø"/>
              <a:tabLst>
                <a:tab pos="677545" algn="l"/>
              </a:tabLst>
            </a:pPr>
            <a:endParaRPr lang="ru-RU" sz="2000" b="1">
              <a:solidFill>
                <a:srgbClr val="7030A0"/>
              </a:solidFill>
              <a:latin typeface="Corbel" panose="020B0503020204020204" pitchFamily="34" charset="0"/>
            </a:endParaRPr>
          </a:p>
        </p:txBody>
      </p:sp>
    </p:spTree>
  </p:cSld>
  <p:clrMapOvr>
    <a:masterClrMapping/>
  </p:clrMapOvr>
  <p:transition advTm="226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Актуальность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210" fontAlgn="auto"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ru-RU" dirty="0" smtClean="0"/>
              <a:t>   Актуальность данной проблемы обусловлена тем, что учителя, обучая детей грамотному письму, сталкиваются с проблемой формирования орфографической зоркости, то есть умения видеть орфограмму в слове. Эту проблему можно решить, используя определенные упражнения.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1143000" y="872490"/>
            <a:ext cx="6774180" cy="689610"/>
          </a:xfrm>
        </p:spPr>
        <p:txBody>
          <a:bodyPr lIns="0" tIns="0" rIns="0" bIns="0"/>
          <a:lstStyle/>
          <a:p>
            <a:pPr fontAlgn="auto">
              <a:spcAft>
                <a:spcPts val="0"/>
              </a:spcAft>
              <a:defRPr/>
            </a:pPr>
            <a:endParaRPr lang="ru-RU" sz="40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1563" y="1600200"/>
            <a:ext cx="7893050" cy="4852988"/>
          </a:xfrm>
        </p:spPr>
        <p:txBody>
          <a:bodyPr/>
          <a:lstStyle/>
          <a:p>
            <a:pPr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ru-RU" sz="2800" smtClean="0"/>
              <a:t>Работу по развитию навыков грамотного письма нужно начинать уже в букварный период на основе разъяснения несоответствия произношения и написания. </a:t>
            </a:r>
            <a:endParaRPr lang="ru-RU" sz="2800" smtClean="0"/>
          </a:p>
          <a:p>
            <a:pPr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ru-RU" sz="2800" smtClean="0"/>
              <a:t>Ввести понятие “опасное место”, чтобы насторожить детей на появление возможной ошибки. </a:t>
            </a:r>
            <a:endParaRPr lang="ru-RU" sz="2800" smtClean="0"/>
          </a:p>
          <a:p>
            <a:pPr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ru-RU" sz="2800" smtClean="0"/>
              <a:t>Развивать фонематический слух. </a:t>
            </a:r>
            <a:endParaRPr lang="ru-RU" sz="2800" smtClean="0"/>
          </a:p>
          <a:p>
            <a:pPr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ru-RU" sz="2800" smtClean="0"/>
              <a:t>Прививать интерес к чтению. </a:t>
            </a:r>
            <a:endParaRPr lang="ru-RU" sz="2800" smtClean="0"/>
          </a:p>
          <a:p>
            <a:pPr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ru-RU" sz="2800" smtClean="0"/>
              <a:t>Развивать словарный запас детей. </a:t>
            </a:r>
            <a:endParaRPr lang="ru-RU" sz="2800" smtClean="0"/>
          </a:p>
          <a:p>
            <a:pPr>
              <a:spcBef>
                <a:spcPts val="700"/>
              </a:spcBef>
              <a:buFont typeface="Arial" panose="020B0604020202020204" pitchFamily="34" charset="0"/>
              <a:buChar char="•"/>
            </a:pPr>
            <a:endParaRPr lang="ru-RU" sz="2800" smtClean="0"/>
          </a:p>
        </p:txBody>
      </p:sp>
      <p:sp>
        <p:nvSpPr>
          <p:cNvPr id="22531" name="WordArt 3"/>
          <p:cNvSpPr>
            <a:spLocks noChangeArrowheads="1" noChangeShapeType="1" noTextEdit="1"/>
          </p:cNvSpPr>
          <p:nvPr/>
        </p:nvSpPr>
        <p:spPr bwMode="auto">
          <a:xfrm>
            <a:off x="2339752" y="428905"/>
            <a:ext cx="7483475" cy="1143000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Right"/>
              <a:lightRig rig="legacyFlat3" dir="r"/>
            </a:scene3d>
            <a:sp3d extrusionH="430200" prstMaterial="legacyMatte">
              <a:extrusionClr>
                <a:srgbClr val="FF0066"/>
              </a:extrusionClr>
            </a:sp3d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ВЫВОД</a:t>
            </a:r>
            <a:r>
              <a:rPr lang="ru-RU" b="1" dirty="0" smtClean="0">
                <a:noFill/>
              </a:rPr>
              <a:t>ЫВОД</a:t>
            </a:r>
            <a:endParaRPr lang="ru-RU" sz="3600" b="1" kern="10" dirty="0">
              <a:ln w="9525">
                <a:round/>
              </a:ln>
              <a:noFill/>
              <a:latin typeface="Impact" panose="020B080603090205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900" decel="100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fltVal val="-1"/>
                                          </p:val>
                                        </p:tav>
                                        <p:tav tm="100000">
                                          <p:val>
                                            <p:fltVal val="0.94999998807907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9" dur="4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4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500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37" dur="2000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Цель: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Определение дидактических условий, способствующих  формированию орфографической зоркости младших школьников.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Задачи: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5760" indent="-283210" fontAlgn="auto"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dirty="0" smtClean="0"/>
              <a:t>Выявить сущность исследуемого понятия</a:t>
            </a:r>
            <a:endParaRPr lang="ru-RU" dirty="0" smtClean="0"/>
          </a:p>
          <a:p>
            <a:pPr marL="365760" indent="-283210" fontAlgn="auto"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dirty="0" smtClean="0"/>
              <a:t>Выделить условия формирования орфографической зоркости</a:t>
            </a:r>
            <a:endParaRPr lang="ru-RU" dirty="0" smtClean="0"/>
          </a:p>
          <a:p>
            <a:pPr marL="365760" indent="-283210" fontAlgn="auto"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dirty="0" smtClean="0"/>
              <a:t>Проанализировать программы и учебники русского языка для начальных классов с целью выявления соответствия между содержанием учебника и целью исследования</a:t>
            </a:r>
            <a:endParaRPr lang="ru-RU" dirty="0" smtClean="0"/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dirty="0" smtClean="0"/>
              <a:t>Составить подборку упражнений для развития грамотного письма.</a:t>
            </a:r>
            <a:endParaRPr lang="ru-RU" dirty="0" smtClean="0"/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dirty="0" smtClean="0"/>
              <a:t>Ввести в практику наиболее эффективные способы формирования навыков грамотного письма.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400" b="1" smtClean="0">
                <a:solidFill>
                  <a:srgbClr val="008080"/>
                </a:solidFill>
              </a:rPr>
              <a:t>Вечная проблема орфографической зоркости</a:t>
            </a:r>
            <a:endParaRPr lang="ru-RU" sz="3400" b="1" smtClean="0">
              <a:solidFill>
                <a:srgbClr val="008080"/>
              </a:solidFill>
            </a:endParaRPr>
          </a:p>
        </p:txBody>
      </p:sp>
      <p:pic>
        <p:nvPicPr>
          <p:cNvPr id="26626" name="Picture 4" descr="j023245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897313" y="2889250"/>
            <a:ext cx="1071562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AutoShape 7"/>
          <p:cNvSpPr>
            <a:spLocks noChangeArrowheads="1"/>
          </p:cNvSpPr>
          <p:nvPr/>
        </p:nvSpPr>
        <p:spPr bwMode="auto">
          <a:xfrm>
            <a:off x="5427663" y="1943100"/>
            <a:ext cx="2205037" cy="1171575"/>
          </a:xfrm>
          <a:prstGeom prst="cloudCallout">
            <a:avLst>
              <a:gd name="adj1" fmla="val -46185"/>
              <a:gd name="adj2" fmla="val 6694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r>
              <a:rPr lang="ru-RU">
                <a:latin typeface="Corbel" panose="020B0503020204020204" pitchFamily="34" charset="0"/>
              </a:rPr>
              <a:t>Замоч</a:t>
            </a:r>
            <a:r>
              <a:rPr lang="ru-RU">
                <a:solidFill>
                  <a:schemeClr val="accent2"/>
                </a:solidFill>
                <a:latin typeface="Corbel" panose="020B0503020204020204" pitchFamily="34" charset="0"/>
              </a:rPr>
              <a:t>е</a:t>
            </a:r>
            <a:r>
              <a:rPr lang="ru-RU">
                <a:latin typeface="Corbel" panose="020B0503020204020204" pitchFamily="34" charset="0"/>
              </a:rPr>
              <a:t>к?</a:t>
            </a:r>
            <a:endParaRPr lang="ru-RU">
              <a:latin typeface="Corbel" panose="020B0503020204020204" pitchFamily="34" charset="0"/>
            </a:endParaRPr>
          </a:p>
        </p:txBody>
      </p:sp>
      <p:sp>
        <p:nvSpPr>
          <p:cNvPr id="26628" name="AutoShape 8"/>
          <p:cNvSpPr>
            <a:spLocks noChangeArrowheads="1"/>
          </p:cNvSpPr>
          <p:nvPr/>
        </p:nvSpPr>
        <p:spPr bwMode="auto">
          <a:xfrm flipH="1">
            <a:off x="1196975" y="1898650"/>
            <a:ext cx="2249488" cy="1239838"/>
          </a:xfrm>
          <a:prstGeom prst="cloudCallout">
            <a:avLst>
              <a:gd name="adj1" fmla="val -60375"/>
              <a:gd name="adj2" fmla="val 7803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r>
              <a:rPr lang="ru-RU">
                <a:latin typeface="Corbel" panose="020B0503020204020204" pitchFamily="34" charset="0"/>
              </a:rPr>
              <a:t>Замоч</a:t>
            </a:r>
            <a:r>
              <a:rPr lang="ru-RU">
                <a:solidFill>
                  <a:schemeClr val="accent2"/>
                </a:solidFill>
                <a:latin typeface="Corbel" panose="020B0503020204020204" pitchFamily="34" charset="0"/>
              </a:rPr>
              <a:t>и</a:t>
            </a:r>
            <a:r>
              <a:rPr lang="ru-RU">
                <a:latin typeface="Corbel" panose="020B0503020204020204" pitchFamily="34" charset="0"/>
              </a:rPr>
              <a:t>к?</a:t>
            </a:r>
            <a:endParaRPr lang="ru-RU">
              <a:latin typeface="Corbel" panose="020B05030202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>
                <a:solidFill>
                  <a:schemeClr val="tx2">
                    <a:satMod val="130000"/>
                  </a:schemeClr>
                </a:solidFill>
              </a:rPr>
              <a:t>Причины орфографических ошибок</a:t>
            </a:r>
            <a:endParaRPr lang="ru-RU" sz="400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smtClean="0"/>
              <a:t>Неумение ученика контролировать себя во время письма.</a:t>
            </a:r>
            <a:endParaRPr lang="ru-RU" sz="2800" smtClean="0"/>
          </a:p>
          <a:p>
            <a:pPr>
              <a:lnSpc>
                <a:spcPct val="80000"/>
              </a:lnSpc>
            </a:pPr>
            <a:r>
              <a:rPr lang="ru-RU" sz="2800" smtClean="0"/>
              <a:t>Неумение применять приобретённые знания.</a:t>
            </a:r>
            <a:endParaRPr lang="ru-RU" sz="2800" smtClean="0"/>
          </a:p>
          <a:p>
            <a:pPr>
              <a:lnSpc>
                <a:spcPct val="80000"/>
              </a:lnSpc>
            </a:pPr>
            <a:r>
              <a:rPr lang="ru-RU" sz="2800" smtClean="0"/>
              <a:t>Недостаточное развитие фонематического слуха.</a:t>
            </a:r>
            <a:endParaRPr lang="ru-RU" sz="2800" smtClean="0"/>
          </a:p>
          <a:p>
            <a:pPr>
              <a:lnSpc>
                <a:spcPct val="80000"/>
              </a:lnSpc>
            </a:pPr>
            <a:r>
              <a:rPr lang="ru-RU" sz="2800" smtClean="0"/>
              <a:t>Небольшой объём словарного запаса и, как следствие, трудности в подборе проверочных слов</a:t>
            </a:r>
            <a:endParaRPr lang="ru-RU" sz="2800" smtClean="0"/>
          </a:p>
          <a:p>
            <a:pPr>
              <a:lnSpc>
                <a:spcPct val="80000"/>
              </a:lnSpc>
            </a:pPr>
            <a:r>
              <a:rPr lang="ru-RU" sz="2800" smtClean="0"/>
              <a:t>Дефекты речи, неустойчивое внимание, недостаточное развитие оперативной памяти, быстрая утомляемость и т.д. </a:t>
            </a:r>
            <a:endParaRPr lang="ru-RU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satMod val="130000"/>
                  </a:schemeClr>
                </a:solidFill>
              </a:rPr>
              <a:t>Сущность орфографической зоркости</a:t>
            </a:r>
            <a:r>
              <a:rPr lang="ru-RU" sz="4000" dirty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ru-RU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643063"/>
            <a:ext cx="7240588" cy="4857750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400" smtClean="0"/>
              <a:t>Главным в обучении правописанию является орфографическое правило, его применение, т. е. решение орфографической задачи. Однако, решение орфографической задачи возможно при условии, если ученик видит объект применения правила – орфограмму. Только сумев обнаружить орфограмму в слове, ученик сможет решить вопрос о его конкретном написании . Значит, умение обнаруживать орфограммы, именуемое орфографической зоркостью, выступает базовым орфографическим умением, первейшим этапом при обучении правописанию, залогом грамотного письма </a:t>
            </a:r>
            <a:endParaRPr lang="ru-RU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tx2"/>
                </a:solidFill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</a:rPr>
              <a:t>Общие положительные моменты для формирования орфографической зоркости в программах начальной школы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  <a:endParaRPr lang="ru-RU" sz="2400" dirty="0" smtClean="0">
              <a:solidFill>
                <a:schemeClr val="tx2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6238" y="1500188"/>
            <a:ext cx="7497762" cy="4800600"/>
          </a:xfrm>
        </p:spPr>
        <p:txBody>
          <a:bodyPr>
            <a:normAutofit/>
          </a:bodyPr>
          <a:lstStyle/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Осознанное отношение  к слову.</a:t>
            </a: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Фонематический слух.</a:t>
            </a: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Умение ставить ударение и обнаруживать безударные гласные.</a:t>
            </a: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Представления об орфограмме.</a:t>
            </a: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Упражнения для выработки орфографической зоркости.</a:t>
            </a: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Письмо с пропусками.</a:t>
            </a: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Специально организованное списывание.</a:t>
            </a: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Работа над ошибками.</a:t>
            </a: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Графические и цифровые обозначения орфограмм.</a:t>
            </a: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Диагностика орфографической зоркости.</a:t>
            </a: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endParaRPr lang="ru-RU" sz="2000" b="1" dirty="0" smtClean="0">
              <a:solidFill>
                <a:srgbClr val="008080"/>
              </a:solidFill>
            </a:endParaRPr>
          </a:p>
          <a:p>
            <a:pPr marL="365760" indent="-283210" fontAlgn="auto">
              <a:lnSpc>
                <a:spcPct val="90000"/>
              </a:lnSpc>
              <a:spcAft>
                <a:spcPts val="0"/>
              </a:spcAft>
              <a:buFont typeface="Wingdings 2" panose="05020102010507070707"/>
              <a:buChar char=""/>
              <a:defRPr/>
            </a:pPr>
            <a:endParaRPr lang="ru-RU" sz="2000" b="1" dirty="0" smtClean="0">
              <a:solidFill>
                <a:srgbClr val="0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munications and Dialogues">
  <a:themeElements>
    <a:clrScheme name="Communications and Dialogu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Communications and Dialogu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Communications and Dialog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9571</Words>
  <Application>WPS Presentation</Application>
  <PresentationFormat>Экран (4:3)</PresentationFormat>
  <Paragraphs>202</Paragraphs>
  <Slides>30</Slides>
  <Notes>6</Notes>
  <HiddenSlides>1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6" baseType="lpstr">
      <vt:lpstr>Arial</vt:lpstr>
      <vt:lpstr>SimSun</vt:lpstr>
      <vt:lpstr>Wingdings</vt:lpstr>
      <vt:lpstr>Corbel</vt:lpstr>
      <vt:lpstr>Wingdings 2</vt:lpstr>
      <vt:lpstr>Verdana</vt:lpstr>
      <vt:lpstr>Wingdings 2</vt:lpstr>
      <vt:lpstr>Calibri</vt:lpstr>
      <vt:lpstr>Gill Sans MT</vt:lpstr>
      <vt:lpstr>Microsoft YaHei</vt:lpstr>
      <vt:lpstr>Arial Unicode MS</vt:lpstr>
      <vt:lpstr>Tahoma</vt:lpstr>
      <vt:lpstr>Monotype Corsiva</vt:lpstr>
      <vt:lpstr>Times New Roman</vt:lpstr>
      <vt:lpstr>Impact</vt:lpstr>
      <vt:lpstr>Communications and Dialogues</vt:lpstr>
      <vt:lpstr>PowerPoint 演示文稿</vt:lpstr>
      <vt:lpstr>PowerPoint 演示文稿</vt:lpstr>
      <vt:lpstr>Актуальность </vt:lpstr>
      <vt:lpstr>Цель:</vt:lpstr>
      <vt:lpstr>Задачи:</vt:lpstr>
      <vt:lpstr>Вечная проблема орфографической зоркости</vt:lpstr>
      <vt:lpstr>Причины орфографических ошибок</vt:lpstr>
      <vt:lpstr>Сущность орфографической зоркости </vt:lpstr>
      <vt:lpstr> Общие положительные моменты для формирования орфографической зоркости в программах начальной школы </vt:lpstr>
      <vt:lpstr>Главным направлением орфографической работы в   1 классе стало знакомство с признаками самой распространенной группы орфограмм русского языка и начало формирования орфографической зоркости учащихся. </vt:lpstr>
      <vt:lpstr>Составной частью орфографической работы на этапе букваря является изучение нескольких орфографических правил: </vt:lpstr>
      <vt:lpstr>Условия формирования орфографической зоркости</vt:lpstr>
      <vt:lpstr>PowerPoint 演示文稿</vt:lpstr>
      <vt:lpstr>Формирование фонетических умений  (виды упражнений) </vt:lpstr>
      <vt:lpstr>Упражнения при восприятии материала на слух</vt:lpstr>
      <vt:lpstr>Технология проведения диктанта.</vt:lpstr>
      <vt:lpstr>Технология проведения диктанта.</vt:lpstr>
      <vt:lpstr>Технология проведения диктанта.</vt:lpstr>
      <vt:lpstr>Упражнения при зрительном восприятии материала</vt:lpstr>
      <vt:lpstr>Основные операции</vt:lpstr>
      <vt:lpstr>Осознанные  орфографические действия предполагают: </vt:lpstr>
      <vt:lpstr>Обучение орфографии во 2 классе. 1. Орфографические темы сгруппированы в два блока, которые разведены во времени:  первый – «Главные опасности письма. Как писать без ошибок?» - изучается сразу после повторения 1 четверти, а  второй – «Учимся решать главные орфографические задачи в корне слова»- охватывает всю 3 четверть. Сущность их различий отражена в названии разделов.</vt:lpstr>
      <vt:lpstr>          2. В рамках первого раздела учащиеся знакомятся с понятием «орфограмма» и уточняют признаки сильных и слабых позиций фонем.             3. На этом же этапе вводится особый вид письма – «с окошками», при котором, чтобы не допустить орфографической ошибки, орфограмму пропускают. </vt:lpstr>
      <vt:lpstr>          4. Этап изучения правил и обучения решению главных орфографических задач сознательно отсрочен (3 четверть) – отведено время на практическое освоение письма «с окошками», на становление орфографической зоркости учащихся и формирование основ орфографического самоконтроля, на возникновение у них потребности узнать правила, чтобы освоить «взрослое» письмо.</vt:lpstr>
      <vt:lpstr>          5. Изучение основных орфографических правил отличается двумя особенностями</vt:lpstr>
      <vt:lpstr>Обучение решению  «главных»  орфографических задач происходит с опорой  на понятия:  корень слова, однокоренные (родственные) слова, изменения слов, окончание. </vt:lpstr>
      <vt:lpstr>Орфографическая зоркость – это умение видеть фонему в слабой позиции. В начальной школе прослеживается позиционный принцип русской орфографии (написание большинства орфограмм зависит впрямую от морфемы, в которой они встречаются). </vt:lpstr>
      <vt:lpstr>PowerPoint 演示文稿</vt:lpstr>
      <vt:lpstr>Виды упражнений, используемые для развития орфографической зоркости </vt:lpstr>
      <vt:lpstr>PowerPoint 演示文稿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Aqua5</cp:lastModifiedBy>
  <cp:revision>67</cp:revision>
  <dcterms:created xsi:type="dcterms:W3CDTF">2013-10-31T10:23:00Z</dcterms:created>
  <dcterms:modified xsi:type="dcterms:W3CDTF">2024-01-05T08:55:37Z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3B3B267C370F48249AB30F50583DD31F_12</vt:lpwstr>
  </property>
  <property fmtid="{D5CDD505-2E9C-101B-9397-08002B2CF9AE}" pid="3" name="KSOProductBuildVer">
    <vt:lpwstr>1049-12.2.0.13359</vt:lpwstr>
  </property>
</Properties>
</file>