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5.svg" ContentType="image/svg+xml"/>
  <Override PartName="/ppt/media/image17.svg" ContentType="image/svg+xml"/>
  <Override PartName="/ppt/media/image19.svg" ContentType="image/svg+xml"/>
  <Override PartName="/ppt/media/image26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8" r:id="rId3"/>
    <p:sldId id="257" r:id="rId4"/>
    <p:sldId id="263" r:id="rId5"/>
    <p:sldId id="265" r:id="rId6"/>
    <p:sldId id="271" r:id="rId7"/>
    <p:sldId id="261" r:id="rId8"/>
    <p:sldId id="269" r:id="rId9"/>
    <p:sldId id="259" r:id="rId10"/>
    <p:sldId id="264" r:id="rId11"/>
    <p:sldId id="25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170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08" y="-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891514" y="0"/>
            <a:ext cx="6300486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Рисунок 8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891213" cy="6858000"/>
          </a:xfrm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65134" y="136525"/>
            <a:ext cx="5953246" cy="2387600"/>
          </a:xfrm>
        </p:spPr>
        <p:txBody>
          <a:bodyPr anchor="b"/>
          <a:lstStyle>
            <a:lvl1pPr algn="ctr">
              <a:defRPr sz="6000" b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0" y="3602038"/>
            <a:ext cx="5953246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</a:fld>
            <a:endParaRPr lang="ru-RU"/>
          </a:p>
        </p:txBody>
      </p:sp>
      <p:sp>
        <p:nvSpPr>
          <p:cNvPr id="7" name="Фигура, имеющая форму буквы L 6"/>
          <p:cNvSpPr/>
          <p:nvPr userDrawn="1"/>
        </p:nvSpPr>
        <p:spPr>
          <a:xfrm>
            <a:off x="0" y="5428527"/>
            <a:ext cx="1018572" cy="1429473"/>
          </a:xfrm>
          <a:prstGeom prst="corner">
            <a:avLst>
              <a:gd name="adj1" fmla="val 21815"/>
              <a:gd name="adj2" fmla="val 2209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Фигура, имеющая форму буквы L 7"/>
          <p:cNvSpPr/>
          <p:nvPr userDrawn="1"/>
        </p:nvSpPr>
        <p:spPr>
          <a:xfrm rot="10800000">
            <a:off x="11173428" y="0"/>
            <a:ext cx="1018572" cy="1429473"/>
          </a:xfrm>
          <a:prstGeom prst="corner">
            <a:avLst>
              <a:gd name="adj1" fmla="val 21815"/>
              <a:gd name="adj2" fmla="val 2209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Фигура, имеющая форму буквы L 8"/>
          <p:cNvSpPr/>
          <p:nvPr userDrawn="1"/>
        </p:nvSpPr>
        <p:spPr>
          <a:xfrm rot="16200000">
            <a:off x="10987271" y="5613903"/>
            <a:ext cx="1429473" cy="1057153"/>
          </a:xfrm>
          <a:prstGeom prst="corner">
            <a:avLst>
              <a:gd name="adj1" fmla="val 21815"/>
              <a:gd name="adj2" fmla="val 2209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Фигура, имеющая форму буквы L 9"/>
          <p:cNvSpPr/>
          <p:nvPr userDrawn="1"/>
        </p:nvSpPr>
        <p:spPr>
          <a:xfrm rot="5400000">
            <a:off x="-186160" y="186160"/>
            <a:ext cx="1429473" cy="1057153"/>
          </a:xfrm>
          <a:prstGeom prst="corner">
            <a:avLst>
              <a:gd name="adj1" fmla="val 21815"/>
              <a:gd name="adj2" fmla="val 2209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4142" cy="3429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1"/>
          </p:nvPr>
        </p:nvSpPr>
        <p:spPr>
          <a:xfrm>
            <a:off x="3051858" y="3429000"/>
            <a:ext cx="3044142" cy="3429000"/>
          </a:xfrm>
        </p:spPr>
        <p:txBody>
          <a:bodyPr/>
          <a:lstStyle/>
          <a:p>
            <a:endParaRPr lang="ru-RU"/>
          </a:p>
        </p:txBody>
      </p:sp>
      <p:sp>
        <p:nvSpPr>
          <p:cNvPr id="8" name="Рисунок 5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3044142" cy="342900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Рисунок 5"/>
          <p:cNvSpPr>
            <a:spLocks noGrp="1"/>
          </p:cNvSpPr>
          <p:nvPr>
            <p:ph type="pic" sz="quarter" idx="13"/>
          </p:nvPr>
        </p:nvSpPr>
        <p:spPr>
          <a:xfrm>
            <a:off x="9147858" y="3429000"/>
            <a:ext cx="3044142" cy="3429000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4"/>
          </p:nvPr>
        </p:nvSpPr>
        <p:spPr>
          <a:xfrm>
            <a:off x="3051175" y="-6906"/>
            <a:ext cx="3036888" cy="3429000"/>
          </a:xfrm>
          <a:solidFill>
            <a:schemeClr val="accent6"/>
          </a:solidFill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/>
              <a:t>Четвертый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12" name="Текст 10"/>
          <p:cNvSpPr>
            <a:spLocks noGrp="1"/>
          </p:cNvSpPr>
          <p:nvPr>
            <p:ph type="body" sz="quarter" idx="15"/>
          </p:nvPr>
        </p:nvSpPr>
        <p:spPr>
          <a:xfrm>
            <a:off x="6088063" y="3430929"/>
            <a:ext cx="3036888" cy="342900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/>
              <a:t>Четвертый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13" name="Текст 10"/>
          <p:cNvSpPr>
            <a:spLocks noGrp="1"/>
          </p:cNvSpPr>
          <p:nvPr>
            <p:ph type="body" sz="quarter" idx="16"/>
          </p:nvPr>
        </p:nvSpPr>
        <p:spPr>
          <a:xfrm>
            <a:off x="-22907" y="3429000"/>
            <a:ext cx="3036888" cy="342900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/>
              <a:t>Четвертый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14" name="Текст 10"/>
          <p:cNvSpPr>
            <a:spLocks noGrp="1"/>
          </p:cNvSpPr>
          <p:nvPr>
            <p:ph type="body" sz="quarter" idx="17"/>
          </p:nvPr>
        </p:nvSpPr>
        <p:spPr>
          <a:xfrm>
            <a:off x="9124268" y="0"/>
            <a:ext cx="3036888" cy="3429000"/>
          </a:xfrm>
          <a:solidFill>
            <a:schemeClr val="accent6"/>
          </a:solidFill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/>
              <a:t>Четвертый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8576479" y="474562"/>
            <a:ext cx="3079750" cy="2954438"/>
          </a:xfrm>
          <a:solidFill>
            <a:schemeClr val="accent6"/>
          </a:solidFill>
          <a:ln>
            <a:noFill/>
          </a:ln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/>
              <a:t>Четвертый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8" name="Текст 6"/>
          <p:cNvSpPr>
            <a:spLocks noGrp="1"/>
          </p:cNvSpPr>
          <p:nvPr>
            <p:ph type="body" sz="quarter" idx="11" hasCustomPrompt="1"/>
          </p:nvPr>
        </p:nvSpPr>
        <p:spPr>
          <a:xfrm>
            <a:off x="5496729" y="474562"/>
            <a:ext cx="3079750" cy="2954438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/>
              <a:t>Четвертый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9" name="Текст 6"/>
          <p:cNvSpPr>
            <a:spLocks noGrp="1"/>
          </p:cNvSpPr>
          <p:nvPr>
            <p:ph type="body" sz="quarter" idx="12" hasCustomPrompt="1"/>
          </p:nvPr>
        </p:nvSpPr>
        <p:spPr>
          <a:xfrm>
            <a:off x="8576479" y="3429000"/>
            <a:ext cx="3079750" cy="2954438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/>
              <a:t>Четвертый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10" name="Текст 6"/>
          <p:cNvSpPr>
            <a:spLocks noGrp="1"/>
          </p:cNvSpPr>
          <p:nvPr>
            <p:ph type="body" sz="quarter" idx="13" hasCustomPrompt="1"/>
          </p:nvPr>
        </p:nvSpPr>
        <p:spPr>
          <a:xfrm>
            <a:off x="5496729" y="3429000"/>
            <a:ext cx="3079750" cy="2954438"/>
          </a:xfrm>
          <a:solidFill>
            <a:schemeClr val="accent6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/>
              <a:t>Четвертый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11" name="Текст 6"/>
          <p:cNvSpPr>
            <a:spLocks noGrp="1"/>
          </p:cNvSpPr>
          <p:nvPr>
            <p:ph type="body" sz="quarter" idx="14"/>
          </p:nvPr>
        </p:nvSpPr>
        <p:spPr>
          <a:xfrm>
            <a:off x="535771" y="1770926"/>
            <a:ext cx="4429768" cy="4612511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/>
              <a:t>Четвертый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535772" y="365125"/>
            <a:ext cx="4429768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05623" y="365125"/>
            <a:ext cx="5257800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>
          <a:xfrm>
            <a:off x="6405623" y="1885950"/>
            <a:ext cx="5257800" cy="4468813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/>
              <a:t>Четвертый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9" name="Текст 6"/>
          <p:cNvSpPr>
            <a:spLocks noGrp="1"/>
          </p:cNvSpPr>
          <p:nvPr>
            <p:ph type="body" sz="quarter" idx="11"/>
          </p:nvPr>
        </p:nvSpPr>
        <p:spPr>
          <a:xfrm>
            <a:off x="528577" y="1023846"/>
            <a:ext cx="4057891" cy="82279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/>
              <a:t>Четвертый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528577" y="471164"/>
            <a:ext cx="3305175" cy="428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12" name="Текст 6"/>
          <p:cNvSpPr>
            <a:spLocks noGrp="1"/>
          </p:cNvSpPr>
          <p:nvPr>
            <p:ph type="body" sz="quarter" idx="13"/>
          </p:nvPr>
        </p:nvSpPr>
        <p:spPr>
          <a:xfrm>
            <a:off x="528577" y="5728474"/>
            <a:ext cx="4057891" cy="82279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/>
              <a:t>Четвертый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13" name="Текст 10"/>
          <p:cNvSpPr>
            <a:spLocks noGrp="1"/>
          </p:cNvSpPr>
          <p:nvPr>
            <p:ph type="body" sz="quarter" idx="14"/>
          </p:nvPr>
        </p:nvSpPr>
        <p:spPr>
          <a:xfrm>
            <a:off x="528577" y="5175792"/>
            <a:ext cx="3305175" cy="428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14" name="Текст 6"/>
          <p:cNvSpPr>
            <a:spLocks noGrp="1"/>
          </p:cNvSpPr>
          <p:nvPr>
            <p:ph type="body" sz="quarter" idx="15"/>
          </p:nvPr>
        </p:nvSpPr>
        <p:spPr>
          <a:xfrm>
            <a:off x="528577" y="4184064"/>
            <a:ext cx="4057891" cy="82279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/>
              <a:t>Четвертый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15" name="Текст 10"/>
          <p:cNvSpPr>
            <a:spLocks noGrp="1"/>
          </p:cNvSpPr>
          <p:nvPr>
            <p:ph type="body" sz="quarter" idx="16"/>
          </p:nvPr>
        </p:nvSpPr>
        <p:spPr>
          <a:xfrm>
            <a:off x="528577" y="3631382"/>
            <a:ext cx="3305175" cy="428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16" name="Текст 6"/>
          <p:cNvSpPr>
            <a:spLocks noGrp="1"/>
          </p:cNvSpPr>
          <p:nvPr>
            <p:ph type="body" sz="quarter" idx="17"/>
          </p:nvPr>
        </p:nvSpPr>
        <p:spPr>
          <a:xfrm>
            <a:off x="528577" y="2558629"/>
            <a:ext cx="4057891" cy="82279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/>
              <a:t>Четвертый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ru-RU" dirty="0"/>
          </a:p>
        </p:txBody>
      </p:sp>
      <p:sp>
        <p:nvSpPr>
          <p:cNvPr id="17" name="Текст 10"/>
          <p:cNvSpPr>
            <a:spLocks noGrp="1"/>
          </p:cNvSpPr>
          <p:nvPr>
            <p:ph type="body" sz="quarter" idx="18"/>
          </p:nvPr>
        </p:nvSpPr>
        <p:spPr>
          <a:xfrm>
            <a:off x="528577" y="2005947"/>
            <a:ext cx="3305175" cy="428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graphicFrame>
        <p:nvGraphicFramePr>
          <p:cNvPr id="18" name="Таблица 18"/>
          <p:cNvGraphicFramePr>
            <a:graphicFrameLocks noGrp="1"/>
          </p:cNvGraphicFramePr>
          <p:nvPr userDrawn="1"/>
        </p:nvGraphicFramePr>
        <p:xfrm>
          <a:off x="4745620" y="471163"/>
          <a:ext cx="1435261" cy="608010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35261"/>
              </a:tblGrid>
              <a:tr h="15200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00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00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00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Рисунок 19"/>
          <p:cNvSpPr>
            <a:spLocks noGrp="1"/>
          </p:cNvSpPr>
          <p:nvPr>
            <p:ph type="pic" sz="quarter" idx="19"/>
          </p:nvPr>
        </p:nvSpPr>
        <p:spPr>
          <a:xfrm>
            <a:off x="4954326" y="696054"/>
            <a:ext cx="1029786" cy="110155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/>
          </a:p>
        </p:txBody>
      </p:sp>
      <p:sp>
        <p:nvSpPr>
          <p:cNvPr id="21" name="Рисунок 19"/>
          <p:cNvSpPr>
            <a:spLocks noGrp="1"/>
          </p:cNvSpPr>
          <p:nvPr>
            <p:ph type="pic" sz="quarter" idx="20"/>
          </p:nvPr>
        </p:nvSpPr>
        <p:spPr>
          <a:xfrm>
            <a:off x="4942389" y="2199183"/>
            <a:ext cx="1029786" cy="110155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/>
          </a:p>
        </p:txBody>
      </p:sp>
      <p:sp>
        <p:nvSpPr>
          <p:cNvPr id="22" name="Рисунок 19"/>
          <p:cNvSpPr>
            <a:spLocks noGrp="1"/>
          </p:cNvSpPr>
          <p:nvPr>
            <p:ph type="pic" sz="quarter" idx="21"/>
          </p:nvPr>
        </p:nvSpPr>
        <p:spPr>
          <a:xfrm>
            <a:off x="4942389" y="3739045"/>
            <a:ext cx="1029786" cy="110155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/>
          </a:p>
        </p:txBody>
      </p:sp>
      <p:sp>
        <p:nvSpPr>
          <p:cNvPr id="23" name="Рисунок 19"/>
          <p:cNvSpPr>
            <a:spLocks noGrp="1"/>
          </p:cNvSpPr>
          <p:nvPr>
            <p:ph type="pic" sz="quarter" idx="22"/>
          </p:nvPr>
        </p:nvSpPr>
        <p:spPr>
          <a:xfrm>
            <a:off x="4954326" y="5261562"/>
            <a:ext cx="1029786" cy="110155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../media/image1.png"/><Relationship Id="rId16" Type="http://schemas.openxmlformats.org/officeDocument/2006/relationships/hyperlink" Target="https://presentation-creation.ru/" TargetMode="Externa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BD04A-233C-4E8F-A10D-8C0D98297D7F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7FFB2-FA83-4A05-BBB4-8E512F127361}" type="slidenum">
              <a:rPr lang="ru-RU" smtClean="0"/>
            </a:fld>
            <a:endParaRPr lang="ru-RU"/>
          </a:p>
        </p:txBody>
      </p:sp>
      <p:pic>
        <p:nvPicPr>
          <p:cNvPr id="7" name="Рисунок 6">
            <a:hlinkClick r:id="rId16"/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0.jpeg"/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jpeg"/><Relationship Id="rId8" Type="http://schemas.openxmlformats.org/officeDocument/2006/relationships/image" Target="../media/image21.png"/><Relationship Id="rId7" Type="http://schemas.openxmlformats.org/officeDocument/2006/relationships/image" Target="../media/image20.jpe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0" Type="http://schemas.openxmlformats.org/officeDocument/2006/relationships/slideLayout" Target="../slideLayouts/slideLayout8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9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19.svg"/><Relationship Id="rId3" Type="http://schemas.openxmlformats.org/officeDocument/2006/relationships/image" Target="../media/image24.png"/><Relationship Id="rId2" Type="http://schemas.openxmlformats.org/officeDocument/2006/relationships/image" Target="../media/image15.svg"/><Relationship Id="rId1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Фигура, имеющая форму буквы L 40"/>
          <p:cNvSpPr/>
          <p:nvPr/>
        </p:nvSpPr>
        <p:spPr>
          <a:xfrm rot="5400000">
            <a:off x="224367" y="-224366"/>
            <a:ext cx="482599" cy="931333"/>
          </a:xfrm>
          <a:prstGeom prst="corner">
            <a:avLst>
              <a:gd name="adj1" fmla="val 38889"/>
              <a:gd name="adj2" fmla="val 35184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Фигура, имеющая форму буквы L 41"/>
          <p:cNvSpPr/>
          <p:nvPr/>
        </p:nvSpPr>
        <p:spPr>
          <a:xfrm rot="5400000" flipV="1">
            <a:off x="11485037" y="-190495"/>
            <a:ext cx="482601" cy="863593"/>
          </a:xfrm>
          <a:prstGeom prst="corner">
            <a:avLst>
              <a:gd name="adj1" fmla="val 38889"/>
              <a:gd name="adj2" fmla="val 35184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Фигура, имеющая форму буквы L 42"/>
          <p:cNvSpPr/>
          <p:nvPr/>
        </p:nvSpPr>
        <p:spPr>
          <a:xfrm rot="16200000" flipV="1">
            <a:off x="101599" y="6231466"/>
            <a:ext cx="524933" cy="728133"/>
          </a:xfrm>
          <a:prstGeom prst="corner">
            <a:avLst>
              <a:gd name="adj1" fmla="val 38889"/>
              <a:gd name="adj2" fmla="val 35184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Фигура, имеющая форму буквы L 43"/>
          <p:cNvSpPr/>
          <p:nvPr/>
        </p:nvSpPr>
        <p:spPr>
          <a:xfrm rot="16200000">
            <a:off x="11459638" y="6096002"/>
            <a:ext cx="533401" cy="863591"/>
          </a:xfrm>
          <a:prstGeom prst="corner">
            <a:avLst>
              <a:gd name="adj1" fmla="val 38889"/>
              <a:gd name="adj2" fmla="val 35184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3064936" y="-51068"/>
            <a:ext cx="6096000" cy="145680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Министерство образования и науки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Республики Калмыкия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БПОУ РК «</a:t>
            </a:r>
            <a:r>
              <a:rPr lang="ru-RU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Элистинский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педагогический колледж им. Х.Б. </a:t>
            </a:r>
            <a:r>
              <a:rPr lang="ru-RU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Канукова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46481" y="2895105"/>
            <a:ext cx="74833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«Организация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работы учителя по формированию 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функциональной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грамотности младших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школьников»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84667" y="3381011"/>
            <a:ext cx="3039538" cy="3453959"/>
          </a:xfrm>
        </p:spPr>
        <p:txBody>
          <a:bodyPr>
            <a:normAutofit/>
          </a:bodyPr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7"/>
          </p:nvPr>
        </p:nvSpPr>
        <p:spPr>
          <a:xfrm>
            <a:off x="9163324" y="19171"/>
            <a:ext cx="2970997" cy="3415556"/>
          </a:xfrm>
        </p:spPr>
        <p:txBody>
          <a:bodyPr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8" name="Рисунок 27"/>
          <p:cNvPicPr>
            <a:picLocks noGrp="1" noChangeAspect="1"/>
          </p:cNvPicPr>
          <p:nvPr>
            <p:ph type="pic" sz="quarter" idx="12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29" b="10929"/>
          <a:stretch>
            <a:fillRect/>
          </a:stretch>
        </p:blipFill>
        <p:spPr>
          <a:xfrm>
            <a:off x="3174740" y="3405970"/>
            <a:ext cx="2963858" cy="3429000"/>
          </a:xfrm>
        </p:spPr>
      </p:pic>
      <p:pic>
        <p:nvPicPr>
          <p:cNvPr id="27" name="Рисунок 26"/>
          <p:cNvPicPr/>
          <p:nvPr/>
        </p:nvPicPr>
        <p:blipFill rotWithShape="1">
          <a:blip r:embed="rId2"/>
          <a:srcRect l="29022" t="33923" r="45484" b="34720"/>
          <a:stretch>
            <a:fillRect/>
          </a:stretch>
        </p:blipFill>
        <p:spPr bwMode="auto">
          <a:xfrm>
            <a:off x="84667" y="-20225"/>
            <a:ext cx="3029170" cy="3425142"/>
          </a:xfrm>
          <a:prstGeom prst="rect">
            <a:avLst/>
          </a:prstGeom>
          <a:ln>
            <a:noFill/>
          </a:ln>
        </p:spPr>
      </p:pic>
      <p:sp>
        <p:nvSpPr>
          <p:cNvPr id="31" name="Управляющая кнопка: настраиваемая 30">
            <a:hlinkClick r:id="" action="ppaction://noaction" highlightClick="1"/>
          </p:cNvPr>
          <p:cNvSpPr/>
          <p:nvPr/>
        </p:nvSpPr>
        <p:spPr>
          <a:xfrm>
            <a:off x="3219928" y="19171"/>
            <a:ext cx="2908302" cy="3402112"/>
          </a:xfrm>
          <a:prstGeom prst="actionButtonBlank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3" name="Управляющая кнопка: настраиваемая 32">
            <a:hlinkClick r:id="" action="ppaction://noaction" highlightClick="1"/>
          </p:cNvPr>
          <p:cNvSpPr/>
          <p:nvPr/>
        </p:nvSpPr>
        <p:spPr>
          <a:xfrm>
            <a:off x="6194445" y="3402112"/>
            <a:ext cx="2958511" cy="3487931"/>
          </a:xfrm>
          <a:prstGeom prst="actionButtonBlank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3" t="14344" r="2249" b="9480"/>
          <a:stretch>
            <a:fillRect/>
          </a:stretch>
        </p:blipFill>
        <p:spPr>
          <a:xfrm>
            <a:off x="9221002" y="3402112"/>
            <a:ext cx="2970997" cy="3436716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0" t="17039" r="4640" b="11721"/>
          <a:stretch>
            <a:fillRect/>
          </a:stretch>
        </p:blipFill>
        <p:spPr>
          <a:xfrm>
            <a:off x="6189133" y="0"/>
            <a:ext cx="2935818" cy="34212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1066797" y="2753259"/>
            <a:ext cx="423334" cy="4318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107544" y="2804058"/>
            <a:ext cx="355600" cy="33020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80644" y="2354062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i="1" dirty="0">
                <a:solidFill>
                  <a:schemeClr val="accent6">
                    <a:lumMod val="50000"/>
                  </a:schemeClr>
                </a:solidFill>
              </a:rPr>
              <a:t>готовность успешно взаимодействовать с изменяющимся окружающим миром, используя свои способности для его совершенствования</a:t>
            </a:r>
            <a:endParaRPr lang="ru-RU" sz="1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234544" y="3185059"/>
            <a:ext cx="7137400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10752664" y="5158923"/>
            <a:ext cx="423334" cy="4318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786531" y="5189198"/>
            <a:ext cx="355600" cy="33020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347500" y="4440910"/>
            <a:ext cx="53255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совокупность рефлексивных умений, обеспечивающих оценку своей грамотности, стремление к дальнейшему образованию, самообразованию и духовному развитию; умением прогнозировать свое будущее.</a:t>
            </a:r>
            <a:endParaRPr lang="ru-RU" sz="16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80644" y="88844"/>
            <a:ext cx="8221134" cy="12946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Функциональная грамотность младшего школьника характеризуется следующими </a:t>
            </a:r>
            <a:r>
              <a:rPr lang="ru-RU" sz="2000" b="1" dirty="0" smtClean="0">
                <a:solidFill>
                  <a:schemeClr val="bg1"/>
                </a:solidFill>
              </a:rPr>
              <a:t>показателями:</a:t>
            </a:r>
            <a:endParaRPr lang="ru-RU" sz="2000" b="1" dirty="0">
              <a:solidFill>
                <a:schemeClr val="bg1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 flipV="1">
            <a:off x="4360331" y="5590723"/>
            <a:ext cx="6620933" cy="1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Рисунок 1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31" y="4155623"/>
            <a:ext cx="1876425" cy="24384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137"/>
          <a:stretch>
            <a:fillRect/>
          </a:stretch>
        </p:blipFill>
        <p:spPr>
          <a:xfrm flipH="1">
            <a:off x="10394155" y="244618"/>
            <a:ext cx="1563686" cy="2438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113500" y="1928318"/>
            <a:ext cx="4770165" cy="3193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достижения поставленных целей 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современные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учителя предлагают использовать следующие педагогические технологии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7" name="Соединительная линия уступом 16"/>
          <p:cNvCxnSpPr>
            <a:endCxn id="24" idx="1"/>
          </p:cNvCxnSpPr>
          <p:nvPr/>
        </p:nvCxnSpPr>
        <p:spPr>
          <a:xfrm flipV="1">
            <a:off x="4571998" y="683849"/>
            <a:ext cx="2336801" cy="2159002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6908799" y="319134"/>
            <a:ext cx="3987802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проблемно-диалогическая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технология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освоения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новых знаний;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flipV="1">
            <a:off x="5748867" y="2099733"/>
            <a:ext cx="1159932" cy="846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6908799" y="1622542"/>
            <a:ext cx="4495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технология формирования типа правильной читательской деятельности;</a:t>
            </a:r>
            <a:endParaRPr lang="ru-RU" dirty="0"/>
          </a:p>
        </p:txBody>
      </p:sp>
      <p:cxnSp>
        <p:nvCxnSpPr>
          <p:cNvPr id="35" name="Соединительная линия уступом 34"/>
          <p:cNvCxnSpPr>
            <a:stCxn id="5" idx="3"/>
          </p:cNvCxnSpPr>
          <p:nvPr/>
        </p:nvCxnSpPr>
        <p:spPr>
          <a:xfrm flipV="1">
            <a:off x="4656665" y="2112812"/>
            <a:ext cx="2167466" cy="1412354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6908799" y="2606305"/>
            <a:ext cx="3824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технология проектной деятельности;</a:t>
            </a:r>
            <a:endParaRPr lang="ru-RU" dirty="0"/>
          </a:p>
        </p:txBody>
      </p:sp>
      <p:cxnSp>
        <p:nvCxnSpPr>
          <p:cNvPr id="43" name="Прямая со стрелкой 42"/>
          <p:cNvCxnSpPr/>
          <p:nvPr/>
        </p:nvCxnSpPr>
        <p:spPr>
          <a:xfrm>
            <a:off x="5748867" y="3405743"/>
            <a:ext cx="1227666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6908799" y="3190773"/>
            <a:ext cx="4269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обучение на основе «учебных ситуаций»;</a:t>
            </a:r>
            <a:endParaRPr lang="ru-RU" dirty="0"/>
          </a:p>
        </p:txBody>
      </p:sp>
      <p:cxnSp>
        <p:nvCxnSpPr>
          <p:cNvPr id="50" name="Соединительная линия уступом 49"/>
          <p:cNvCxnSpPr/>
          <p:nvPr/>
        </p:nvCxnSpPr>
        <p:spPr>
          <a:xfrm>
            <a:off x="4741333" y="3683000"/>
            <a:ext cx="2235200" cy="481127"/>
          </a:xfrm>
          <a:prstGeom prst="bentConnector3">
            <a:avLst>
              <a:gd name="adj1" fmla="val 45076"/>
            </a:avLst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6908799" y="3897871"/>
            <a:ext cx="3953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уровневая дифференциация обучения;</a:t>
            </a:r>
            <a:endParaRPr lang="ru-RU" dirty="0"/>
          </a:p>
        </p:txBody>
      </p:sp>
      <p:cxnSp>
        <p:nvCxnSpPr>
          <p:cNvPr id="55" name="Соединительная линия уступом 54"/>
          <p:cNvCxnSpPr/>
          <p:nvPr/>
        </p:nvCxnSpPr>
        <p:spPr>
          <a:xfrm>
            <a:off x="5825067" y="4164127"/>
            <a:ext cx="1151466" cy="687273"/>
          </a:xfrm>
          <a:prstGeom prst="bentConnector3">
            <a:avLst>
              <a:gd name="adj1" fmla="val -6618"/>
            </a:avLst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7010724" y="4645368"/>
            <a:ext cx="41680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информационные 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 коммуникационные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технологии;</a:t>
            </a:r>
            <a:endParaRPr lang="ru-RU" dirty="0"/>
          </a:p>
        </p:txBody>
      </p:sp>
      <p:cxnSp>
        <p:nvCxnSpPr>
          <p:cNvPr id="73" name="Соединительная линия уступом 72"/>
          <p:cNvCxnSpPr/>
          <p:nvPr/>
        </p:nvCxnSpPr>
        <p:spPr>
          <a:xfrm>
            <a:off x="5748867" y="4851400"/>
            <a:ext cx="1261857" cy="829733"/>
          </a:xfrm>
          <a:prstGeom prst="bentConnector3">
            <a:avLst>
              <a:gd name="adj1" fmla="val -323"/>
            </a:avLst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Прямоугольник 76"/>
          <p:cNvSpPr/>
          <p:nvPr/>
        </p:nvSpPr>
        <p:spPr>
          <a:xfrm>
            <a:off x="7010723" y="5421802"/>
            <a:ext cx="45039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технология оценивания учебных достижений учащихся и др.</a:t>
            </a:r>
            <a:endParaRPr lang="ru-RU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499533" y="448733"/>
            <a:ext cx="1007534" cy="8805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1264049" y="699480"/>
            <a:ext cx="818751" cy="75678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0" name="Рисунок 7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2321" y="1070680"/>
            <a:ext cx="727861" cy="636334"/>
          </a:xfrm>
          <a:prstGeom prst="rect">
            <a:avLst/>
          </a:prstGeom>
        </p:spPr>
      </p:pic>
      <p:sp>
        <p:nvSpPr>
          <p:cNvPr id="81" name="Прямоугольник 80"/>
          <p:cNvSpPr/>
          <p:nvPr/>
        </p:nvSpPr>
        <p:spPr>
          <a:xfrm>
            <a:off x="3225644" y="5648227"/>
            <a:ext cx="727861" cy="6320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3736607" y="5472963"/>
            <a:ext cx="771327" cy="67733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4248386" y="5104472"/>
            <a:ext cx="1007534" cy="8805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4533" y="66390"/>
            <a:ext cx="9829800" cy="763342"/>
          </a:xfr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В  современной школе сущностью функциональной грамотности становятся не сами знания, а четыре главные способности обучающегося: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ru-RU" sz="13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Вертикальный свиток 15"/>
          <p:cNvSpPr/>
          <p:nvPr/>
        </p:nvSpPr>
        <p:spPr>
          <a:xfrm flipH="1">
            <a:off x="1816901" y="1633275"/>
            <a:ext cx="8500533" cy="4368801"/>
          </a:xfrm>
          <a:prstGeom prst="verticalScroll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Шестиугольник 16"/>
          <p:cNvSpPr/>
          <p:nvPr/>
        </p:nvSpPr>
        <p:spPr>
          <a:xfrm>
            <a:off x="2853267" y="2607733"/>
            <a:ext cx="491066" cy="406400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571889" y="2626267"/>
            <a:ext cx="27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добывать новые знания;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9" name="Шестиугольник 18"/>
          <p:cNvSpPr/>
          <p:nvPr/>
        </p:nvSpPr>
        <p:spPr>
          <a:xfrm>
            <a:off x="2843085" y="3411275"/>
            <a:ext cx="491066" cy="406400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Шестиугольник 19"/>
          <p:cNvSpPr/>
          <p:nvPr/>
        </p:nvSpPr>
        <p:spPr>
          <a:xfrm>
            <a:off x="2853267" y="4214817"/>
            <a:ext cx="491066" cy="406400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Шестиугольник 20"/>
          <p:cNvSpPr/>
          <p:nvPr/>
        </p:nvSpPr>
        <p:spPr>
          <a:xfrm>
            <a:off x="2853267" y="5018359"/>
            <a:ext cx="491066" cy="406400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Соединительная линия уступом 28"/>
          <p:cNvCxnSpPr>
            <a:stCxn id="17" idx="0"/>
          </p:cNvCxnSpPr>
          <p:nvPr/>
        </p:nvCxnSpPr>
        <p:spPr>
          <a:xfrm>
            <a:off x="3344333" y="2810933"/>
            <a:ext cx="2984529" cy="184666"/>
          </a:xfrm>
          <a:prstGeom prst="bentConnector3">
            <a:avLst>
              <a:gd name="adj1" fmla="val 4894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571889" y="3411275"/>
            <a:ext cx="4842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chemeClr val="accent5">
                    <a:lumMod val="50000"/>
                  </a:schemeClr>
                </a:solidFill>
              </a:rPr>
              <a:t>применять полученные знания на практике;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71889" y="4251885"/>
            <a:ext cx="3663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chemeClr val="accent5">
                    <a:lumMod val="50000"/>
                  </a:schemeClr>
                </a:solidFill>
              </a:rPr>
              <a:t>оценивать свое знание-незнание;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71889" y="5018359"/>
            <a:ext cx="333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chemeClr val="accent5">
                    <a:lumMod val="50000"/>
                  </a:schemeClr>
                </a:solidFill>
              </a:rPr>
              <a:t>стремиться к саморазвитию.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35" name="Соединительная линия уступом 34"/>
          <p:cNvCxnSpPr>
            <a:stCxn id="19" idx="0"/>
          </p:cNvCxnSpPr>
          <p:nvPr/>
        </p:nvCxnSpPr>
        <p:spPr>
          <a:xfrm>
            <a:off x="3334151" y="3614475"/>
            <a:ext cx="4929316" cy="166132"/>
          </a:xfrm>
          <a:prstGeom prst="bentConnector3">
            <a:avLst>
              <a:gd name="adj1" fmla="val 3624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Соединительная линия уступом 37"/>
          <p:cNvCxnSpPr>
            <a:stCxn id="20" idx="0"/>
          </p:cNvCxnSpPr>
          <p:nvPr/>
        </p:nvCxnSpPr>
        <p:spPr>
          <a:xfrm>
            <a:off x="3344333" y="4418017"/>
            <a:ext cx="3784600" cy="203200"/>
          </a:xfrm>
          <a:prstGeom prst="bentConnector3">
            <a:avLst>
              <a:gd name="adj1" fmla="val 5034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Соединительная линия уступом 40"/>
          <p:cNvCxnSpPr>
            <a:stCxn id="21" idx="0"/>
          </p:cNvCxnSpPr>
          <p:nvPr/>
        </p:nvCxnSpPr>
        <p:spPr>
          <a:xfrm>
            <a:off x="3344333" y="5221559"/>
            <a:ext cx="3572934" cy="129374"/>
          </a:xfrm>
          <a:prstGeom prst="bentConnector3">
            <a:avLst>
              <a:gd name="adj1" fmla="val 5687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947957" y="26154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1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47957" y="34189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2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47957" y="42518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3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947957" y="505542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4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9" name="Рисунок 4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9735" y="3014133"/>
            <a:ext cx="1987782" cy="23168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Игровая форма работы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Групповая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форма работы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работа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/>
              <a:t>Творческие задания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-65362" y="1592791"/>
            <a:ext cx="5467096" cy="4054475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и методы, которые способствуют развитию функциональной грамотности: 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0" t="6511" r="4238" b="7468"/>
          <a:stretch>
            <a:fillRect/>
          </a:stretch>
        </p:blipFill>
        <p:spPr>
          <a:xfrm>
            <a:off x="5855504" y="1710267"/>
            <a:ext cx="2362200" cy="1524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6479" y="1468966"/>
            <a:ext cx="2987297" cy="186266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425" y="4597445"/>
            <a:ext cx="1949857" cy="126740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979" y="4664705"/>
            <a:ext cx="2016553" cy="1431080"/>
          </a:xfrm>
          <a:prstGeom prst="rect">
            <a:avLst/>
          </a:prstGeom>
        </p:spPr>
      </p:pic>
      <p:sp>
        <p:nvSpPr>
          <p:cNvPr id="17" name="Кольцо 16"/>
          <p:cNvSpPr/>
          <p:nvPr/>
        </p:nvSpPr>
        <p:spPr>
          <a:xfrm>
            <a:off x="0" y="-11742"/>
            <a:ext cx="683429" cy="668438"/>
          </a:xfrm>
          <a:prstGeom prst="donut">
            <a:avLst>
              <a:gd name="adj" fmla="val 16111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Кольцо 17"/>
          <p:cNvSpPr/>
          <p:nvPr/>
        </p:nvSpPr>
        <p:spPr>
          <a:xfrm>
            <a:off x="-7330" y="363172"/>
            <a:ext cx="745576" cy="761571"/>
          </a:xfrm>
          <a:prstGeom prst="donut">
            <a:avLst>
              <a:gd name="adj" fmla="val 13761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Кольцо 18"/>
          <p:cNvSpPr/>
          <p:nvPr/>
        </p:nvSpPr>
        <p:spPr>
          <a:xfrm>
            <a:off x="442971" y="140128"/>
            <a:ext cx="736601" cy="668867"/>
          </a:xfrm>
          <a:prstGeom prst="donut">
            <a:avLst>
              <a:gd name="adj" fmla="val 12468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Кольцо 19"/>
          <p:cNvSpPr/>
          <p:nvPr/>
        </p:nvSpPr>
        <p:spPr>
          <a:xfrm>
            <a:off x="-7330" y="6189643"/>
            <a:ext cx="683429" cy="668438"/>
          </a:xfrm>
          <a:prstGeom prst="donut">
            <a:avLst>
              <a:gd name="adj" fmla="val 16111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Кольцо 20"/>
          <p:cNvSpPr/>
          <p:nvPr/>
        </p:nvSpPr>
        <p:spPr>
          <a:xfrm>
            <a:off x="-5890" y="5762195"/>
            <a:ext cx="736601" cy="668867"/>
          </a:xfrm>
          <a:prstGeom prst="donut">
            <a:avLst>
              <a:gd name="adj" fmla="val 12468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Кольцо 21"/>
          <p:cNvSpPr/>
          <p:nvPr/>
        </p:nvSpPr>
        <p:spPr>
          <a:xfrm>
            <a:off x="452918" y="6095785"/>
            <a:ext cx="745576" cy="761571"/>
          </a:xfrm>
          <a:prstGeom prst="donut">
            <a:avLst>
              <a:gd name="adj" fmla="val 13761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7467601" cy="4199468"/>
          </a:xfrm>
          <a:prstGeom prst="rect">
            <a:avLst/>
          </a:prstGeom>
          <a:solidFill>
            <a:schemeClr val="accent6">
              <a:lumMod val="75000"/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Текст 11"/>
          <p:cNvSpPr txBox="1"/>
          <p:nvPr/>
        </p:nvSpPr>
        <p:spPr>
          <a:xfrm>
            <a:off x="2608499" y="2882976"/>
            <a:ext cx="6975002" cy="17057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09532" y="2802466"/>
            <a:ext cx="7467601" cy="3945467"/>
          </a:xfrm>
          <a:prstGeom prst="rect">
            <a:avLst/>
          </a:prstGeom>
          <a:solidFill>
            <a:schemeClr val="accent6">
              <a:lumMod val="60000"/>
              <a:lumOff val="40000"/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86266" y="254001"/>
            <a:ext cx="70527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грамотного письма</a:t>
            </a: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одна из самых сложных задач. Но именно она обозначена как важнейшая программная установка при формировании функционально грамотной личности. 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90886" y="3702296"/>
            <a:ext cx="769620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Формированию грамотности способствуют несколько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факторов:</a:t>
            </a:r>
            <a:endParaRPr lang="ru-RU" sz="2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Зрительный </a:t>
            </a:r>
            <a:r>
              <a:rPr lang="ru-RU" sz="2400" u="sng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</a:t>
            </a:r>
            <a:endParaRPr lang="ru-RU" sz="2400" u="sng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ru-RU" sz="24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Слуховой </a:t>
            </a:r>
            <a:r>
              <a:rPr lang="ru-RU" sz="2400" u="sng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</a:t>
            </a:r>
            <a:endParaRPr lang="ru-RU" sz="2400" u="sng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u="sng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Рукодвигательный</a:t>
            </a:r>
            <a:r>
              <a:rPr lang="ru-RU" sz="2400" u="sng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фактор</a:t>
            </a:r>
            <a:endParaRPr lang="ru-RU" sz="28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987" y="254001"/>
            <a:ext cx="3068119" cy="20658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620" y="4419059"/>
            <a:ext cx="2831180" cy="23288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alpha val="2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321" y="297391"/>
            <a:ext cx="10515600" cy="625475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МБОУ СОШ № 18 им. Б.Б. </a:t>
            </a:r>
            <a:r>
              <a:rPr lang="ru-RU" dirty="0" err="1" smtClean="0"/>
              <a:t>Городовикова</a:t>
            </a:r>
            <a:endParaRPr lang="ru-RU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half" idx="2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119" y="1528458"/>
            <a:ext cx="4912784" cy="3684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690" y="4127234"/>
            <a:ext cx="2279365" cy="2171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11" y="4127234"/>
            <a:ext cx="2199323" cy="2171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1"/>
          </p:nvPr>
        </p:nvSpPr>
        <p:spPr>
          <a:xfrm>
            <a:off x="1117600" y="76096"/>
            <a:ext cx="3657599" cy="3251200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Прием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«Дай себе помочь».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050" i="1" dirty="0">
                <a:solidFill>
                  <a:schemeClr val="accent6">
                    <a:lumMod val="50000"/>
                  </a:schemeClr>
                </a:solidFill>
              </a:rPr>
              <a:t>Как правило, интересный урок мотивирует детей на самостоятельный поиск увлекательных или сложных заданий по теме. Таких ребят немного, но они обязательно найдутся в любом классе. И это лишь некоторые приемы, формирующие самостоятельность мышления.</a:t>
            </a:r>
            <a:endParaRPr lang="ru-RU" sz="1050" i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050" i="1" dirty="0">
                <a:solidFill>
                  <a:schemeClr val="accent6">
                    <a:lumMod val="50000"/>
                  </a:schemeClr>
                </a:solidFill>
              </a:rPr>
              <a:t>Чтобы вызвать интерес к уроку использую стихотворные правила по орфографии, начиная от правила написания ЖИ-ШИ в 1 классе, в 4 классе – это стихотворение для запоминания глаголов- исключений(на Слайде Ко 2 спряжению мы относим, без сомненья,…).</a:t>
            </a:r>
            <a:endParaRPr lang="ru-RU" sz="1050" i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400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2"/>
          </p:nvPr>
        </p:nvSpPr>
        <p:spPr>
          <a:xfrm>
            <a:off x="7616565" y="67525"/>
            <a:ext cx="3640669" cy="3175208"/>
          </a:xfrm>
        </p:spPr>
        <p:txBody>
          <a:bodyPr>
            <a:normAutofit lnSpcReduction="10000"/>
          </a:bodyPr>
          <a:lstStyle/>
          <a:p>
            <a:endParaRPr lang="en-US" sz="2800" dirty="0"/>
          </a:p>
          <a:p>
            <a:endParaRPr lang="en-US" sz="2800" dirty="0"/>
          </a:p>
          <a:p>
            <a:r>
              <a:rPr lang="ru-RU" sz="1800" b="1" dirty="0">
                <a:solidFill>
                  <a:schemeClr val="accent6">
                    <a:lumMod val="50000"/>
                  </a:schemeClr>
                </a:solidFill>
              </a:rPr>
              <a:t>«Провокационный вопрос</a:t>
            </a: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»</a:t>
            </a:r>
            <a:endParaRPr lang="ru-RU" sz="800" i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800" i="1" dirty="0">
                <a:solidFill>
                  <a:schemeClr val="accent6">
                    <a:lumMod val="50000"/>
                  </a:schemeClr>
                </a:solidFill>
              </a:rPr>
              <a:t>Проблемную ситуацию можно создать провокационным вопросом. Например, работая в группах на уроке по теме «Разделительный ъ знак», дети получают задание: выписать из «Орфографического словаря школьника» в течение минуты как можно больше слов с твердым знаком.</a:t>
            </a:r>
            <a:endParaRPr lang="ru-RU" sz="800" i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800" i="1" dirty="0">
                <a:solidFill>
                  <a:schemeClr val="accent6">
                    <a:lumMod val="50000"/>
                  </a:schemeClr>
                </a:solidFill>
              </a:rPr>
              <a:t>Время истекло – слов мало. Так на каких же буквах нужно было открыть словарь?..</a:t>
            </a:r>
            <a:endParaRPr lang="ru-RU" sz="800" i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800" i="1" dirty="0">
                <a:solidFill>
                  <a:schemeClr val="accent6">
                    <a:lumMod val="50000"/>
                  </a:schemeClr>
                </a:solidFill>
              </a:rPr>
              <a:t>Поиск выхода из проблемной ситуации можно осуществлять, например, с помощью приемов «Мозговой штурм», когда выдвигаются любые, даже самые невероятные, идеи, или «Корзины идей», в которую складываются гипотезы, а затем ищем им подтверждение или опровергаем.</a:t>
            </a:r>
            <a:endParaRPr lang="ru-RU" sz="800" i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800" i="1" dirty="0">
                <a:solidFill>
                  <a:schemeClr val="accent6">
                    <a:lumMod val="50000"/>
                  </a:schemeClr>
                </a:solidFill>
              </a:rPr>
              <a:t>Проблемные ситуации можно создавать на разных этапах урока и даже в домашней работе. Например, при реализации практической цели – создание дидактического материала по теме урока</a:t>
            </a:r>
            <a:r>
              <a:rPr lang="ru-RU" sz="800" i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8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/>
          </p:nvPr>
        </p:nvSpPr>
        <p:spPr>
          <a:xfrm>
            <a:off x="4771764" y="3534099"/>
            <a:ext cx="3079750" cy="3394705"/>
          </a:xfrm>
        </p:spPr>
        <p:txBody>
          <a:bodyPr>
            <a:normAutofit fontScale="92500" lnSpcReduction="10000"/>
          </a:bodyPr>
          <a:lstStyle/>
          <a:p>
            <a:endParaRPr lang="ru-RU" sz="2800" dirty="0" smtClean="0"/>
          </a:p>
          <a:p>
            <a:endParaRPr lang="en-US" sz="2800" dirty="0"/>
          </a:p>
          <a:p>
            <a:r>
              <a:rPr lang="ru-RU" sz="2000" b="1" dirty="0"/>
              <a:t>«Метод кейсов».</a:t>
            </a:r>
            <a:endParaRPr lang="ru-RU" sz="2000" dirty="0"/>
          </a:p>
          <a:p>
            <a:r>
              <a:rPr lang="ru-RU" sz="900" dirty="0"/>
              <a:t>В основе метода все та же проблемная ситуация. В чем же отличие кейс-метода от приема проблемной ситуации?</a:t>
            </a:r>
            <a:endParaRPr lang="ru-RU" sz="900" dirty="0"/>
          </a:p>
          <a:p>
            <a:r>
              <a:rPr lang="ru-RU" sz="900" dirty="0"/>
              <a:t>Во-первых, ситуация взята из жизни или приближена к реальной.</a:t>
            </a:r>
            <a:endParaRPr lang="ru-RU" sz="900" dirty="0"/>
          </a:p>
          <a:p>
            <a:r>
              <a:rPr lang="ru-RU" sz="900" dirty="0"/>
              <a:t>Во-вторых, варианты решения проблемы предлагает учитель. Задача детей: выбрать наилучший и аргументировать свой выбор.</a:t>
            </a:r>
            <a:endParaRPr lang="ru-RU" sz="900" dirty="0"/>
          </a:p>
          <a:p>
            <a:r>
              <a:rPr lang="ru-RU" sz="900" dirty="0"/>
              <a:t>В-третьих, данный метод создает ситуацию успеха.</a:t>
            </a:r>
            <a:endParaRPr lang="ru-RU" sz="900" dirty="0"/>
          </a:p>
          <a:p>
            <a:r>
              <a:rPr lang="ru-RU" sz="900" dirty="0"/>
              <a:t>Пример фрагмента урока с использованием кейс-метода.</a:t>
            </a:r>
            <a:endParaRPr lang="ru-RU" sz="900" dirty="0"/>
          </a:p>
          <a:p>
            <a:r>
              <a:rPr lang="ru-RU" sz="900" dirty="0"/>
              <a:t>- Ребята, вы любите участвовать в конкурсах, а сегодня я предлагаю вам стать членами жюри конкурса сочинений «Удивительные кошки» и выбрать победителя в номинациях: «Лучший рассказчик», «Талантливый художник», «Мастер убеждения». В анализе работ вам поможет памятка «Типы текстов» и критерии </a:t>
            </a:r>
            <a:r>
              <a:rPr lang="ru-RU" sz="1100" dirty="0"/>
              <a:t>оценивания творческих работ.</a:t>
            </a:r>
            <a:endParaRPr lang="ru-RU" sz="1100" dirty="0"/>
          </a:p>
          <a:p>
            <a:endParaRPr lang="ru-RU" sz="2800" dirty="0"/>
          </a:p>
          <a:p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" cstate="screen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5914017" y="3534099"/>
            <a:ext cx="867213" cy="86824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screen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67586" y="163483"/>
            <a:ext cx="757625" cy="75762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screen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058086" y="163483"/>
            <a:ext cx="757625" cy="757625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202267" y="0"/>
            <a:ext cx="0" cy="332222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1362266" y="0"/>
            <a:ext cx="16934" cy="3330791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202267" y="3320473"/>
            <a:ext cx="3453081" cy="174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7735098" y="3322220"/>
            <a:ext cx="3627168" cy="8571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604" y="3545888"/>
            <a:ext cx="3076155" cy="294995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221" y="400210"/>
            <a:ext cx="2505322" cy="208776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90" y="3717246"/>
            <a:ext cx="2838147" cy="27751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Текст 18"/>
          <p:cNvSpPr>
            <a:spLocks noGrp="1"/>
          </p:cNvSpPr>
          <p:nvPr>
            <p:ph type="body" sz="quarter" idx="10"/>
          </p:nvPr>
        </p:nvSpPr>
        <p:spPr>
          <a:xfrm>
            <a:off x="128905" y="3687845"/>
            <a:ext cx="2623152" cy="80813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ru-RU" b="1" dirty="0" err="1">
                <a:solidFill>
                  <a:schemeClr val="accent6">
                    <a:lumMod val="50000"/>
                  </a:schemeClr>
                </a:solidFill>
              </a:rPr>
              <a:t>Синквейн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».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6734642" y="1086150"/>
            <a:ext cx="4763091" cy="1521910"/>
          </a:xfrm>
        </p:spPr>
        <p:txBody>
          <a:bodyPr>
            <a:normAutofit fontScale="25000" lnSpcReduction="20000"/>
          </a:bodyPr>
          <a:lstStyle/>
          <a:p>
            <a:r>
              <a:rPr lang="ru-RU" sz="6400" i="1" dirty="0">
                <a:solidFill>
                  <a:schemeClr val="accent6">
                    <a:lumMod val="50000"/>
                  </a:schemeClr>
                </a:solidFill>
              </a:rPr>
              <a:t>хорошо зарекомендовал себя на этапе закрепления изученной темы. Например, детям предлагается написать продолжение понравившегося произведения из раздела или самому написать сказку или стихотворение. Эта работа выполняется детьми, в зависимости от их уровня развития.         </a:t>
            </a:r>
            <a:endParaRPr lang="ru-RU" sz="6400" i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4"/>
          </p:nvPr>
        </p:nvSpPr>
        <p:spPr>
          <a:xfrm>
            <a:off x="6734642" y="141655"/>
            <a:ext cx="4928781" cy="4286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Приём «Написание творческих работ» 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5"/>
          </p:nvPr>
        </p:nvSpPr>
        <p:spPr>
          <a:xfrm>
            <a:off x="0" y="1086150"/>
            <a:ext cx="4085610" cy="1122108"/>
          </a:xfrm>
        </p:spPr>
        <p:txBody>
          <a:bodyPr>
            <a:normAutofit fontScale="25000" lnSpcReduction="20000"/>
          </a:bodyPr>
          <a:lstStyle/>
          <a:p>
            <a:r>
              <a:rPr lang="ru-RU" dirty="0"/>
              <a:t> </a:t>
            </a:r>
            <a:r>
              <a:rPr lang="ru-RU" sz="6400" i="1" dirty="0">
                <a:solidFill>
                  <a:schemeClr val="accent6">
                    <a:lumMod val="50000"/>
                  </a:schemeClr>
                </a:solidFill>
              </a:rPr>
              <a:t>позволяет активизировать младших школьников, помочь разрешить проблему, формирует нестандартное мышление. Такая методика не ставит ребёнка в рамки правильных и неправильных ответов. Ученики могут высказывать любое мнение, которое поможет найти выход из затруднительной ситуации.</a:t>
            </a:r>
            <a:endParaRPr lang="ru-RU" sz="64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6"/>
          </p:nvPr>
        </p:nvSpPr>
        <p:spPr>
          <a:xfrm>
            <a:off x="128905" y="141655"/>
            <a:ext cx="3305175" cy="4286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«Мозговой штурм»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7"/>
          </p:nvPr>
        </p:nvSpPr>
        <p:spPr>
          <a:xfrm>
            <a:off x="6570650" y="4254167"/>
            <a:ext cx="4723331" cy="1253163"/>
          </a:xfrm>
        </p:spPr>
        <p:txBody>
          <a:bodyPr>
            <a:normAutofit fontScale="25000" lnSpcReduction="20000"/>
          </a:bodyPr>
          <a:lstStyle/>
          <a:p>
            <a:r>
              <a:rPr lang="ru-RU" sz="6400" i="1" dirty="0">
                <a:solidFill>
                  <a:schemeClr val="accent6">
                    <a:lumMod val="50000"/>
                  </a:schemeClr>
                </a:solidFill>
              </a:rPr>
              <a:t>Материалом для его проведения  служит повествовательный текст. На начальной стадии урока учащиеся по названию текста определяют, о чём пойдёт речь в произведении. На основной части урока текст читается по частям. После чтения каждого фрагмента ученики высказывают предположения о дальнейшем развитии сюжета. Данная стратегия способствует выработке у учащихся внимательного отношения к точке зрения другого человека и спокойного отказа от своей, если она недостаточно аргументирована </a:t>
            </a:r>
            <a:r>
              <a:rPr lang="ru-RU" sz="5600" i="1" dirty="0">
                <a:solidFill>
                  <a:schemeClr val="accent6">
                    <a:lumMod val="50000"/>
                  </a:schemeClr>
                </a:solidFill>
              </a:rPr>
              <a:t>или аргументы оказались несостоятельными.</a:t>
            </a:r>
            <a:endParaRPr lang="ru-RU" sz="5600" i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8"/>
          </p:nvPr>
        </p:nvSpPr>
        <p:spPr>
          <a:xfrm>
            <a:off x="6734642" y="3685908"/>
            <a:ext cx="3543890" cy="4286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«Чтение с остановками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»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5" name="Рисунок 24"/>
          <p:cNvPicPr>
            <a:picLocks noGrp="1" noChangeAspect="1"/>
          </p:cNvPicPr>
          <p:nvPr>
            <p:ph type="pic" sz="quarter" idx="19"/>
          </p:nvPr>
        </p:nvPicPr>
        <p:blipFill>
          <a:blip r:embed="rId1" cstate="screen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 l="3285" r="3285"/>
          <a:stretch>
            <a:fillRect/>
          </a:stretch>
        </p:blipFill>
        <p:spPr>
          <a:xfrm>
            <a:off x="4978326" y="570280"/>
            <a:ext cx="1029786" cy="1101552"/>
          </a:xfrm>
        </p:spPr>
      </p:pic>
      <p:pic>
        <p:nvPicPr>
          <p:cNvPr id="29" name="Рисунок 28"/>
          <p:cNvPicPr>
            <a:picLocks noGrp="1" noChangeAspect="1"/>
          </p:cNvPicPr>
          <p:nvPr>
            <p:ph type="pic" sz="quarter" idx="21"/>
          </p:nvPr>
        </p:nvPicPr>
        <p:blipFill>
          <a:blip r:embed="rId3" cstate="screen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233" r="3233"/>
          <a:stretch>
            <a:fillRect/>
          </a:stretch>
        </p:blipFill>
        <p:spPr>
          <a:xfrm>
            <a:off x="4954326" y="2604547"/>
            <a:ext cx="1029786" cy="1101552"/>
          </a:xfrm>
        </p:spPr>
      </p:pic>
      <p:sp>
        <p:nvSpPr>
          <p:cNvPr id="14" name="Прямоугольник 13"/>
          <p:cNvSpPr/>
          <p:nvPr/>
        </p:nvSpPr>
        <p:spPr>
          <a:xfrm>
            <a:off x="120829" y="4254167"/>
            <a:ext cx="3521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sz="1600" i="1" dirty="0">
                <a:solidFill>
                  <a:schemeClr val="accent6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 данном случае речь идёт о творческой работе по выяснению   уровня осмысления текста. Этот приём предусматривает не только индивидуальную работу, но и работу в парах и группах.</a:t>
            </a:r>
            <a:endParaRPr lang="ru-RU" sz="2000" i="1" dirty="0">
              <a:solidFill>
                <a:schemeClr val="accent6">
                  <a:lumMod val="5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Управляющая кнопка: настраиваемая 14">
            <a:hlinkClick r:id="" action="ppaction://noaction" highlightClick="1"/>
          </p:cNvPr>
          <p:cNvSpPr/>
          <p:nvPr/>
        </p:nvSpPr>
        <p:spPr>
          <a:xfrm>
            <a:off x="4780026" y="4502481"/>
            <a:ext cx="1426385" cy="1497360"/>
          </a:xfrm>
          <a:prstGeom prst="actionButtonBlank">
            <a:avLst/>
          </a:prstGeom>
          <a:solidFill>
            <a:schemeClr val="accent6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/>
          <p:cNvPicPr>
            <a:picLocks noGrp="1" noChangeAspect="1"/>
          </p:cNvPicPr>
          <p:nvPr>
            <p:ph type="pic" sz="quarter" idx="22"/>
          </p:nvPr>
        </p:nvPicPr>
        <p:blipFill>
          <a:blip r:embed="rId5" cstate="screen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285" r="3285"/>
          <a:stretch>
            <a:fillRect/>
          </a:stretch>
        </p:blipFill>
        <p:spPr>
          <a:xfrm>
            <a:off x="4990323" y="4693857"/>
            <a:ext cx="1029786" cy="1101552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5138</Words>
  <Application>WPS Presentation</Application>
  <PresentationFormat>Произвольный</PresentationFormat>
  <Paragraphs>115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SimSun</vt:lpstr>
      <vt:lpstr>Wingdings</vt:lpstr>
      <vt:lpstr>Times New Roman</vt:lpstr>
      <vt:lpstr>Calibri</vt:lpstr>
      <vt:lpstr>Microsoft YaHei</vt:lpstr>
      <vt:lpstr>Arial Unicode MS</vt:lpstr>
      <vt:lpstr>Calibri Light</vt:lpstr>
      <vt:lpstr>Тема Office</vt:lpstr>
      <vt:lpstr>PowerPoint 演示文稿</vt:lpstr>
      <vt:lpstr>PowerPoint 演示文稿</vt:lpstr>
      <vt:lpstr>PowerPoint 演示文稿</vt:lpstr>
      <vt:lpstr>PowerPoint 演示文稿</vt:lpstr>
      <vt:lpstr>Формы и методы, которые способствуют развитию функциональной грамотности: </vt:lpstr>
      <vt:lpstr>PowerPoint 演示文稿</vt:lpstr>
      <vt:lpstr>МБОУ СОШ № 18 им. Б.Б. Городовикова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Obstinate</dc:creator>
  <cp:lastModifiedBy>Aqua5</cp:lastModifiedBy>
  <cp:revision>45</cp:revision>
  <dcterms:created xsi:type="dcterms:W3CDTF">2021-12-09T11:10:00Z</dcterms:created>
  <dcterms:modified xsi:type="dcterms:W3CDTF">2024-01-05T08:40:15Z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90D9C95013BC495B8A14510B4A79616B_12</vt:lpwstr>
  </property>
  <property fmtid="{D5CDD505-2E9C-101B-9397-08002B2CF9AE}" pid="3" name="KSOProductBuildVer">
    <vt:lpwstr>1049-12.2.0.13359</vt:lpwstr>
  </property>
</Properties>
</file>