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4" r:id="rId10"/>
    <p:sldId id="263" r:id="rId11"/>
    <p:sldId id="266" r:id="rId12"/>
    <p:sldId id="265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35239-B378-4FE5-9344-AD2033211945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B6F8E-29CE-4B6A-9D55-86C6874AE6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B6F8E-29CE-4B6A-9D55-86C6874AE6FF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2936"/>
            <a:ext cx="7772400" cy="7475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grandmother-housewife-vector-41352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827584" y="286386"/>
            <a:ext cx="1152128" cy="1635353"/>
          </a:xfrm>
          <a:prstGeom prst="rect">
            <a:avLst/>
          </a:prstGeom>
        </p:spPr>
      </p:pic>
      <p:pic>
        <p:nvPicPr>
          <p:cNvPr id="7" name="Рисунок 6" descr="girl-in-black-dress-happy-schoolkid-in-school-vector-1206775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450"/>
          <a:stretch>
            <a:fillRect/>
          </a:stretch>
        </p:blipFill>
        <p:spPr>
          <a:xfrm>
            <a:off x="1907704" y="620688"/>
            <a:ext cx="1529500" cy="1363603"/>
          </a:xfrm>
          <a:prstGeom prst="rect">
            <a:avLst/>
          </a:prstGeom>
        </p:spPr>
      </p:pic>
      <p:pic>
        <p:nvPicPr>
          <p:cNvPr id="8" name="Рисунок 7" descr="770d2d386f6efcba719118b93e374d82--school-days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620688"/>
            <a:ext cx="629564" cy="1368152"/>
          </a:xfrm>
          <a:prstGeom prst="rect">
            <a:avLst/>
          </a:prstGeom>
        </p:spPr>
      </p:pic>
      <p:pic>
        <p:nvPicPr>
          <p:cNvPr id="9" name="Рисунок 8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827584" y="2492896"/>
            <a:ext cx="2088232" cy="720080"/>
          </a:xfrm>
          <a:prstGeom prst="rect">
            <a:avLst/>
          </a:prstGeom>
        </p:spPr>
      </p:pic>
      <p:pic>
        <p:nvPicPr>
          <p:cNvPr id="10" name="Рисунок 9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2771800" y="2492896"/>
            <a:ext cx="1152128" cy="720080"/>
          </a:xfrm>
          <a:prstGeom prst="rect">
            <a:avLst/>
          </a:prstGeom>
        </p:spPr>
      </p:pic>
      <p:pic>
        <p:nvPicPr>
          <p:cNvPr id="12" name="Рисунок 11" descr="скобки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1530764" y="1501684"/>
            <a:ext cx="1834000" cy="32403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47664" y="3140968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63 года</a:t>
            </a:r>
            <a:endParaRPr lang="ru-RU" sz="3200" dirty="0"/>
          </a:p>
        </p:txBody>
      </p:sp>
      <p:pic>
        <p:nvPicPr>
          <p:cNvPr id="14" name="Рисунок 13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4788024" y="2564904"/>
            <a:ext cx="2088232" cy="720080"/>
          </a:xfrm>
          <a:prstGeom prst="rect">
            <a:avLst/>
          </a:prstGeom>
        </p:spPr>
      </p:pic>
      <p:pic>
        <p:nvPicPr>
          <p:cNvPr id="15" name="Рисунок 14" descr="grandmother-housewife-vector-41352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4932040" y="1124744"/>
            <a:ext cx="1152128" cy="1635353"/>
          </a:xfrm>
          <a:prstGeom prst="rect">
            <a:avLst/>
          </a:prstGeom>
        </p:spPr>
      </p:pic>
      <p:pic>
        <p:nvPicPr>
          <p:cNvPr id="16" name="Рисунок 15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6732240" y="2564904"/>
            <a:ext cx="1512168" cy="720080"/>
          </a:xfrm>
          <a:prstGeom prst="rect">
            <a:avLst/>
          </a:prstGeom>
        </p:spPr>
      </p:pic>
      <p:pic>
        <p:nvPicPr>
          <p:cNvPr id="17" name="Рисунок 16" descr="скобки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5599216" y="1393672"/>
            <a:ext cx="1978016" cy="3600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580112" y="3293368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65 лет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2771801" y="620688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Оля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62068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Маша</a:t>
            </a:r>
            <a:endParaRPr lang="ru-RU" sz="4000" dirty="0"/>
          </a:p>
        </p:txBody>
      </p:sp>
      <p:pic>
        <p:nvPicPr>
          <p:cNvPr id="22" name="Рисунок 21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611560" y="4941168"/>
            <a:ext cx="2088232" cy="720080"/>
          </a:xfrm>
          <a:prstGeom prst="rect">
            <a:avLst/>
          </a:prstGeom>
        </p:spPr>
      </p:pic>
      <p:pic>
        <p:nvPicPr>
          <p:cNvPr id="23" name="Рисунок 22" descr="grandmother-housewife-vector-41352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683568" y="3501008"/>
            <a:ext cx="1152128" cy="1635353"/>
          </a:xfrm>
          <a:prstGeom prst="rect">
            <a:avLst/>
          </a:prstGeom>
        </p:spPr>
      </p:pic>
      <p:pic>
        <p:nvPicPr>
          <p:cNvPr id="24" name="Рисунок 23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2555776" y="4941168"/>
            <a:ext cx="1152128" cy="720080"/>
          </a:xfrm>
          <a:prstGeom prst="rect">
            <a:avLst/>
          </a:prstGeom>
        </p:spPr>
      </p:pic>
      <p:pic>
        <p:nvPicPr>
          <p:cNvPr id="25" name="Рисунок 24" descr="girl-in-black-dress-happy-schoolkid-in-school-vector-1206775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450"/>
          <a:stretch>
            <a:fillRect/>
          </a:stretch>
        </p:blipFill>
        <p:spPr>
          <a:xfrm>
            <a:off x="2339752" y="3789040"/>
            <a:ext cx="1529500" cy="1363603"/>
          </a:xfrm>
          <a:prstGeom prst="rect">
            <a:avLst/>
          </a:prstGeom>
        </p:spPr>
      </p:pic>
      <p:pic>
        <p:nvPicPr>
          <p:cNvPr id="26" name="Рисунок 25" descr="hello_html_4b07277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2" t="76574" r="9232" b="12796"/>
          <a:stretch>
            <a:fillRect/>
          </a:stretch>
        </p:blipFill>
        <p:spPr>
          <a:xfrm>
            <a:off x="3563888" y="4941168"/>
            <a:ext cx="1512168" cy="720080"/>
          </a:xfrm>
          <a:prstGeom prst="rect">
            <a:avLst/>
          </a:prstGeom>
        </p:spPr>
      </p:pic>
      <p:pic>
        <p:nvPicPr>
          <p:cNvPr id="27" name="Рисунок 26" descr="770d2d386f6efcba719118b93e374d82--school-days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3789040"/>
            <a:ext cx="629564" cy="1368152"/>
          </a:xfrm>
          <a:prstGeom prst="rect">
            <a:avLst/>
          </a:prstGeom>
        </p:spPr>
      </p:pic>
      <p:pic>
        <p:nvPicPr>
          <p:cNvPr id="28" name="Рисунок 27" descr="скобки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1854800" y="3193872"/>
            <a:ext cx="2122032" cy="475252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051720" y="5589240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73 года</a:t>
            </a:r>
            <a:endParaRPr lang="ru-RU" sz="4000" dirty="0"/>
          </a:p>
        </p:txBody>
      </p:sp>
      <p:sp>
        <p:nvSpPr>
          <p:cNvPr id="30" name="TextBox 29"/>
          <p:cNvSpPr txBox="1"/>
          <p:nvPr/>
        </p:nvSpPr>
        <p:spPr>
          <a:xfrm>
            <a:off x="4716016" y="4149080"/>
            <a:ext cx="2072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19872" y="4149080"/>
            <a:ext cx="4836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1680" y="4149080"/>
            <a:ext cx="6248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55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5995 L 0.03143 0.1185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1.11111E-6 L 0.05503 0.1051 " pathEditMode="relative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7 L 0.41736 0.11551 " pathEditMode="relative" ptsTypes="AA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  <p:bldP spid="21" grpId="0"/>
      <p:bldP spid="29" grpId="0"/>
      <p:bldP spid="30" grpId="0"/>
      <p:bldP spid="31" grpId="0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Скорость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85 км/ч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800 м/мин.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Время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15 ч</a:t>
                      </a:r>
                    </a:p>
                    <a:p>
                      <a:endParaRPr lang="ru-RU" sz="3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3 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17 ч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err="1" smtClean="0"/>
                        <a:t>Расстоя</a:t>
                      </a:r>
                      <a:r>
                        <a:rPr lang="ru-RU" sz="2800" b="1" dirty="0" smtClean="0"/>
                        <a:t>-</a:t>
                      </a:r>
                    </a:p>
                    <a:p>
                      <a:r>
                        <a:rPr lang="ru-RU" sz="2800" b="1" dirty="0" err="1" smtClean="0"/>
                        <a:t>ние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600 км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32000 м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510 км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23728" y="1844824"/>
            <a:ext cx="1568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40 км/ч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4293096"/>
            <a:ext cx="1399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255 км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3140968"/>
            <a:ext cx="1399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 мин.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2280" y="1844824"/>
            <a:ext cx="1568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3</a:t>
            </a:r>
            <a:r>
              <a:rPr lang="ru-RU" sz="3200" b="1" dirty="0" smtClean="0">
                <a:solidFill>
                  <a:srgbClr val="C00000"/>
                </a:solidFill>
              </a:rPr>
              <a:t>0 км/ч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zt2Iq8aFx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236" t="27679" r="7043" b="15045"/>
          <a:stretch>
            <a:fillRect/>
          </a:stretch>
        </p:blipFill>
        <p:spPr>
          <a:xfrm>
            <a:off x="899592" y="257605"/>
            <a:ext cx="7848872" cy="3979710"/>
          </a:xfrm>
        </p:spPr>
      </p:pic>
      <p:pic>
        <p:nvPicPr>
          <p:cNvPr id="5" name="Содержимое 3" descr="8zt2Iq8aFxM.jpg"/>
          <p:cNvPicPr>
            <a:picLocks noChangeAspect="1"/>
          </p:cNvPicPr>
          <p:nvPr/>
        </p:nvPicPr>
        <p:blipFill>
          <a:blip r:embed="rId2" cstate="print"/>
          <a:srcRect l="5849" t="8587" r="7043" b="70730"/>
          <a:stretch>
            <a:fillRect/>
          </a:stretch>
        </p:blipFill>
        <p:spPr>
          <a:xfrm>
            <a:off x="323528" y="5517232"/>
            <a:ext cx="8424936" cy="1080120"/>
          </a:xfrm>
          <a:prstGeom prst="rect">
            <a:avLst/>
          </a:prstGeom>
        </p:spPr>
      </p:pic>
      <p:pic>
        <p:nvPicPr>
          <p:cNvPr id="6" name="Содержимое 3" descr="8zt2Iq8aFxM.jpg"/>
          <p:cNvPicPr>
            <a:picLocks noChangeAspect="1"/>
          </p:cNvPicPr>
          <p:nvPr/>
        </p:nvPicPr>
        <p:blipFill>
          <a:blip r:embed="rId2" cstate="print"/>
          <a:srcRect l="9035" t="30788" r="7043" b="66103"/>
          <a:stretch>
            <a:fillRect/>
          </a:stretch>
        </p:blipFill>
        <p:spPr>
          <a:xfrm>
            <a:off x="1187624" y="2548445"/>
            <a:ext cx="7488832" cy="3044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9952" y="188640"/>
            <a:ext cx="964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 ч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9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2360" y="620688"/>
            <a:ext cx="8269339" cy="2448272"/>
          </a:xfrm>
        </p:spPr>
      </p:pic>
      <p:sp>
        <p:nvSpPr>
          <p:cNvPr id="5" name="TextBox 4"/>
          <p:cNvSpPr txBox="1"/>
          <p:nvPr/>
        </p:nvSpPr>
        <p:spPr>
          <a:xfrm>
            <a:off x="3851920" y="188640"/>
            <a:ext cx="1719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 мин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6453336"/>
            <a:ext cx="3161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Составьте задачу и решите её.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958" t="17501" r="5856" b="22041"/>
          <a:stretch>
            <a:fillRect/>
          </a:stretch>
        </p:blipFill>
        <p:spPr>
          <a:xfrm>
            <a:off x="611560" y="359902"/>
            <a:ext cx="7560840" cy="3882594"/>
          </a:xfrm>
        </p:spPr>
      </p:pic>
      <p:pic>
        <p:nvPicPr>
          <p:cNvPr id="5" name="Содержимое 3" descr="slide-1 (2).jpg"/>
          <p:cNvPicPr>
            <a:picLocks noChangeAspect="1"/>
          </p:cNvPicPr>
          <p:nvPr/>
        </p:nvPicPr>
        <p:blipFill>
          <a:blip r:embed="rId2" cstate="print"/>
          <a:srcRect l="21915" t="67958" r="54569" b="22041"/>
          <a:stretch>
            <a:fillRect/>
          </a:stretch>
        </p:blipFill>
        <p:spPr>
          <a:xfrm>
            <a:off x="683568" y="3645024"/>
            <a:ext cx="2232248" cy="648072"/>
          </a:xfrm>
          <a:prstGeom prst="rect">
            <a:avLst/>
          </a:prstGeom>
        </p:spPr>
      </p:pic>
      <p:pic>
        <p:nvPicPr>
          <p:cNvPr id="6" name="Содержимое 3" descr="slide-1 (2).jpg"/>
          <p:cNvPicPr>
            <a:picLocks noChangeAspect="1"/>
          </p:cNvPicPr>
          <p:nvPr/>
        </p:nvPicPr>
        <p:blipFill>
          <a:blip r:embed="rId2" cstate="print"/>
          <a:srcRect l="21915" t="67958" r="54569" b="22041"/>
          <a:stretch>
            <a:fillRect/>
          </a:stretch>
        </p:blipFill>
        <p:spPr>
          <a:xfrm>
            <a:off x="2915816" y="3645024"/>
            <a:ext cx="2376264" cy="648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1920" y="764704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2</a:t>
            </a:r>
            <a:r>
              <a:rPr lang="ru-RU" sz="3600" b="1" dirty="0" smtClean="0"/>
              <a:t> ч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3645024"/>
            <a:ext cx="1058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?</a:t>
            </a:r>
            <a:r>
              <a:rPr lang="ru-RU" sz="3600" b="1" dirty="0" smtClean="0"/>
              <a:t> км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6453336"/>
            <a:ext cx="3161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Составьте задачу и решите её.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009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56992"/>
            <a:ext cx="8269339" cy="2448272"/>
          </a:xfrm>
        </p:spPr>
      </p:pic>
      <p:sp>
        <p:nvSpPr>
          <p:cNvPr id="5" name="TextBox 4"/>
          <p:cNvSpPr txBox="1"/>
          <p:nvPr/>
        </p:nvSpPr>
        <p:spPr>
          <a:xfrm>
            <a:off x="3779912" y="3068960"/>
            <a:ext cx="1719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 мин</a:t>
            </a:r>
            <a:endParaRPr lang="ru-RU" sz="36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332656"/>
            <a:ext cx="6696744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Тема урока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3608" y="1412776"/>
            <a:ext cx="7200800" cy="10801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Решение задач на встречное движение. Закрепление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04664"/>
            <a:ext cx="24482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Всё понял. Могу научить других.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404664"/>
            <a:ext cx="2448272" cy="10081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Остались некоторые вопросы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404664"/>
            <a:ext cx="24482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Непонятно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 descr="8b67b97ef4ff865f58b07b64d103e379-h-44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1700808"/>
            <a:ext cx="3600400" cy="2614576"/>
          </a:xfrm>
          <a:prstGeom prst="rect">
            <a:avLst/>
          </a:prstGeom>
        </p:spPr>
      </p:pic>
      <p:pic>
        <p:nvPicPr>
          <p:cNvPr id="15" name="Рисунок 14" descr="498959-smaylik-grustnyy-2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1916832"/>
            <a:ext cx="2300354" cy="1993640"/>
          </a:xfrm>
          <a:prstGeom prst="rect">
            <a:avLst/>
          </a:prstGeom>
        </p:spPr>
      </p:pic>
      <p:pic>
        <p:nvPicPr>
          <p:cNvPr id="16" name="Рисунок 15" descr="viktorina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1916832"/>
            <a:ext cx="2088232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grandmother-housewife-vector-41352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2987824" y="780923"/>
            <a:ext cx="2736304" cy="3883963"/>
          </a:xfrm>
          <a:prstGeom prst="rect">
            <a:avLst/>
          </a:prstGeom>
        </p:spPr>
      </p:pic>
      <p:pic>
        <p:nvPicPr>
          <p:cNvPr id="5" name="Содержимое 4" descr="girl-in-black-dress-happy-schoolkid-in-school-vector-12067750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450"/>
          <a:stretch>
            <a:fillRect/>
          </a:stretch>
        </p:blipFill>
        <p:spPr>
          <a:xfrm>
            <a:off x="971600" y="2204864"/>
            <a:ext cx="3005426" cy="2676491"/>
          </a:xfrm>
          <a:prstGeom prst="rect">
            <a:avLst/>
          </a:prstGeom>
        </p:spPr>
      </p:pic>
      <p:pic>
        <p:nvPicPr>
          <p:cNvPr id="6" name="Рисунок 5" descr="770d2d386f6efcba719118b93e374d82--school-days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8738" y="2060848"/>
            <a:ext cx="1179525" cy="2563314"/>
          </a:xfrm>
          <a:prstGeom prst="rect">
            <a:avLst/>
          </a:prstGeom>
        </p:spPr>
      </p:pic>
      <p:pic>
        <p:nvPicPr>
          <p:cNvPr id="7" name="Рисунок 6" descr="i9s2veuqaxqmecrp2hpcdo162n3r2fyd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2492896"/>
            <a:ext cx="1028753" cy="12687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6453336"/>
            <a:ext cx="799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Бабушка прочитала внучкам  сказку «Три поросенка» и  загадала такую загадку.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8964488" cy="19442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Три поросёнка построили три домика: из соломы, прутьев и камней.  </a:t>
            </a:r>
            <a:r>
              <a:rPr lang="ru-RU" sz="3200" dirty="0" err="1" smtClean="0">
                <a:solidFill>
                  <a:schemeClr val="tx1"/>
                </a:solidFill>
              </a:rPr>
              <a:t>Ниф-ниф</a:t>
            </a:r>
            <a:r>
              <a:rPr lang="ru-RU" sz="3200" dirty="0" smtClean="0">
                <a:solidFill>
                  <a:schemeClr val="tx1"/>
                </a:solidFill>
              </a:rPr>
              <a:t> построил домик не из камней и не из прутьев. </a:t>
            </a:r>
            <a:r>
              <a:rPr lang="ru-RU" sz="3200" dirty="0" err="1" smtClean="0">
                <a:solidFill>
                  <a:schemeClr val="tx1"/>
                </a:solidFill>
              </a:rPr>
              <a:t>Нуф-нуф</a:t>
            </a:r>
            <a:r>
              <a:rPr lang="ru-RU" sz="3200" dirty="0" smtClean="0">
                <a:solidFill>
                  <a:schemeClr val="tx1"/>
                </a:solidFill>
              </a:rPr>
              <a:t> не из  камней. Кто какой домик построил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grandmother-housewife-vector-413521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01"/>
          <a:stretch>
            <a:fillRect/>
          </a:stretch>
        </p:blipFill>
        <p:spPr>
          <a:xfrm>
            <a:off x="3203848" y="2348879"/>
            <a:ext cx="2880320" cy="4094377"/>
          </a:xfrm>
          <a:prstGeom prst="rect">
            <a:avLst/>
          </a:prstGeom>
        </p:spPr>
      </p:pic>
      <p:pic>
        <p:nvPicPr>
          <p:cNvPr id="6" name="Содержимое 4" descr="girl-in-black-dress-happy-schoolkid-in-school-vector-1206775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450"/>
          <a:stretch>
            <a:fillRect/>
          </a:stretch>
        </p:blipFill>
        <p:spPr>
          <a:xfrm>
            <a:off x="1259632" y="3429000"/>
            <a:ext cx="3005426" cy="2676491"/>
          </a:xfrm>
          <a:prstGeom prst="rect">
            <a:avLst/>
          </a:prstGeom>
        </p:spPr>
      </p:pic>
      <p:pic>
        <p:nvPicPr>
          <p:cNvPr id="7" name="Рисунок 6" descr="770d2d386f6efcba719118b93e374d82--school-days-clip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3585486"/>
            <a:ext cx="1107517" cy="2406828"/>
          </a:xfrm>
          <a:prstGeom prst="rect">
            <a:avLst/>
          </a:prstGeom>
        </p:spPr>
      </p:pic>
      <p:pic>
        <p:nvPicPr>
          <p:cNvPr id="8" name="Рисунок 7" descr="i9s2veuqaxqmecrp2hpcdo162n3r2fyd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4293096"/>
            <a:ext cx="853594" cy="1052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8964488" cy="19442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Три поросёнка построили три домика: из соломы, прутьев и камней.  </a:t>
            </a:r>
            <a:r>
              <a:rPr lang="ru-RU" sz="3200" dirty="0" err="1" smtClean="0">
                <a:solidFill>
                  <a:schemeClr val="tx1"/>
                </a:solidFill>
              </a:rPr>
              <a:t>Ниф-ниф</a:t>
            </a:r>
            <a:r>
              <a:rPr lang="ru-RU" sz="3200" dirty="0" smtClean="0">
                <a:solidFill>
                  <a:schemeClr val="tx1"/>
                </a:solidFill>
              </a:rPr>
              <a:t> построил домик не из камней и не из прутьев. </a:t>
            </a:r>
            <a:r>
              <a:rPr lang="ru-RU" sz="3200" dirty="0" err="1" smtClean="0">
                <a:solidFill>
                  <a:schemeClr val="tx1"/>
                </a:solidFill>
              </a:rPr>
              <a:t>Нуф-нуф</a:t>
            </a:r>
            <a:r>
              <a:rPr lang="ru-RU" sz="3200" dirty="0" smtClean="0">
                <a:solidFill>
                  <a:schemeClr val="tx1"/>
                </a:solidFill>
              </a:rPr>
              <a:t> не из  камней. Кто какой домик построил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6" y="2492896"/>
          <a:ext cx="7920880" cy="3744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0220"/>
                <a:gridCol w="1980220"/>
                <a:gridCol w="1980220"/>
                <a:gridCol w="1980220"/>
              </a:tblGrid>
              <a:tr h="9361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Солома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Прутья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Камни</a:t>
                      </a:r>
                      <a:endParaRPr lang="ru-RU" sz="3600" b="1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Рисунок 11" descr="scale_1200.jpg"/>
          <p:cNvPicPr>
            <a:picLocks noChangeAspect="1"/>
          </p:cNvPicPr>
          <p:nvPr/>
        </p:nvPicPr>
        <p:blipFill>
          <a:blip r:embed="rId2" cstate="print"/>
          <a:srcRect l="69687" t="35856" r="1963" b="34677"/>
          <a:stretch>
            <a:fillRect/>
          </a:stretch>
        </p:blipFill>
        <p:spPr>
          <a:xfrm>
            <a:off x="1187624" y="5301208"/>
            <a:ext cx="1244298" cy="864096"/>
          </a:xfrm>
          <a:prstGeom prst="rect">
            <a:avLst/>
          </a:prstGeom>
        </p:spPr>
      </p:pic>
      <p:pic>
        <p:nvPicPr>
          <p:cNvPr id="13" name="Рисунок 12" descr="scale_1200.jpg"/>
          <p:cNvPicPr>
            <a:picLocks noChangeAspect="1"/>
          </p:cNvPicPr>
          <p:nvPr/>
        </p:nvPicPr>
        <p:blipFill>
          <a:blip r:embed="rId3" cstate="print"/>
          <a:srcRect l="69687" t="67184" r="1963" b="4528"/>
          <a:stretch>
            <a:fillRect/>
          </a:stretch>
        </p:blipFill>
        <p:spPr>
          <a:xfrm>
            <a:off x="1187624" y="4437112"/>
            <a:ext cx="1188132" cy="792088"/>
          </a:xfrm>
          <a:prstGeom prst="rect">
            <a:avLst/>
          </a:prstGeom>
        </p:spPr>
      </p:pic>
      <p:pic>
        <p:nvPicPr>
          <p:cNvPr id="14" name="Рисунок 13" descr="scale_1200.jpg"/>
          <p:cNvPicPr>
            <a:picLocks noChangeAspect="1"/>
          </p:cNvPicPr>
          <p:nvPr/>
        </p:nvPicPr>
        <p:blipFill>
          <a:blip r:embed="rId4" cstate="print"/>
          <a:srcRect l="68112" t="3536" b="64640"/>
          <a:stretch>
            <a:fillRect/>
          </a:stretch>
        </p:blipFill>
        <p:spPr>
          <a:xfrm>
            <a:off x="1187624" y="3501008"/>
            <a:ext cx="1187925" cy="79208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308304" y="3068960"/>
            <a:ext cx="535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_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3140968"/>
            <a:ext cx="535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_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" name="Рисунок 16" descr="scale_12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1" r="72050" b="65323"/>
          <a:stretch>
            <a:fillRect/>
          </a:stretch>
        </p:blipFill>
        <p:spPr>
          <a:xfrm>
            <a:off x="3275856" y="3284984"/>
            <a:ext cx="1027950" cy="108012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7308304" y="4005064"/>
            <a:ext cx="535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_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Рисунок 18" descr="scale_12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735" r="72438"/>
          <a:stretch>
            <a:fillRect/>
          </a:stretch>
        </p:blipFill>
        <p:spPr>
          <a:xfrm>
            <a:off x="7020272" y="5301208"/>
            <a:ext cx="1180769" cy="952118"/>
          </a:xfrm>
          <a:prstGeom prst="rect">
            <a:avLst/>
          </a:prstGeom>
        </p:spPr>
      </p:pic>
      <p:pic>
        <p:nvPicPr>
          <p:cNvPr id="20" name="Рисунок 19" descr="scale_12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00" t="34912" r="72438" b="30907"/>
          <a:stretch>
            <a:fillRect/>
          </a:stretch>
        </p:blipFill>
        <p:spPr>
          <a:xfrm>
            <a:off x="5148064" y="4293096"/>
            <a:ext cx="1072671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0px-Line_segment.svg_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1998" b="43683"/>
          <a:stretch>
            <a:fillRect/>
          </a:stretch>
        </p:blipFill>
        <p:spPr>
          <a:xfrm>
            <a:off x="251520" y="1196752"/>
            <a:ext cx="8496944" cy="1008112"/>
          </a:xfrm>
        </p:spPr>
      </p:pic>
      <p:pic>
        <p:nvPicPr>
          <p:cNvPr id="5" name="Рисунок 4" descr="scale_12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735" r="72438"/>
          <a:stretch>
            <a:fillRect/>
          </a:stretch>
        </p:blipFill>
        <p:spPr>
          <a:xfrm>
            <a:off x="7452320" y="1052736"/>
            <a:ext cx="1180769" cy="952118"/>
          </a:xfrm>
          <a:prstGeom prst="rect">
            <a:avLst/>
          </a:prstGeom>
        </p:spPr>
      </p:pic>
      <p:pic>
        <p:nvPicPr>
          <p:cNvPr id="6" name="Рисунок 5" descr="scale_12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1" r="72050" b="65323"/>
          <a:stretch>
            <a:fillRect/>
          </a:stretch>
        </p:blipFill>
        <p:spPr>
          <a:xfrm>
            <a:off x="179512" y="980728"/>
            <a:ext cx="1027950" cy="1080120"/>
          </a:xfrm>
          <a:prstGeom prst="rect">
            <a:avLst/>
          </a:prstGeom>
        </p:spPr>
      </p:pic>
      <p:pic>
        <p:nvPicPr>
          <p:cNvPr id="9" name="Рисунок 8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4" cstate="print"/>
          <a:srcRect r="64791"/>
          <a:stretch>
            <a:fillRect/>
          </a:stretch>
        </p:blipFill>
        <p:spPr>
          <a:xfrm>
            <a:off x="1187624" y="692696"/>
            <a:ext cx="790260" cy="907554"/>
          </a:xfrm>
          <a:prstGeom prst="rect">
            <a:avLst/>
          </a:prstGeom>
        </p:spPr>
      </p:pic>
      <p:pic>
        <p:nvPicPr>
          <p:cNvPr id="10" name="Рисунок 9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5" cstate="print"/>
          <a:srcRect l="35500" r="38205"/>
          <a:stretch>
            <a:fillRect/>
          </a:stretch>
        </p:blipFill>
        <p:spPr>
          <a:xfrm>
            <a:off x="7020272" y="764704"/>
            <a:ext cx="571628" cy="879004"/>
          </a:xfrm>
          <a:prstGeom prst="rect">
            <a:avLst/>
          </a:prstGeom>
        </p:spPr>
      </p:pic>
      <p:pic>
        <p:nvPicPr>
          <p:cNvPr id="11" name="Рисунок 10" descr="image009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04" r="40218" b="38522"/>
          <a:stretch>
            <a:fillRect/>
          </a:stretch>
        </p:blipFill>
        <p:spPr>
          <a:xfrm>
            <a:off x="3707904" y="692696"/>
            <a:ext cx="1368152" cy="10606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79912" y="260648"/>
            <a:ext cx="2083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20 мин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123728" y="1124744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07704" y="54868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105м/ мин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5364088" y="1124744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92080" y="62068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107м/ мин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1" y="558924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Ниф-Ниф</a:t>
            </a:r>
            <a:r>
              <a:rPr lang="ru-RU" dirty="0" smtClean="0"/>
              <a:t> попросил </a:t>
            </a:r>
            <a:r>
              <a:rPr lang="ru-RU" dirty="0" err="1" smtClean="0"/>
              <a:t>Наф</a:t>
            </a:r>
            <a:r>
              <a:rPr lang="ru-RU" dirty="0" smtClean="0"/>
              <a:t>- </a:t>
            </a:r>
            <a:r>
              <a:rPr lang="ru-RU" dirty="0" err="1" smtClean="0"/>
              <a:t>Нафа</a:t>
            </a:r>
            <a:r>
              <a:rPr lang="ru-RU" dirty="0" smtClean="0"/>
              <a:t> научить его строить прочный домик из камней. Они договорились о встрече и пошли навстречу друг другу. </a:t>
            </a:r>
            <a:r>
              <a:rPr lang="ru-RU" dirty="0" err="1" smtClean="0"/>
              <a:t>Ниф-Ниф</a:t>
            </a:r>
            <a:r>
              <a:rPr lang="ru-RU" dirty="0" smtClean="0"/>
              <a:t> </a:t>
            </a:r>
            <a:r>
              <a:rPr lang="ru-RU" dirty="0" err="1" smtClean="0"/>
              <a:t>щел</a:t>
            </a:r>
            <a:r>
              <a:rPr lang="ru-RU" dirty="0" smtClean="0"/>
              <a:t> со скоростью 105 м/мин., а </a:t>
            </a:r>
            <a:r>
              <a:rPr lang="ru-RU" dirty="0" err="1" smtClean="0"/>
              <a:t>Наф-Наф</a:t>
            </a:r>
            <a:r>
              <a:rPr lang="ru-RU" dirty="0" smtClean="0"/>
              <a:t> со скоростью 107 м/мин. Через 20 минут они встретились. Какое расстояние было между поросятами</a:t>
            </a:r>
            <a:r>
              <a:rPr lang="en-US" dirty="0" smtClean="0"/>
              <a:t>?</a:t>
            </a:r>
            <a:endParaRPr lang="ru-RU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1619672" y="2420888"/>
            <a:ext cx="324036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788024" y="2420888"/>
            <a:ext cx="2736304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Рисунок 32" descr="2000px-Line_segment.svg_.png"/>
          <p:cNvPicPr>
            <a:picLocks noChangeAspect="1"/>
          </p:cNvPicPr>
          <p:nvPr/>
        </p:nvPicPr>
        <p:blipFill>
          <a:blip r:embed="rId7" cstate="print"/>
          <a:srcRect l="25850" t="42650" r="29000" b="41600"/>
          <a:stretch>
            <a:fillRect/>
          </a:stretch>
        </p:blipFill>
        <p:spPr>
          <a:xfrm rot="5400000">
            <a:off x="1151620" y="1592796"/>
            <a:ext cx="1008112" cy="1080120"/>
          </a:xfrm>
          <a:prstGeom prst="rect">
            <a:avLst/>
          </a:prstGeom>
        </p:spPr>
      </p:pic>
      <p:pic>
        <p:nvPicPr>
          <p:cNvPr id="34" name="Рисунок 33" descr="2000px-Line_segment.svg_.png"/>
          <p:cNvPicPr>
            <a:picLocks noChangeAspect="1"/>
          </p:cNvPicPr>
          <p:nvPr/>
        </p:nvPicPr>
        <p:blipFill>
          <a:blip r:embed="rId7" cstate="print"/>
          <a:srcRect l="25850" t="42650" r="29000" b="41600"/>
          <a:stretch>
            <a:fillRect/>
          </a:stretch>
        </p:blipFill>
        <p:spPr>
          <a:xfrm rot="5400000">
            <a:off x="6840252" y="1520788"/>
            <a:ext cx="1008112" cy="108012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635896" y="1700808"/>
            <a:ext cx="1271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? 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км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403648" y="2708920"/>
            <a:ext cx="6696744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Тема урока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331640" y="3717032"/>
            <a:ext cx="6696744" cy="10081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Решение задач на …………. движение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331640" y="3717032"/>
            <a:ext cx="6696744" cy="10081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Решение задач на  встречное движение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24" grpId="0"/>
      <p:bldP spid="35" grpId="0"/>
      <p:bldP spid="36" grpId="0" animBg="1"/>
      <p:bldP spid="37" grpId="1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0px-Line_segment.svg_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41998" b="43683"/>
          <a:stretch>
            <a:fillRect/>
          </a:stretch>
        </p:blipFill>
        <p:spPr>
          <a:xfrm>
            <a:off x="251520" y="1196752"/>
            <a:ext cx="8496944" cy="1008112"/>
          </a:xfrm>
        </p:spPr>
      </p:pic>
      <p:pic>
        <p:nvPicPr>
          <p:cNvPr id="5" name="Рисунок 4" descr="scale_12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735" r="72438"/>
          <a:stretch>
            <a:fillRect/>
          </a:stretch>
        </p:blipFill>
        <p:spPr>
          <a:xfrm>
            <a:off x="7452320" y="1052736"/>
            <a:ext cx="1180769" cy="952118"/>
          </a:xfrm>
          <a:prstGeom prst="rect">
            <a:avLst/>
          </a:prstGeom>
        </p:spPr>
      </p:pic>
      <p:pic>
        <p:nvPicPr>
          <p:cNvPr id="6" name="Рисунок 5" descr="scale_12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1" r="72050" b="65323"/>
          <a:stretch>
            <a:fillRect/>
          </a:stretch>
        </p:blipFill>
        <p:spPr>
          <a:xfrm>
            <a:off x="179512" y="980728"/>
            <a:ext cx="1027950" cy="1080120"/>
          </a:xfrm>
          <a:prstGeom prst="rect">
            <a:avLst/>
          </a:prstGeom>
        </p:spPr>
      </p:pic>
      <p:pic>
        <p:nvPicPr>
          <p:cNvPr id="9" name="Рисунок 8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5" cstate="print"/>
          <a:srcRect r="64791"/>
          <a:stretch>
            <a:fillRect/>
          </a:stretch>
        </p:blipFill>
        <p:spPr>
          <a:xfrm>
            <a:off x="1187624" y="692696"/>
            <a:ext cx="790260" cy="907554"/>
          </a:xfrm>
          <a:prstGeom prst="rect">
            <a:avLst/>
          </a:prstGeom>
        </p:spPr>
      </p:pic>
      <p:pic>
        <p:nvPicPr>
          <p:cNvPr id="10" name="Рисунок 9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6" cstate="print"/>
          <a:srcRect l="35500" r="38205"/>
          <a:stretch>
            <a:fillRect/>
          </a:stretch>
        </p:blipFill>
        <p:spPr>
          <a:xfrm>
            <a:off x="7020272" y="764704"/>
            <a:ext cx="571628" cy="879004"/>
          </a:xfrm>
          <a:prstGeom prst="rect">
            <a:avLst/>
          </a:prstGeom>
        </p:spPr>
      </p:pic>
      <p:pic>
        <p:nvPicPr>
          <p:cNvPr id="11" name="Рисунок 10" descr="image009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04" r="40218" b="38522"/>
          <a:stretch>
            <a:fillRect/>
          </a:stretch>
        </p:blipFill>
        <p:spPr>
          <a:xfrm>
            <a:off x="3707904" y="692696"/>
            <a:ext cx="1368152" cy="10606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79912" y="260648"/>
            <a:ext cx="2083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20 мин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123728" y="1124744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07704" y="54868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105м/ мин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5364088" y="1124744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92080" y="62068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107м/ мин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1619672" y="2420888"/>
            <a:ext cx="324036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788024" y="2420888"/>
            <a:ext cx="2736304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Рисунок 32" descr="2000px-Line_segment.svg_.png"/>
          <p:cNvPicPr>
            <a:picLocks noChangeAspect="1"/>
          </p:cNvPicPr>
          <p:nvPr/>
        </p:nvPicPr>
        <p:blipFill>
          <a:blip r:embed="rId8" cstate="print"/>
          <a:srcRect l="25850" t="42650" r="29000" b="41600"/>
          <a:stretch>
            <a:fillRect/>
          </a:stretch>
        </p:blipFill>
        <p:spPr>
          <a:xfrm rot="5400000">
            <a:off x="1151620" y="1592796"/>
            <a:ext cx="1008112" cy="1080120"/>
          </a:xfrm>
          <a:prstGeom prst="rect">
            <a:avLst/>
          </a:prstGeom>
        </p:spPr>
      </p:pic>
      <p:pic>
        <p:nvPicPr>
          <p:cNvPr id="34" name="Рисунок 33" descr="2000px-Line_segment.svg_.png"/>
          <p:cNvPicPr>
            <a:picLocks noChangeAspect="1"/>
          </p:cNvPicPr>
          <p:nvPr/>
        </p:nvPicPr>
        <p:blipFill>
          <a:blip r:embed="rId8" cstate="print"/>
          <a:srcRect l="25850" t="42650" r="29000" b="41600"/>
          <a:stretch>
            <a:fillRect/>
          </a:stretch>
        </p:blipFill>
        <p:spPr>
          <a:xfrm rot="5400000">
            <a:off x="6840252" y="1520788"/>
            <a:ext cx="1008112" cy="108012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635896" y="1700808"/>
            <a:ext cx="1271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? 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км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" y="6093296"/>
            <a:ext cx="9396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Вспомним взаимосвязь между тремя величинами: время, скорость, расстояние. Зная две из них, всегда можно найти третью. Как найти расстояние, если известны скорость и время</a:t>
            </a:r>
            <a:r>
              <a:rPr lang="en-US" sz="1400" dirty="0" smtClean="0"/>
              <a:t>?</a:t>
            </a:r>
            <a:endParaRPr lang="ru-RU" sz="14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23528" y="2852936"/>
            <a:ext cx="8820472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1)105 ∙ 20 =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27784" y="2924944"/>
            <a:ext cx="5930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2100 (м) – прошёл </a:t>
            </a:r>
            <a:r>
              <a:rPr lang="ru-RU" sz="3600" b="1" dirty="0" err="1" smtClean="0"/>
              <a:t>Ниф-Ниф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3528" y="3717032"/>
            <a:ext cx="8820472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2)107 ∙ 20 =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9792" y="3789040"/>
            <a:ext cx="5872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2140 (м) – прошёл </a:t>
            </a:r>
            <a:r>
              <a:rPr lang="ru-RU" sz="3600" b="1" dirty="0" err="1" smtClean="0"/>
              <a:t>Наф-Наф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23528" y="4653136"/>
            <a:ext cx="8820472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3)2100 + 2140 =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91880" y="4725144"/>
            <a:ext cx="5872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</a:t>
            </a:r>
            <a:r>
              <a:rPr lang="ru-RU" sz="3600" b="1" dirty="0" smtClean="0"/>
              <a:t>2</a:t>
            </a:r>
            <a:r>
              <a:rPr lang="ru-RU" sz="3600" b="1" dirty="0" smtClean="0"/>
              <a:t>40 (м) – расстояние.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04664"/>
            <a:ext cx="24482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Всё понял. Могу научить других.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404664"/>
            <a:ext cx="2448272" cy="10081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Остались некоторые вопросы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404664"/>
            <a:ext cx="2448272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Непонятно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Рисунок 13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2" cstate="print"/>
          <a:srcRect r="63969"/>
          <a:stretch>
            <a:fillRect/>
          </a:stretch>
        </p:blipFill>
        <p:spPr>
          <a:xfrm>
            <a:off x="5436096" y="1628800"/>
            <a:ext cx="3157364" cy="3543300"/>
          </a:xfrm>
          <a:prstGeom prst="rect">
            <a:avLst/>
          </a:prstGeom>
        </p:spPr>
      </p:pic>
      <p:pic>
        <p:nvPicPr>
          <p:cNvPr id="17" name="Рисунок 16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2" cstate="print"/>
          <a:srcRect l="64261"/>
          <a:stretch>
            <a:fillRect/>
          </a:stretch>
        </p:blipFill>
        <p:spPr>
          <a:xfrm>
            <a:off x="3419872" y="1772816"/>
            <a:ext cx="3131840" cy="3543300"/>
          </a:xfrm>
          <a:prstGeom prst="rect">
            <a:avLst/>
          </a:prstGeom>
        </p:spPr>
      </p:pic>
      <p:pic>
        <p:nvPicPr>
          <p:cNvPr id="18" name="Рисунок 17" descr="png-transparent-domestic-pig-goldilocks-and-the-three-bears-the-three-little-pigs-pig-child-animals-toddler.png"/>
          <p:cNvPicPr>
            <a:picLocks noChangeAspect="1"/>
          </p:cNvPicPr>
          <p:nvPr/>
        </p:nvPicPr>
        <p:blipFill>
          <a:blip r:embed="rId2" cstate="print"/>
          <a:srcRect l="35500" r="37383"/>
          <a:stretch>
            <a:fillRect/>
          </a:stretch>
        </p:blipFill>
        <p:spPr>
          <a:xfrm>
            <a:off x="323528" y="1772816"/>
            <a:ext cx="2376264" cy="354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урок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31640" y="6858000"/>
            <a:ext cx="6400800" cy="243408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OrangeDwn_1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332656"/>
            <a:ext cx="1872208" cy="1467544"/>
          </a:xfrm>
          <a:prstGeom prst="rect">
            <a:avLst/>
          </a:prstGeom>
        </p:spPr>
      </p:pic>
      <p:pic>
        <p:nvPicPr>
          <p:cNvPr id="5" name="Рисунок 4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115616" y="1700808"/>
            <a:ext cx="1656184" cy="1472347"/>
          </a:xfrm>
          <a:prstGeom prst="rect">
            <a:avLst/>
          </a:prstGeom>
        </p:spPr>
      </p:pic>
      <p:pic>
        <p:nvPicPr>
          <p:cNvPr id="6" name="Рисунок 5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2132856"/>
            <a:ext cx="3529496" cy="1418101"/>
          </a:xfrm>
          <a:prstGeom prst="rect">
            <a:avLst/>
          </a:prstGeom>
        </p:spPr>
      </p:pic>
      <p:pic>
        <p:nvPicPr>
          <p:cNvPr id="7" name="Рисунок 6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195736" y="3429000"/>
            <a:ext cx="1508176" cy="1340768"/>
          </a:xfrm>
          <a:prstGeom prst="rect">
            <a:avLst/>
          </a:prstGeom>
        </p:spPr>
      </p:pic>
      <p:pic>
        <p:nvPicPr>
          <p:cNvPr id="8" name="Рисунок 7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3789040"/>
            <a:ext cx="3350276" cy="1346093"/>
          </a:xfrm>
          <a:prstGeom prst="rect">
            <a:avLst/>
          </a:prstGeom>
        </p:spPr>
      </p:pic>
      <p:pic>
        <p:nvPicPr>
          <p:cNvPr id="9" name="Рисунок 8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3131840" y="5013176"/>
            <a:ext cx="1643201" cy="1460805"/>
          </a:xfrm>
          <a:prstGeom prst="rect">
            <a:avLst/>
          </a:prstGeom>
        </p:spPr>
      </p:pic>
      <p:pic>
        <p:nvPicPr>
          <p:cNvPr id="10" name="Рисунок 9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5229200"/>
            <a:ext cx="3528392" cy="141765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71600" y="332656"/>
            <a:ext cx="172819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24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700808"/>
            <a:ext cx="2664296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 20</a:t>
            </a:r>
            <a:endParaRPr lang="ru-RU" sz="4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2492896"/>
            <a:ext cx="108011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480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3501008"/>
            <a:ext cx="11521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99792" y="2780928"/>
            <a:ext cx="7920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43808" y="4005064"/>
            <a:ext cx="20162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300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79913" y="5085184"/>
            <a:ext cx="100811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55976" y="5661248"/>
            <a:ext cx="15121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Рисунок 18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5292080" y="5085184"/>
            <a:ext cx="1584175" cy="1408331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 flipH="1">
            <a:off x="6804248" y="3933056"/>
            <a:ext cx="10801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20272" y="4005064"/>
            <a:ext cx="100811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" name="Рисунок 21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3789040"/>
            <a:ext cx="3456384" cy="1388726"/>
          </a:xfrm>
          <a:prstGeom prst="rect">
            <a:avLst/>
          </a:prstGeom>
        </p:spPr>
      </p:pic>
      <p:pic>
        <p:nvPicPr>
          <p:cNvPr id="24" name="Рисунок 23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588224" y="3429000"/>
            <a:ext cx="1427177" cy="1268760"/>
          </a:xfrm>
          <a:prstGeom prst="rect">
            <a:avLst/>
          </a:prstGeom>
        </p:spPr>
      </p:pic>
      <p:pic>
        <p:nvPicPr>
          <p:cNvPr id="29" name="Рисунок 28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4504" y="2132856"/>
            <a:ext cx="3529496" cy="1418101"/>
          </a:xfrm>
          <a:prstGeom prst="rect">
            <a:avLst/>
          </a:prstGeom>
        </p:spPr>
      </p:pic>
      <p:pic>
        <p:nvPicPr>
          <p:cNvPr id="31" name="Рисунок 30" descr="67ce85198bcb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772816"/>
            <a:ext cx="2314947" cy="2314947"/>
          </a:xfrm>
          <a:prstGeom prst="rect">
            <a:avLst/>
          </a:prstGeom>
        </p:spPr>
      </p:pic>
      <p:pic>
        <p:nvPicPr>
          <p:cNvPr id="32" name="Рисунок 31" descr="depositphotos_51012423-stock-photo-wise-owl-teacher-cartoon-character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7195" r="68112"/>
          <a:stretch>
            <a:fillRect/>
          </a:stretch>
        </p:blipFill>
        <p:spPr>
          <a:xfrm>
            <a:off x="323528" y="4414528"/>
            <a:ext cx="2627784" cy="2443472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3347863" y="5013176"/>
            <a:ext cx="72008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187921" y="5589241"/>
            <a:ext cx="15362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436096" y="5085184"/>
            <a:ext cx="13681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80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652120" y="4005064"/>
            <a:ext cx="165618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4800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516216" y="3356992"/>
            <a:ext cx="16561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:100</a:t>
            </a:r>
            <a:endParaRPr lang="ru-RU" sz="4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876256" y="3573016"/>
            <a:ext cx="11521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516216" y="2492897"/>
            <a:ext cx="172819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48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" name="Рисунок 39" descr="page_310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588223" y="692695"/>
            <a:ext cx="1665174" cy="1480339"/>
          </a:xfrm>
          <a:prstGeom prst="rect">
            <a:avLst/>
          </a:prstGeom>
        </p:spPr>
      </p:pic>
      <p:pic>
        <p:nvPicPr>
          <p:cNvPr id="41" name="Рисунок 40" descr="kru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260648"/>
            <a:ext cx="3529496" cy="1418101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6660232" y="692697"/>
            <a:ext cx="12961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5</a:t>
            </a:r>
            <a:endParaRPr lang="ru-RU" sz="4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364088" y="620688"/>
            <a:ext cx="14401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240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63888" y="5157192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: 5</a:t>
            </a:r>
            <a:endParaRPr lang="ru-RU" sz="44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187624" y="1412776"/>
            <a:ext cx="8640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267744" y="3140968"/>
            <a:ext cx="576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195736" y="3428999"/>
            <a:ext cx="1512168" cy="707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- 180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660232" y="476672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 flipV="1">
            <a:off x="5220072" y="5157192"/>
            <a:ext cx="1008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8" grpId="0"/>
      <p:bldP spid="34" grpId="0"/>
      <p:bldP spid="36" grpId="0"/>
      <p:bldP spid="39" grpId="0"/>
      <p:bldP spid="4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362</Words>
  <Application>Microsoft Office PowerPoint</Application>
  <PresentationFormat>Экран (4:3)</PresentationFormat>
  <Paragraphs>89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2 урок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15</cp:revision>
  <dcterms:created xsi:type="dcterms:W3CDTF">2020-02-01T08:27:04Z</dcterms:created>
  <dcterms:modified xsi:type="dcterms:W3CDTF">2024-01-05T09:02:29Z</dcterms:modified>
</cp:coreProperties>
</file>