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35239-B378-4FE5-9344-AD203321194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B6F8E-29CE-4B6A-9D55-86C6874AE6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B6F8E-29CE-4B6A-9D55-86C6874AE6F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2936"/>
            <a:ext cx="7772400" cy="7475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800"/>
            <a:ext cx="6400800" cy="121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grandmother-housewife-vector-413521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01"/>
          <a:stretch>
            <a:fillRect/>
          </a:stretch>
        </p:blipFill>
        <p:spPr>
          <a:xfrm>
            <a:off x="827584" y="286386"/>
            <a:ext cx="1152128" cy="1635353"/>
          </a:xfrm>
          <a:prstGeom prst="rect">
            <a:avLst/>
          </a:prstGeom>
        </p:spPr>
      </p:pic>
      <p:pic>
        <p:nvPicPr>
          <p:cNvPr id="7" name="Рисунок 6" descr="girl-in-black-dress-happy-schoolkid-in-school-vector-1206775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7450"/>
          <a:stretch>
            <a:fillRect/>
          </a:stretch>
        </p:blipFill>
        <p:spPr>
          <a:xfrm>
            <a:off x="1907704" y="620688"/>
            <a:ext cx="1529500" cy="1363603"/>
          </a:xfrm>
          <a:prstGeom prst="rect">
            <a:avLst/>
          </a:prstGeom>
        </p:spPr>
      </p:pic>
      <p:pic>
        <p:nvPicPr>
          <p:cNvPr id="8" name="Рисунок 7" descr="770d2d386f6efcba719118b93e374d82--school-days-clipart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5856" y="620688"/>
            <a:ext cx="629564" cy="1368152"/>
          </a:xfrm>
          <a:prstGeom prst="rect">
            <a:avLst/>
          </a:prstGeom>
        </p:spPr>
      </p:pic>
      <p:pic>
        <p:nvPicPr>
          <p:cNvPr id="9" name="Рисунок 8" descr="hello_html_4b07277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32" t="76574" r="9232" b="12796"/>
          <a:stretch>
            <a:fillRect/>
          </a:stretch>
        </p:blipFill>
        <p:spPr>
          <a:xfrm>
            <a:off x="827584" y="2492896"/>
            <a:ext cx="2088232" cy="720080"/>
          </a:xfrm>
          <a:prstGeom prst="rect">
            <a:avLst/>
          </a:prstGeom>
        </p:spPr>
      </p:pic>
      <p:pic>
        <p:nvPicPr>
          <p:cNvPr id="10" name="Рисунок 9" descr="hello_html_4b07277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32" t="76574" r="9232" b="12796"/>
          <a:stretch>
            <a:fillRect/>
          </a:stretch>
        </p:blipFill>
        <p:spPr>
          <a:xfrm>
            <a:off x="2771800" y="2492896"/>
            <a:ext cx="1152128" cy="720080"/>
          </a:xfrm>
          <a:prstGeom prst="rect">
            <a:avLst/>
          </a:prstGeom>
        </p:spPr>
      </p:pic>
      <p:pic>
        <p:nvPicPr>
          <p:cNvPr id="12" name="Рисунок 11" descr="скобки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1530764" y="1501684"/>
            <a:ext cx="1834000" cy="32403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47664" y="3140968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63 года</a:t>
            </a:r>
            <a:endParaRPr lang="ru-RU" sz="3200" dirty="0"/>
          </a:p>
        </p:txBody>
      </p:sp>
      <p:pic>
        <p:nvPicPr>
          <p:cNvPr id="14" name="Рисунок 13" descr="hello_html_4b07277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32" t="76574" r="9232" b="12796"/>
          <a:stretch>
            <a:fillRect/>
          </a:stretch>
        </p:blipFill>
        <p:spPr>
          <a:xfrm>
            <a:off x="4788024" y="2564904"/>
            <a:ext cx="2088232" cy="720080"/>
          </a:xfrm>
          <a:prstGeom prst="rect">
            <a:avLst/>
          </a:prstGeom>
        </p:spPr>
      </p:pic>
      <p:pic>
        <p:nvPicPr>
          <p:cNvPr id="15" name="Рисунок 14" descr="grandmother-housewife-vector-413521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01"/>
          <a:stretch>
            <a:fillRect/>
          </a:stretch>
        </p:blipFill>
        <p:spPr>
          <a:xfrm>
            <a:off x="4932040" y="1124744"/>
            <a:ext cx="1152128" cy="1635353"/>
          </a:xfrm>
          <a:prstGeom prst="rect">
            <a:avLst/>
          </a:prstGeom>
        </p:spPr>
      </p:pic>
      <p:pic>
        <p:nvPicPr>
          <p:cNvPr id="16" name="Рисунок 15" descr="hello_html_4b07277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32" t="76574" r="9232" b="12796"/>
          <a:stretch>
            <a:fillRect/>
          </a:stretch>
        </p:blipFill>
        <p:spPr>
          <a:xfrm>
            <a:off x="6732240" y="2564904"/>
            <a:ext cx="1512168" cy="720080"/>
          </a:xfrm>
          <a:prstGeom prst="rect">
            <a:avLst/>
          </a:prstGeom>
        </p:spPr>
      </p:pic>
      <p:pic>
        <p:nvPicPr>
          <p:cNvPr id="17" name="Рисунок 16" descr="скобки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5599216" y="1393672"/>
            <a:ext cx="1978016" cy="3600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580112" y="3293368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65 лет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2771801" y="620688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Оля</a:t>
            </a:r>
            <a:endParaRPr lang="ru-RU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620688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Маша</a:t>
            </a:r>
            <a:endParaRPr lang="ru-RU" sz="4000" dirty="0"/>
          </a:p>
        </p:txBody>
      </p:sp>
      <p:pic>
        <p:nvPicPr>
          <p:cNvPr id="22" name="Рисунок 21" descr="hello_html_4b07277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32" t="76574" r="9232" b="12796"/>
          <a:stretch>
            <a:fillRect/>
          </a:stretch>
        </p:blipFill>
        <p:spPr>
          <a:xfrm>
            <a:off x="611560" y="4941168"/>
            <a:ext cx="2088232" cy="720080"/>
          </a:xfrm>
          <a:prstGeom prst="rect">
            <a:avLst/>
          </a:prstGeom>
        </p:spPr>
      </p:pic>
      <p:pic>
        <p:nvPicPr>
          <p:cNvPr id="23" name="Рисунок 22" descr="grandmother-housewife-vector-413521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01"/>
          <a:stretch>
            <a:fillRect/>
          </a:stretch>
        </p:blipFill>
        <p:spPr>
          <a:xfrm>
            <a:off x="683568" y="3501008"/>
            <a:ext cx="1152128" cy="1635353"/>
          </a:xfrm>
          <a:prstGeom prst="rect">
            <a:avLst/>
          </a:prstGeom>
        </p:spPr>
      </p:pic>
      <p:pic>
        <p:nvPicPr>
          <p:cNvPr id="24" name="Рисунок 23" descr="hello_html_4b07277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32" t="76574" r="9232" b="12796"/>
          <a:stretch>
            <a:fillRect/>
          </a:stretch>
        </p:blipFill>
        <p:spPr>
          <a:xfrm>
            <a:off x="2555776" y="4941168"/>
            <a:ext cx="1152128" cy="720080"/>
          </a:xfrm>
          <a:prstGeom prst="rect">
            <a:avLst/>
          </a:prstGeom>
        </p:spPr>
      </p:pic>
      <p:pic>
        <p:nvPicPr>
          <p:cNvPr id="25" name="Рисунок 24" descr="girl-in-black-dress-happy-schoolkid-in-school-vector-1206775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7450"/>
          <a:stretch>
            <a:fillRect/>
          </a:stretch>
        </p:blipFill>
        <p:spPr>
          <a:xfrm>
            <a:off x="2339752" y="3789040"/>
            <a:ext cx="1529500" cy="1363603"/>
          </a:xfrm>
          <a:prstGeom prst="rect">
            <a:avLst/>
          </a:prstGeom>
        </p:spPr>
      </p:pic>
      <p:pic>
        <p:nvPicPr>
          <p:cNvPr id="26" name="Рисунок 25" descr="hello_html_4b07277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32" t="76574" r="9232" b="12796"/>
          <a:stretch>
            <a:fillRect/>
          </a:stretch>
        </p:blipFill>
        <p:spPr>
          <a:xfrm>
            <a:off x="3563888" y="4941168"/>
            <a:ext cx="1512168" cy="720080"/>
          </a:xfrm>
          <a:prstGeom prst="rect">
            <a:avLst/>
          </a:prstGeom>
        </p:spPr>
      </p:pic>
      <p:pic>
        <p:nvPicPr>
          <p:cNvPr id="27" name="Рисунок 26" descr="770d2d386f6efcba719118b93e374d82--school-days-clipart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36" y="3789040"/>
            <a:ext cx="629564" cy="1368152"/>
          </a:xfrm>
          <a:prstGeom prst="rect">
            <a:avLst/>
          </a:prstGeom>
        </p:spPr>
      </p:pic>
      <p:pic>
        <p:nvPicPr>
          <p:cNvPr id="28" name="Рисунок 27" descr="скобки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1854800" y="3193872"/>
            <a:ext cx="2122032" cy="4752528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051720" y="5589240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73 года</a:t>
            </a:r>
            <a:endParaRPr lang="ru-RU" sz="4000" dirty="0"/>
          </a:p>
        </p:txBody>
      </p:sp>
      <p:sp>
        <p:nvSpPr>
          <p:cNvPr id="30" name="TextBox 29"/>
          <p:cNvSpPr txBox="1"/>
          <p:nvPr/>
        </p:nvSpPr>
        <p:spPr>
          <a:xfrm>
            <a:off x="4716016" y="4149080"/>
            <a:ext cx="2072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19872" y="4149080"/>
            <a:ext cx="4836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91680" y="4149080"/>
            <a:ext cx="6248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55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05995 L 0.03143 0.1185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1.11111E-6 L 0.05503 0.1051 " pathEditMode="relative" ptsTypes="AA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7.40741E-7 L 0.41736 0.11551 " pathEditMode="relative" ptsTypes="AA">
                                      <p:cBhvr>
                                        <p:cTn id="6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  <p:bldP spid="21" grpId="0"/>
      <p:bldP spid="29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grandmother-housewife-vector-413521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01"/>
          <a:stretch>
            <a:fillRect/>
          </a:stretch>
        </p:blipFill>
        <p:spPr>
          <a:xfrm>
            <a:off x="2987824" y="780923"/>
            <a:ext cx="2736304" cy="3883963"/>
          </a:xfrm>
          <a:prstGeom prst="rect">
            <a:avLst/>
          </a:prstGeom>
        </p:spPr>
      </p:pic>
      <p:pic>
        <p:nvPicPr>
          <p:cNvPr id="5" name="Содержимое 4" descr="girl-in-black-dress-happy-schoolkid-in-school-vector-12067750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7450"/>
          <a:stretch>
            <a:fillRect/>
          </a:stretch>
        </p:blipFill>
        <p:spPr>
          <a:xfrm>
            <a:off x="971600" y="2204864"/>
            <a:ext cx="3005426" cy="2676491"/>
          </a:xfrm>
          <a:prstGeom prst="rect">
            <a:avLst/>
          </a:prstGeom>
        </p:spPr>
      </p:pic>
      <p:pic>
        <p:nvPicPr>
          <p:cNvPr id="6" name="Рисунок 5" descr="770d2d386f6efcba719118b93e374d82--school-days-clipart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8738" y="2060848"/>
            <a:ext cx="1179525" cy="2563314"/>
          </a:xfrm>
          <a:prstGeom prst="rect">
            <a:avLst/>
          </a:prstGeom>
        </p:spPr>
      </p:pic>
      <p:pic>
        <p:nvPicPr>
          <p:cNvPr id="7" name="Рисунок 6" descr="i9s2veuqaxqmecrp2hpcdo162n3r2fyd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2492896"/>
            <a:ext cx="1028753" cy="12687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6453336"/>
            <a:ext cx="7998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Бабушка прочитала внучкам  сказку «Три поросенка» и  загадала такую загадку.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8964488" cy="194421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Три поросёнка построили три домика: из соломы, прутьев и камней.  </a:t>
            </a:r>
            <a:r>
              <a:rPr lang="ru-RU" sz="3200" dirty="0" err="1" smtClean="0">
                <a:solidFill>
                  <a:schemeClr val="tx1"/>
                </a:solidFill>
              </a:rPr>
              <a:t>Ниф-ниф</a:t>
            </a:r>
            <a:r>
              <a:rPr lang="ru-RU" sz="3200" dirty="0" smtClean="0">
                <a:solidFill>
                  <a:schemeClr val="tx1"/>
                </a:solidFill>
              </a:rPr>
              <a:t> построил домик не из камней и не из прутьев. </a:t>
            </a:r>
            <a:r>
              <a:rPr lang="ru-RU" sz="3200" dirty="0" err="1" smtClean="0">
                <a:solidFill>
                  <a:schemeClr val="tx1"/>
                </a:solidFill>
              </a:rPr>
              <a:t>Нуф-нуф</a:t>
            </a:r>
            <a:r>
              <a:rPr lang="ru-RU" sz="3200" dirty="0" smtClean="0">
                <a:solidFill>
                  <a:schemeClr val="tx1"/>
                </a:solidFill>
              </a:rPr>
              <a:t> не из  камней. Кто какой домик построил</a:t>
            </a:r>
            <a:r>
              <a:rPr lang="en-US" sz="3200" dirty="0" smtClean="0">
                <a:solidFill>
                  <a:schemeClr val="tx1"/>
                </a:solidFill>
              </a:rPr>
              <a:t>?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grandmother-housewife-vector-4135217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01"/>
          <a:stretch>
            <a:fillRect/>
          </a:stretch>
        </p:blipFill>
        <p:spPr>
          <a:xfrm>
            <a:off x="3203848" y="2348879"/>
            <a:ext cx="2880320" cy="4094377"/>
          </a:xfrm>
          <a:prstGeom prst="rect">
            <a:avLst/>
          </a:prstGeom>
        </p:spPr>
      </p:pic>
      <p:pic>
        <p:nvPicPr>
          <p:cNvPr id="6" name="Содержимое 4" descr="girl-in-black-dress-happy-schoolkid-in-school-vector-1206775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7450"/>
          <a:stretch>
            <a:fillRect/>
          </a:stretch>
        </p:blipFill>
        <p:spPr>
          <a:xfrm>
            <a:off x="1259632" y="3429000"/>
            <a:ext cx="3005426" cy="2676491"/>
          </a:xfrm>
          <a:prstGeom prst="rect">
            <a:avLst/>
          </a:prstGeom>
        </p:spPr>
      </p:pic>
      <p:pic>
        <p:nvPicPr>
          <p:cNvPr id="7" name="Рисунок 6" descr="770d2d386f6efcba719118b93e374d82--school-days-clipart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3585486"/>
            <a:ext cx="1107517" cy="2406828"/>
          </a:xfrm>
          <a:prstGeom prst="rect">
            <a:avLst/>
          </a:prstGeom>
        </p:spPr>
      </p:pic>
      <p:pic>
        <p:nvPicPr>
          <p:cNvPr id="8" name="Рисунок 7" descr="i9s2veuqaxqmecrp2hpcdo162n3r2fyd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3968" y="4293096"/>
            <a:ext cx="853594" cy="1052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8964488" cy="194421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Три поросёнка построили три домика: из соломы, прутьев и камней.  </a:t>
            </a:r>
            <a:r>
              <a:rPr lang="ru-RU" sz="3200" dirty="0" err="1" smtClean="0">
                <a:solidFill>
                  <a:schemeClr val="tx1"/>
                </a:solidFill>
              </a:rPr>
              <a:t>Ниф-ниф</a:t>
            </a:r>
            <a:r>
              <a:rPr lang="ru-RU" sz="3200" dirty="0" smtClean="0">
                <a:solidFill>
                  <a:schemeClr val="tx1"/>
                </a:solidFill>
              </a:rPr>
              <a:t> построил домик не из камней и не из прутьев. </a:t>
            </a:r>
            <a:r>
              <a:rPr lang="ru-RU" sz="3200" dirty="0" err="1" smtClean="0">
                <a:solidFill>
                  <a:schemeClr val="tx1"/>
                </a:solidFill>
              </a:rPr>
              <a:t>Нуф-нуф</a:t>
            </a:r>
            <a:r>
              <a:rPr lang="ru-RU" sz="3200" dirty="0" smtClean="0">
                <a:solidFill>
                  <a:schemeClr val="tx1"/>
                </a:solidFill>
              </a:rPr>
              <a:t> не из  камней. Кто какой домик построил</a:t>
            </a:r>
            <a:r>
              <a:rPr lang="en-US" sz="3200" dirty="0" smtClean="0">
                <a:solidFill>
                  <a:schemeClr val="tx1"/>
                </a:solidFill>
              </a:rPr>
              <a:t>?</a:t>
            </a:r>
            <a:endParaRPr lang="ru-RU" sz="3200" dirty="0">
              <a:solidFill>
                <a:schemeClr val="tx1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55576" y="2492896"/>
          <a:ext cx="7920880" cy="37444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0220"/>
                <a:gridCol w="1980220"/>
                <a:gridCol w="1980220"/>
                <a:gridCol w="1980220"/>
              </a:tblGrid>
              <a:tr h="9361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Солома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Прутья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Камни</a:t>
                      </a:r>
                      <a:endParaRPr lang="ru-RU" sz="3600" b="1" dirty="0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Рисунок 11" descr="scale_1200.jpg"/>
          <p:cNvPicPr>
            <a:picLocks noChangeAspect="1"/>
          </p:cNvPicPr>
          <p:nvPr/>
        </p:nvPicPr>
        <p:blipFill>
          <a:blip r:embed="rId2" cstate="print"/>
          <a:srcRect l="69687" t="35856" r="1963" b="34677"/>
          <a:stretch>
            <a:fillRect/>
          </a:stretch>
        </p:blipFill>
        <p:spPr>
          <a:xfrm>
            <a:off x="1187624" y="5301208"/>
            <a:ext cx="1244298" cy="864096"/>
          </a:xfrm>
          <a:prstGeom prst="rect">
            <a:avLst/>
          </a:prstGeom>
        </p:spPr>
      </p:pic>
      <p:pic>
        <p:nvPicPr>
          <p:cNvPr id="13" name="Рисунок 12" descr="scale_1200.jpg"/>
          <p:cNvPicPr>
            <a:picLocks noChangeAspect="1"/>
          </p:cNvPicPr>
          <p:nvPr/>
        </p:nvPicPr>
        <p:blipFill>
          <a:blip r:embed="rId3" cstate="print"/>
          <a:srcRect l="69687" t="67184" r="1963" b="4528"/>
          <a:stretch>
            <a:fillRect/>
          </a:stretch>
        </p:blipFill>
        <p:spPr>
          <a:xfrm>
            <a:off x="1187624" y="4437112"/>
            <a:ext cx="1188132" cy="792088"/>
          </a:xfrm>
          <a:prstGeom prst="rect">
            <a:avLst/>
          </a:prstGeom>
        </p:spPr>
      </p:pic>
      <p:pic>
        <p:nvPicPr>
          <p:cNvPr id="14" name="Рисунок 13" descr="scale_1200.jpg"/>
          <p:cNvPicPr>
            <a:picLocks noChangeAspect="1"/>
          </p:cNvPicPr>
          <p:nvPr/>
        </p:nvPicPr>
        <p:blipFill>
          <a:blip r:embed="rId4" cstate="print"/>
          <a:srcRect l="68112" t="3536" b="64640"/>
          <a:stretch>
            <a:fillRect/>
          </a:stretch>
        </p:blipFill>
        <p:spPr>
          <a:xfrm>
            <a:off x="1187624" y="3501008"/>
            <a:ext cx="1187925" cy="79208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7308304" y="3068960"/>
            <a:ext cx="5357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_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64088" y="3140968"/>
            <a:ext cx="5357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_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7" name="Рисунок 16" descr="scale_120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01" r="72050" b="65323"/>
          <a:stretch>
            <a:fillRect/>
          </a:stretch>
        </p:blipFill>
        <p:spPr>
          <a:xfrm>
            <a:off x="3275856" y="3284984"/>
            <a:ext cx="1027950" cy="108012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7308304" y="4005064"/>
            <a:ext cx="5357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_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" name="Рисунок 18" descr="scale_120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6735" r="72438"/>
          <a:stretch>
            <a:fillRect/>
          </a:stretch>
        </p:blipFill>
        <p:spPr>
          <a:xfrm>
            <a:off x="7020272" y="5301208"/>
            <a:ext cx="1180769" cy="952118"/>
          </a:xfrm>
          <a:prstGeom prst="rect">
            <a:avLst/>
          </a:prstGeom>
        </p:spPr>
      </p:pic>
      <p:pic>
        <p:nvPicPr>
          <p:cNvPr id="20" name="Рисунок 19" descr="scale_120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00" t="34912" r="72438" b="30907"/>
          <a:stretch>
            <a:fillRect/>
          </a:stretch>
        </p:blipFill>
        <p:spPr>
          <a:xfrm>
            <a:off x="5148064" y="4293096"/>
            <a:ext cx="1072671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00px-Line_segment.svg_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41998" b="43683"/>
          <a:stretch>
            <a:fillRect/>
          </a:stretch>
        </p:blipFill>
        <p:spPr>
          <a:xfrm>
            <a:off x="251520" y="1196752"/>
            <a:ext cx="8496944" cy="1008112"/>
          </a:xfrm>
        </p:spPr>
      </p:pic>
      <p:pic>
        <p:nvPicPr>
          <p:cNvPr id="5" name="Рисунок 4" descr="scale_120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6735" r="72438"/>
          <a:stretch>
            <a:fillRect/>
          </a:stretch>
        </p:blipFill>
        <p:spPr>
          <a:xfrm>
            <a:off x="7452320" y="1052736"/>
            <a:ext cx="1180769" cy="952118"/>
          </a:xfrm>
          <a:prstGeom prst="rect">
            <a:avLst/>
          </a:prstGeom>
        </p:spPr>
      </p:pic>
      <p:pic>
        <p:nvPicPr>
          <p:cNvPr id="6" name="Рисунок 5" descr="scale_120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01" r="72050" b="65323"/>
          <a:stretch>
            <a:fillRect/>
          </a:stretch>
        </p:blipFill>
        <p:spPr>
          <a:xfrm>
            <a:off x="179512" y="980728"/>
            <a:ext cx="1027950" cy="1080120"/>
          </a:xfrm>
          <a:prstGeom prst="rect">
            <a:avLst/>
          </a:prstGeom>
        </p:spPr>
      </p:pic>
      <p:pic>
        <p:nvPicPr>
          <p:cNvPr id="9" name="Рисунок 8" descr="png-transparent-domestic-pig-goldilocks-and-the-three-bears-the-three-little-pigs-pig-child-animals-toddler.png"/>
          <p:cNvPicPr>
            <a:picLocks noChangeAspect="1"/>
          </p:cNvPicPr>
          <p:nvPr/>
        </p:nvPicPr>
        <p:blipFill>
          <a:blip r:embed="rId4" cstate="print"/>
          <a:srcRect r="64791"/>
          <a:stretch>
            <a:fillRect/>
          </a:stretch>
        </p:blipFill>
        <p:spPr>
          <a:xfrm>
            <a:off x="1187624" y="692696"/>
            <a:ext cx="790260" cy="907554"/>
          </a:xfrm>
          <a:prstGeom prst="rect">
            <a:avLst/>
          </a:prstGeom>
        </p:spPr>
      </p:pic>
      <p:pic>
        <p:nvPicPr>
          <p:cNvPr id="10" name="Рисунок 9" descr="png-transparent-domestic-pig-goldilocks-and-the-three-bears-the-three-little-pigs-pig-child-animals-toddler.png"/>
          <p:cNvPicPr>
            <a:picLocks noChangeAspect="1"/>
          </p:cNvPicPr>
          <p:nvPr/>
        </p:nvPicPr>
        <p:blipFill>
          <a:blip r:embed="rId5" cstate="print"/>
          <a:srcRect l="35500" r="38205"/>
          <a:stretch>
            <a:fillRect/>
          </a:stretch>
        </p:blipFill>
        <p:spPr>
          <a:xfrm>
            <a:off x="7020272" y="764704"/>
            <a:ext cx="571628" cy="879004"/>
          </a:xfrm>
          <a:prstGeom prst="rect">
            <a:avLst/>
          </a:prstGeom>
        </p:spPr>
      </p:pic>
      <p:pic>
        <p:nvPicPr>
          <p:cNvPr id="11" name="Рисунок 10" descr="image009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304" r="40218" b="38522"/>
          <a:stretch>
            <a:fillRect/>
          </a:stretch>
        </p:blipFill>
        <p:spPr>
          <a:xfrm>
            <a:off x="3707904" y="692696"/>
            <a:ext cx="1368152" cy="10606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79912" y="260648"/>
            <a:ext cx="2083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20 мин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123728" y="1124744"/>
            <a:ext cx="1584176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07704" y="54868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105м/ мин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5364088" y="1124744"/>
            <a:ext cx="1584176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92080" y="620688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107м/ мин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1" y="558924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Ниф-Ниф</a:t>
            </a:r>
            <a:r>
              <a:rPr lang="ru-RU" dirty="0" smtClean="0"/>
              <a:t> попросил </a:t>
            </a:r>
            <a:r>
              <a:rPr lang="ru-RU" dirty="0" err="1" smtClean="0"/>
              <a:t>Наф</a:t>
            </a:r>
            <a:r>
              <a:rPr lang="ru-RU" dirty="0" smtClean="0"/>
              <a:t>- </a:t>
            </a:r>
            <a:r>
              <a:rPr lang="ru-RU" dirty="0" err="1" smtClean="0"/>
              <a:t>Нафа</a:t>
            </a:r>
            <a:r>
              <a:rPr lang="ru-RU" dirty="0" smtClean="0"/>
              <a:t> научить его строить прочный домик из камней. Они договорились о встрече и пошли навстречу друг другу. </a:t>
            </a:r>
            <a:r>
              <a:rPr lang="ru-RU" dirty="0" err="1" smtClean="0"/>
              <a:t>Ниф-Ниф</a:t>
            </a:r>
            <a:r>
              <a:rPr lang="ru-RU" dirty="0" smtClean="0"/>
              <a:t> </a:t>
            </a:r>
            <a:r>
              <a:rPr lang="ru-RU" dirty="0" err="1" smtClean="0"/>
              <a:t>щел</a:t>
            </a:r>
            <a:r>
              <a:rPr lang="ru-RU" dirty="0" smtClean="0"/>
              <a:t> со скоростью 105 м/мин., а </a:t>
            </a:r>
            <a:r>
              <a:rPr lang="ru-RU" dirty="0" err="1" smtClean="0"/>
              <a:t>Наф-Наф</a:t>
            </a:r>
            <a:r>
              <a:rPr lang="ru-RU" dirty="0" smtClean="0"/>
              <a:t> со скоростью 107 м/мин. Через 20 минут они встретились. Какое расстояние было между поросятами</a:t>
            </a:r>
            <a:r>
              <a:rPr lang="en-US" dirty="0" smtClean="0"/>
              <a:t>?</a:t>
            </a:r>
            <a:endParaRPr lang="ru-RU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1619672" y="2420888"/>
            <a:ext cx="324036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788024" y="2420888"/>
            <a:ext cx="2736304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3" name="Рисунок 32" descr="2000px-Line_segment.svg_.png"/>
          <p:cNvPicPr>
            <a:picLocks noChangeAspect="1"/>
          </p:cNvPicPr>
          <p:nvPr/>
        </p:nvPicPr>
        <p:blipFill>
          <a:blip r:embed="rId7" cstate="print"/>
          <a:srcRect l="25850" t="42650" r="29000" b="41600"/>
          <a:stretch>
            <a:fillRect/>
          </a:stretch>
        </p:blipFill>
        <p:spPr>
          <a:xfrm rot="5400000">
            <a:off x="1151620" y="1592796"/>
            <a:ext cx="1008112" cy="1080120"/>
          </a:xfrm>
          <a:prstGeom prst="rect">
            <a:avLst/>
          </a:prstGeom>
        </p:spPr>
      </p:pic>
      <p:pic>
        <p:nvPicPr>
          <p:cNvPr id="34" name="Рисунок 33" descr="2000px-Line_segment.svg_.png"/>
          <p:cNvPicPr>
            <a:picLocks noChangeAspect="1"/>
          </p:cNvPicPr>
          <p:nvPr/>
        </p:nvPicPr>
        <p:blipFill>
          <a:blip r:embed="rId7" cstate="print"/>
          <a:srcRect l="25850" t="42650" r="29000" b="41600"/>
          <a:stretch>
            <a:fillRect/>
          </a:stretch>
        </p:blipFill>
        <p:spPr>
          <a:xfrm rot="5400000">
            <a:off x="6840252" y="1520788"/>
            <a:ext cx="1008112" cy="108012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3635896" y="1700808"/>
            <a:ext cx="12715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? </a:t>
            </a:r>
            <a:r>
              <a:rPr lang="ru-RU" sz="4000" b="1" dirty="0" smtClean="0">
                <a:solidFill>
                  <a:srgbClr val="C00000"/>
                </a:solidFill>
              </a:rPr>
              <a:t> км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403648" y="2708920"/>
            <a:ext cx="6696744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Тема урока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331640" y="3717032"/>
            <a:ext cx="6696744" cy="10081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Решение задач на …………. движение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331640" y="3717032"/>
            <a:ext cx="6696744" cy="10081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Решение задач на  встречное движение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24" grpId="0"/>
      <p:bldP spid="35" grpId="0"/>
      <p:bldP spid="36" grpId="0" animBg="1"/>
      <p:bldP spid="37" grpId="1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00px-Line_segment.svg_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41998" b="43683"/>
          <a:stretch>
            <a:fillRect/>
          </a:stretch>
        </p:blipFill>
        <p:spPr>
          <a:xfrm>
            <a:off x="251520" y="1196752"/>
            <a:ext cx="8496944" cy="1008112"/>
          </a:xfrm>
        </p:spPr>
      </p:pic>
      <p:pic>
        <p:nvPicPr>
          <p:cNvPr id="5" name="Рисунок 4" descr="scale_120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6735" r="72438"/>
          <a:stretch>
            <a:fillRect/>
          </a:stretch>
        </p:blipFill>
        <p:spPr>
          <a:xfrm>
            <a:off x="7452320" y="1052736"/>
            <a:ext cx="1180769" cy="952118"/>
          </a:xfrm>
          <a:prstGeom prst="rect">
            <a:avLst/>
          </a:prstGeom>
        </p:spPr>
      </p:pic>
      <p:pic>
        <p:nvPicPr>
          <p:cNvPr id="6" name="Рисунок 5" descr="scale_120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01" r="72050" b="65323"/>
          <a:stretch>
            <a:fillRect/>
          </a:stretch>
        </p:blipFill>
        <p:spPr>
          <a:xfrm>
            <a:off x="179512" y="980728"/>
            <a:ext cx="1027950" cy="1080120"/>
          </a:xfrm>
          <a:prstGeom prst="rect">
            <a:avLst/>
          </a:prstGeom>
        </p:spPr>
      </p:pic>
      <p:pic>
        <p:nvPicPr>
          <p:cNvPr id="9" name="Рисунок 8" descr="png-transparent-domestic-pig-goldilocks-and-the-three-bears-the-three-little-pigs-pig-child-animals-toddler.png"/>
          <p:cNvPicPr>
            <a:picLocks noChangeAspect="1"/>
          </p:cNvPicPr>
          <p:nvPr/>
        </p:nvPicPr>
        <p:blipFill>
          <a:blip r:embed="rId5" cstate="print"/>
          <a:srcRect r="64791"/>
          <a:stretch>
            <a:fillRect/>
          </a:stretch>
        </p:blipFill>
        <p:spPr>
          <a:xfrm>
            <a:off x="1187624" y="692696"/>
            <a:ext cx="790260" cy="907554"/>
          </a:xfrm>
          <a:prstGeom prst="rect">
            <a:avLst/>
          </a:prstGeom>
        </p:spPr>
      </p:pic>
      <p:pic>
        <p:nvPicPr>
          <p:cNvPr id="10" name="Рисунок 9" descr="png-transparent-domestic-pig-goldilocks-and-the-three-bears-the-three-little-pigs-pig-child-animals-toddler.png"/>
          <p:cNvPicPr>
            <a:picLocks noChangeAspect="1"/>
          </p:cNvPicPr>
          <p:nvPr/>
        </p:nvPicPr>
        <p:blipFill>
          <a:blip r:embed="rId6" cstate="print"/>
          <a:srcRect l="35500" r="38205"/>
          <a:stretch>
            <a:fillRect/>
          </a:stretch>
        </p:blipFill>
        <p:spPr>
          <a:xfrm>
            <a:off x="7020272" y="764704"/>
            <a:ext cx="571628" cy="879004"/>
          </a:xfrm>
          <a:prstGeom prst="rect">
            <a:avLst/>
          </a:prstGeom>
        </p:spPr>
      </p:pic>
      <p:pic>
        <p:nvPicPr>
          <p:cNvPr id="11" name="Рисунок 10" descr="image009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304" r="40218" b="38522"/>
          <a:stretch>
            <a:fillRect/>
          </a:stretch>
        </p:blipFill>
        <p:spPr>
          <a:xfrm>
            <a:off x="3707904" y="692696"/>
            <a:ext cx="1368152" cy="10606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79912" y="260648"/>
            <a:ext cx="2083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20 мин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123728" y="1124744"/>
            <a:ext cx="1584176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07704" y="54868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105м/ мин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5364088" y="1124744"/>
            <a:ext cx="1584176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92080" y="620688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107м/ мин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1619672" y="2420888"/>
            <a:ext cx="324036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788024" y="2420888"/>
            <a:ext cx="2736304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3" name="Рисунок 32" descr="2000px-Line_segment.svg_.png"/>
          <p:cNvPicPr>
            <a:picLocks noChangeAspect="1"/>
          </p:cNvPicPr>
          <p:nvPr/>
        </p:nvPicPr>
        <p:blipFill>
          <a:blip r:embed="rId8" cstate="print"/>
          <a:srcRect l="25850" t="42650" r="29000" b="41600"/>
          <a:stretch>
            <a:fillRect/>
          </a:stretch>
        </p:blipFill>
        <p:spPr>
          <a:xfrm rot="5400000">
            <a:off x="1151620" y="1592796"/>
            <a:ext cx="1008112" cy="1080120"/>
          </a:xfrm>
          <a:prstGeom prst="rect">
            <a:avLst/>
          </a:prstGeom>
        </p:spPr>
      </p:pic>
      <p:pic>
        <p:nvPicPr>
          <p:cNvPr id="34" name="Рисунок 33" descr="2000px-Line_segment.svg_.png"/>
          <p:cNvPicPr>
            <a:picLocks noChangeAspect="1"/>
          </p:cNvPicPr>
          <p:nvPr/>
        </p:nvPicPr>
        <p:blipFill>
          <a:blip r:embed="rId8" cstate="print"/>
          <a:srcRect l="25850" t="42650" r="29000" b="41600"/>
          <a:stretch>
            <a:fillRect/>
          </a:stretch>
        </p:blipFill>
        <p:spPr>
          <a:xfrm rot="5400000">
            <a:off x="6840252" y="1520788"/>
            <a:ext cx="1008112" cy="108012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3635896" y="1700808"/>
            <a:ext cx="12715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? </a:t>
            </a:r>
            <a:r>
              <a:rPr lang="ru-RU" sz="4000" b="1" dirty="0" smtClean="0">
                <a:solidFill>
                  <a:srgbClr val="C00000"/>
                </a:solidFill>
              </a:rPr>
              <a:t> км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" y="6093296"/>
            <a:ext cx="9396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Вспомним взаимосвязь между тремя величинами: время, скорость, расстояние. Зная две из них, всегда можно найти третью. Как найти расстояние, если известны скорость и время</a:t>
            </a:r>
            <a:r>
              <a:rPr lang="en-US" sz="1400" dirty="0" smtClean="0"/>
              <a:t>?</a:t>
            </a:r>
            <a:endParaRPr lang="ru-RU" sz="14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23528" y="2852936"/>
            <a:ext cx="8820472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1)105 ∙ 20 =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27784" y="2924944"/>
            <a:ext cx="5930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2100 (м) – прошёл </a:t>
            </a:r>
            <a:r>
              <a:rPr lang="ru-RU" sz="3600" b="1" dirty="0" err="1" smtClean="0"/>
              <a:t>Ниф-Ниф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23528" y="3717032"/>
            <a:ext cx="8820472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2)107 ∙ 20 =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99792" y="3789040"/>
            <a:ext cx="58726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2140 (м) – прошёл </a:t>
            </a:r>
            <a:r>
              <a:rPr lang="ru-RU" sz="3600" b="1" dirty="0" err="1" smtClean="0"/>
              <a:t>Наф-Наф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23528" y="4653136"/>
            <a:ext cx="8820472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3)2100 + 2140 =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91880" y="4725144"/>
            <a:ext cx="5872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4240 (м) – расстояние.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404664"/>
            <a:ext cx="2448272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Всё понял. Могу научить других.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404664"/>
            <a:ext cx="2448272" cy="10081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Остались некоторые вопросы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84168" y="404664"/>
            <a:ext cx="2448272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Непонятно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Рисунок 13" descr="png-transparent-domestic-pig-goldilocks-and-the-three-bears-the-three-little-pigs-pig-child-animals-toddler.png"/>
          <p:cNvPicPr>
            <a:picLocks noChangeAspect="1"/>
          </p:cNvPicPr>
          <p:nvPr/>
        </p:nvPicPr>
        <p:blipFill>
          <a:blip r:embed="rId2" cstate="print"/>
          <a:srcRect r="63969"/>
          <a:stretch>
            <a:fillRect/>
          </a:stretch>
        </p:blipFill>
        <p:spPr>
          <a:xfrm>
            <a:off x="5436096" y="1628800"/>
            <a:ext cx="3157364" cy="3543300"/>
          </a:xfrm>
          <a:prstGeom prst="rect">
            <a:avLst/>
          </a:prstGeom>
        </p:spPr>
      </p:pic>
      <p:pic>
        <p:nvPicPr>
          <p:cNvPr id="17" name="Рисунок 16" descr="png-transparent-domestic-pig-goldilocks-and-the-three-bears-the-three-little-pigs-pig-child-animals-toddler.png"/>
          <p:cNvPicPr>
            <a:picLocks noChangeAspect="1"/>
          </p:cNvPicPr>
          <p:nvPr/>
        </p:nvPicPr>
        <p:blipFill>
          <a:blip r:embed="rId2" cstate="print"/>
          <a:srcRect l="64261"/>
          <a:stretch>
            <a:fillRect/>
          </a:stretch>
        </p:blipFill>
        <p:spPr>
          <a:xfrm>
            <a:off x="3419872" y="1772816"/>
            <a:ext cx="3131840" cy="3543300"/>
          </a:xfrm>
          <a:prstGeom prst="rect">
            <a:avLst/>
          </a:prstGeom>
        </p:spPr>
      </p:pic>
      <p:pic>
        <p:nvPicPr>
          <p:cNvPr id="18" name="Рисунок 17" descr="png-transparent-domestic-pig-goldilocks-and-the-three-bears-the-three-little-pigs-pig-child-animals-toddler.png"/>
          <p:cNvPicPr>
            <a:picLocks noChangeAspect="1"/>
          </p:cNvPicPr>
          <p:nvPr/>
        </p:nvPicPr>
        <p:blipFill>
          <a:blip r:embed="rId2" cstate="print"/>
          <a:srcRect l="35500" r="37383"/>
          <a:stretch>
            <a:fillRect/>
          </a:stretch>
        </p:blipFill>
        <p:spPr>
          <a:xfrm>
            <a:off x="323528" y="1772816"/>
            <a:ext cx="2376264" cy="354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263</Words>
  <Application>Microsoft Office PowerPoint</Application>
  <PresentationFormat>Экран (4:3)</PresentationFormat>
  <Paragraphs>40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16</cp:revision>
  <dcterms:created xsi:type="dcterms:W3CDTF">2020-02-01T08:27:04Z</dcterms:created>
  <dcterms:modified xsi:type="dcterms:W3CDTF">2024-01-05T09:04:39Z</dcterms:modified>
</cp:coreProperties>
</file>