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92" r:id="rId3"/>
    <p:sldId id="258" r:id="rId4"/>
    <p:sldId id="260" r:id="rId5"/>
    <p:sldId id="261" r:id="rId6"/>
    <p:sldId id="278" r:id="rId7"/>
    <p:sldId id="291" r:id="rId8"/>
    <p:sldId id="290" r:id="rId9"/>
    <p:sldId id="265" r:id="rId10"/>
    <p:sldId id="280" r:id="rId11"/>
    <p:sldId id="263" r:id="rId12"/>
    <p:sldId id="270" r:id="rId13"/>
    <p:sldId id="281" r:id="rId14"/>
    <p:sldId id="282" r:id="rId15"/>
    <p:sldId id="283" r:id="rId16"/>
    <p:sldId id="284" r:id="rId17"/>
    <p:sldId id="285" r:id="rId18"/>
    <p:sldId id="286" r:id="rId19"/>
    <p:sldId id="293" r:id="rId20"/>
    <p:sldId id="294" r:id="rId21"/>
    <p:sldId id="274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>
        <p:scale>
          <a:sx n="76" d="100"/>
          <a:sy n="76" d="100"/>
        </p:scale>
        <p:origin x="-120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E6A4F0-1DB4-4519-B8FE-217A4E24B4CC}" type="datetimeFigureOut">
              <a:rPr lang="ru-RU" smtClean="0"/>
              <a:pPr>
                <a:defRPr/>
              </a:pPr>
              <a:t>04.01.2024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669991-F855-4DCF-9083-0149B9C287C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1DDE0A0-518D-4C05-8C3D-6F105C5D790A}" type="datetimeFigureOut">
              <a:rPr lang="ru-RU" smtClean="0"/>
              <a:pPr>
                <a:defRPr/>
              </a:pPr>
              <a:t>04.01.2024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4F9EFD-8B4C-4339-A1B8-B272FA430D0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1C60D8-F8B6-41AF-B160-C39CADC43DBD}" type="datetimeFigureOut">
              <a:rPr lang="ru-RU" smtClean="0"/>
              <a:pPr>
                <a:defRPr/>
              </a:pPr>
              <a:t>04.01.2024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0C0357-1CD2-4C73-9EBC-244924028AE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94400A-2490-4632-9B95-AE15D76BAB96}" type="datetimeFigureOut">
              <a:rPr lang="ru-RU" smtClean="0"/>
              <a:pPr>
                <a:defRPr/>
              </a:pPr>
              <a:t>04.01.2024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6712FA-87F9-41B0-972E-2985C05FA0E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8A8B17-367A-469B-8F8D-1A8FF2D986C9}" type="datetimeFigureOut">
              <a:rPr lang="ru-RU" smtClean="0"/>
              <a:pPr>
                <a:defRPr/>
              </a:pPr>
              <a:t>04.01.2024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F645D2-EF24-43F2-A488-B83FB8F18C4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84ACD8-A52E-4E51-BE25-5C57928248C2}" type="datetimeFigureOut">
              <a:rPr lang="ru-RU" smtClean="0"/>
              <a:pPr>
                <a:defRPr/>
              </a:pPr>
              <a:t>04.01.2024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5DEA40-2692-4F7E-9AF5-FC94C418E5A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2B74D8-0E3D-4CB6-81FF-61066818F7BC}" type="datetimeFigureOut">
              <a:rPr lang="ru-RU" smtClean="0"/>
              <a:pPr>
                <a:defRPr/>
              </a:pPr>
              <a:t>04.01.2024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A10BCA-B596-4118-B772-33E9C090F0E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3245B9-A16C-467F-8D61-259F20F08FF9}" type="datetimeFigureOut">
              <a:rPr lang="ru-RU" smtClean="0"/>
              <a:pPr>
                <a:defRPr/>
              </a:pPr>
              <a:t>04.01.2024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039166-8D54-40C6-8976-51E7EC960A1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50A775-1EAD-41D1-A3CD-C8E75C03B351}" type="datetimeFigureOut">
              <a:rPr lang="ru-RU" smtClean="0"/>
              <a:pPr>
                <a:defRPr/>
              </a:pPr>
              <a:t>04.01.2024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6CC3FE-6A5C-4758-9E74-CE9820FB6D4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C0E90C-2FC1-47E6-B03E-B9DD6FAD0904}" type="datetimeFigureOut">
              <a:rPr lang="ru-RU" smtClean="0"/>
              <a:pPr>
                <a:defRPr/>
              </a:pPr>
              <a:t>04.01.2024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834D0F-16A7-4C56-8951-2754842CC85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3BFC06-25C6-490C-AED5-97E92EF623E7}" type="datetimeFigureOut">
              <a:rPr lang="ru-RU" smtClean="0"/>
              <a:pPr>
                <a:defRPr/>
              </a:pPr>
              <a:t>04.01.2024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911224-7FBD-4DAF-B6AE-D7CCA3DA68F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990906B1-696E-43FE-9994-330340B0A105}" type="datetimeFigureOut">
              <a:rPr lang="ru-RU" smtClean="0"/>
              <a:pPr>
                <a:defRPr/>
              </a:pPr>
              <a:t>04.01.2024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6B87B8BE-60C3-42B9-9CE5-0662612124C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357166"/>
            <a:ext cx="536409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/>
                <a:solidFill>
                  <a:schemeClr val="accent3"/>
                </a:solidFill>
                <a:latin typeface="+mn-lt"/>
              </a:rPr>
              <a:t>Отделка изделий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714488"/>
            <a:ext cx="4857785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Оборки и рюши</a:t>
            </a:r>
          </a:p>
        </p:txBody>
      </p:sp>
      <p:pic>
        <p:nvPicPr>
          <p:cNvPr id="205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3429000"/>
            <a:ext cx="3219450" cy="271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2698750"/>
            <a:ext cx="4751884" cy="2602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357166"/>
            <a:ext cx="6814430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/>
                <a:solidFill>
                  <a:schemeClr val="accent3"/>
                </a:solidFill>
                <a:latin typeface="+mn-lt"/>
              </a:rPr>
              <a:t>Инструктаж по технике </a:t>
            </a:r>
            <a:r>
              <a:rPr lang="ru-RU" sz="3200" b="1" dirty="0" err="1">
                <a:ln/>
                <a:solidFill>
                  <a:schemeClr val="accent3"/>
                </a:solidFill>
                <a:latin typeface="+mn-lt"/>
              </a:rPr>
              <a:t>безапасности</a:t>
            </a:r>
            <a:endParaRPr lang="ru-RU" sz="3200" b="1" dirty="0">
              <a:ln/>
              <a:solidFill>
                <a:schemeClr val="accent3"/>
              </a:solidFill>
              <a:latin typeface="+mn-lt"/>
            </a:endParaRPr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285875"/>
            <a:ext cx="8755063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0212" y="214290"/>
            <a:ext cx="8310288" cy="206210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/>
                <a:solidFill>
                  <a:srgbClr val="7030A0"/>
                </a:solidFill>
                <a:latin typeface="+mn-lt"/>
              </a:rPr>
              <a:t>Практическая работа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/>
                <a:solidFill>
                  <a:srgbClr val="7030A0"/>
                </a:solidFill>
                <a:latin typeface="+mn-lt"/>
              </a:rPr>
              <a:t>Соединение оборки с основной деталью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800" b="1" dirty="0">
              <a:ln/>
              <a:solidFill>
                <a:schemeClr val="accent3"/>
              </a:solidFill>
              <a:latin typeface="+mn-lt"/>
            </a:endParaRPr>
          </a:p>
        </p:txBody>
      </p:sp>
      <p:sp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142875" y="1714500"/>
            <a:ext cx="8505825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70C0"/>
                </a:solidFill>
                <a:latin typeface="Calibri" pitchFamily="34" charset="0"/>
              </a:rPr>
              <a:t>Инструменты, приспособления и принадлежности: </a:t>
            </a:r>
          </a:p>
          <a:p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игла , ножницы,</a:t>
            </a:r>
          </a:p>
          <a:p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 наперсток,</a:t>
            </a:r>
          </a:p>
          <a:p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Швейная машина, гладильная доска, утюг,</a:t>
            </a:r>
          </a:p>
          <a:p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 проутюжельник, альбом.</a:t>
            </a:r>
          </a:p>
          <a:p>
            <a:endParaRPr lang="ru-RU" b="1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4340" name="TextBox 3"/>
          <p:cNvSpPr txBox="1">
            <a:spLocks noChangeArrowheads="1"/>
          </p:cNvSpPr>
          <p:nvPr/>
        </p:nvSpPr>
        <p:spPr bwMode="auto">
          <a:xfrm>
            <a:off x="214313" y="4500563"/>
            <a:ext cx="5346700" cy="184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70C0"/>
                </a:solidFill>
                <a:latin typeface="Calibri" pitchFamily="34" charset="0"/>
              </a:rPr>
              <a:t>Материалы для работы: </a:t>
            </a:r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крой образца</a:t>
            </a:r>
          </a:p>
          <a:p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 (основная деталь), </a:t>
            </a:r>
          </a:p>
          <a:p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ткань для косой обтачки, </a:t>
            </a:r>
          </a:p>
          <a:p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швейные нитки.</a:t>
            </a:r>
          </a:p>
          <a:p>
            <a:endParaRPr lang="ru-RU" b="1">
              <a:solidFill>
                <a:srgbClr val="0070C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2"/>
          <p:cNvSpPr>
            <a:spLocks noChangeArrowheads="1"/>
          </p:cNvSpPr>
          <p:nvPr/>
        </p:nvSpPr>
        <p:spPr bwMode="auto">
          <a:xfrm>
            <a:off x="2357438" y="71438"/>
            <a:ext cx="36369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>
                <a:solidFill>
                  <a:srgbClr val="FF0000"/>
                </a:solidFill>
                <a:latin typeface="Calibri" pitchFamily="34" charset="0"/>
              </a:rPr>
              <a:t>Ход работы</a:t>
            </a:r>
            <a:r>
              <a:rPr lang="ru-RU">
                <a:solidFill>
                  <a:srgbClr val="0070C0"/>
                </a:solidFill>
                <a:latin typeface="Calibri" pitchFamily="34" charset="0"/>
              </a:rPr>
              <a:t>:</a:t>
            </a:r>
          </a:p>
        </p:txBody>
      </p:sp>
      <p:pic>
        <p:nvPicPr>
          <p:cNvPr id="15363" name="Picture 2" descr="F:\СКАНЕР\стр1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000125"/>
            <a:ext cx="5286375" cy="274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3" descr="F:\СКАНЕР\стр13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88" y="1000125"/>
            <a:ext cx="2944812" cy="215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4" descr="F:\СКАНЕР\стр13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3714750"/>
            <a:ext cx="5286375" cy="243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5" descr="F:\СКАНЕР\стр13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0688" y="3143250"/>
            <a:ext cx="2820987" cy="226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ета\Desktop\slide_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120650"/>
            <a:ext cx="8676580" cy="6116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9359827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вета\Desktop\slide_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568952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0682240"/>
      </p:ext>
    </p:extLst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а\Desktop\slide_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8496944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3636650"/>
      </p:ext>
    </p:extLst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вета\Desktop\slide_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568952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4881914"/>
      </p:ext>
    </p:extLst>
  </p:cSld>
  <p:clrMapOvr>
    <a:masterClrMapping/>
  </p:clrMapOvr>
  <p:transition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света\Desktop\slide_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424936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993169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света\Desktop\slide_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48680"/>
            <a:ext cx="7920880" cy="6309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709993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054" y="671408"/>
            <a:ext cx="8305800" cy="1656184"/>
          </a:xfrm>
        </p:spPr>
        <p:txBody>
          <a:bodyPr/>
          <a:lstStyle/>
          <a:p>
            <a:pPr marL="0" indent="0" algn="l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dirty="0">
                <a:effectLst/>
                <a:latin typeface="Calibri"/>
                <a:ea typeface="Times New Roman"/>
                <a:cs typeface="Times New Roman"/>
              </a:rPr>
              <a:t/>
            </a:r>
            <a:br>
              <a:rPr lang="ru-RU" sz="2000" dirty="0">
                <a:effectLst/>
                <a:latin typeface="Calibri"/>
                <a:ea typeface="Times New Roman"/>
                <a:cs typeface="Times New Roman"/>
              </a:rPr>
            </a:br>
            <a:r>
              <a:rPr lang="ru-RU" sz="2000" dirty="0">
                <a:effectLst/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2000" dirty="0" smtClean="0"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2000" dirty="0" smtClean="0"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2000" dirty="0">
                <a:effectLst/>
                <a:latin typeface="Calibri"/>
                <a:ea typeface="Times New Roman"/>
                <a:cs typeface="Times New Roman"/>
              </a:rPr>
              <a:t/>
            </a:r>
            <a:br>
              <a:rPr lang="ru-RU" sz="2000" dirty="0">
                <a:effectLst/>
                <a:latin typeface="Calibri"/>
                <a:ea typeface="Times New Roman"/>
                <a:cs typeface="Times New Roman"/>
              </a:rPr>
            </a:br>
            <a:endParaRPr lang="ru-RU" sz="20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1081908"/>
              </p:ext>
            </p:extLst>
          </p:nvPr>
        </p:nvGraphicFramePr>
        <p:xfrm>
          <a:off x="467544" y="2996951"/>
          <a:ext cx="8064895" cy="3096343"/>
        </p:xfrm>
        <a:graphic>
          <a:graphicData uri="http://schemas.openxmlformats.org/drawingml/2006/table">
            <a:tbl>
              <a:tblPr/>
              <a:tblGrid>
                <a:gridCol w="623505"/>
                <a:gridCol w="7441390"/>
              </a:tblGrid>
              <a:tr h="112966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П/п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                         Выполняемые работы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55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Выполнить разметку складок по шаблону.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55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Приутюжить складки по линиям сгиба.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310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Застрочить по лицевой стороне  на расстоянии  2 см от сгиба.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46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Приутюжить</a:t>
                      </a: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складки в одном направлении.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539552" y="1021418"/>
            <a:ext cx="7416823" cy="1046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692696"/>
            <a:ext cx="84249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Практическая работа  будет состоять из двух частей:</a:t>
            </a:r>
          </a:p>
          <a:p>
            <a:pPr lvl="0"/>
            <a:r>
              <a:rPr lang="ru-RU" dirty="0"/>
              <a:t>Выполнение складок шириной 2 </a:t>
            </a:r>
            <a:r>
              <a:rPr lang="ru-RU" i="1" dirty="0"/>
              <a:t>см.</a:t>
            </a:r>
            <a:endParaRPr lang="ru-RU" dirty="0"/>
          </a:p>
          <a:p>
            <a:pPr lvl="0"/>
            <a:r>
              <a:rPr lang="ru-RU" i="1" dirty="0"/>
              <a:t>Выполнение </a:t>
            </a:r>
            <a:r>
              <a:rPr lang="ru-RU" i="1" dirty="0" err="1"/>
              <a:t>защипов</a:t>
            </a:r>
            <a:r>
              <a:rPr lang="ru-RU" i="1" dirty="0"/>
              <a:t> шириной  2 мм.</a:t>
            </a:r>
            <a:endParaRPr lang="ru-RU" dirty="0"/>
          </a:p>
          <a:p>
            <a:r>
              <a:rPr lang="ru-RU" i="1" dirty="0"/>
              <a:t> </a:t>
            </a:r>
            <a:endParaRPr lang="ru-RU" dirty="0"/>
          </a:p>
          <a:p>
            <a:r>
              <a:rPr lang="ru-RU" dirty="0"/>
              <a:t>Раздать обучающимся планы предстоящих работ.</a:t>
            </a:r>
          </a:p>
        </p:txBody>
      </p:sp>
      <p:pic>
        <p:nvPicPr>
          <p:cNvPr id="9" name="Рисунок 8" descr="5535fdef2b7cc_m-188chern-lyuks-s.jpg"/>
          <p:cNvPicPr/>
          <p:nvPr/>
        </p:nvPicPr>
        <p:blipFill>
          <a:blip r:embed="rId2"/>
          <a:srcRect l="18868" t="18125" r="21698" b="36875"/>
          <a:stretch>
            <a:fillRect/>
          </a:stretch>
        </p:blipFill>
        <p:spPr>
          <a:xfrm>
            <a:off x="6084168" y="1526232"/>
            <a:ext cx="2659557" cy="2141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757681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285728"/>
            <a:ext cx="284404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/>
                <a:solidFill>
                  <a:schemeClr val="accent3"/>
                </a:solidFill>
                <a:latin typeface="+mn-lt"/>
              </a:rPr>
              <a:t>Словарь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285860"/>
            <a:ext cx="6053132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Окантовочный шов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43042" y="2428868"/>
            <a:ext cx="265008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Оборки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86116" y="4000504"/>
            <a:ext cx="447327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Отлетной срез</a:t>
            </a:r>
          </a:p>
        </p:txBody>
      </p:sp>
    </p:spTree>
    <p:extLst>
      <p:ext uri="{BB962C8B-B14F-4D97-AF65-F5344CB8AC3E}">
        <p14:creationId xmlns:p14="http://schemas.microsoft.com/office/powerpoint/2010/main" val="337297458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7962046"/>
              </p:ext>
            </p:extLst>
          </p:nvPr>
        </p:nvGraphicFramePr>
        <p:xfrm>
          <a:off x="179512" y="1207484"/>
          <a:ext cx="8640959" cy="40937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68041"/>
                <a:gridCol w="7972918"/>
              </a:tblGrid>
              <a:tr h="138472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№</a:t>
                      </a:r>
                      <a:endParaRPr lang="ru-RU" sz="11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П/п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                          Выполняемые работы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142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Выполнить разметку защипов  по шаблону.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142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</a:rPr>
                        <a:t>Приутюжить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  <a:r>
                        <a:rPr lang="ru-RU" sz="1600" dirty="0" err="1">
                          <a:effectLst/>
                        </a:rPr>
                        <a:t>защипы</a:t>
                      </a:r>
                      <a:r>
                        <a:rPr lang="ru-RU" sz="1600" dirty="0">
                          <a:effectLst/>
                        </a:rPr>
                        <a:t> по линиям сгиба.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130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Застрочить по лицевой стороне  на расстоянии  2 мм от сгиба.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130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</a:rPr>
                        <a:t>Приутюжить</a:t>
                      </a:r>
                      <a:r>
                        <a:rPr lang="ru-RU" sz="1600" dirty="0">
                          <a:effectLst/>
                        </a:rPr>
                        <a:t>  </a:t>
                      </a:r>
                      <a:r>
                        <a:rPr lang="ru-RU" sz="1600" dirty="0" err="1">
                          <a:effectLst/>
                        </a:rPr>
                        <a:t>защипы</a:t>
                      </a:r>
                      <a:r>
                        <a:rPr lang="ru-RU" sz="1600" dirty="0">
                          <a:effectLst/>
                        </a:rPr>
                        <a:t>  в одном направлении.</a:t>
                      </a:r>
                      <a:endParaRPr lang="ru-RU" sz="11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698625" y="1175078"/>
            <a:ext cx="24237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6f06744979457a0e89b2ca87a8b52db9.jpg"/>
          <p:cNvPicPr/>
          <p:nvPr/>
        </p:nvPicPr>
        <p:blipFill>
          <a:blip r:embed="rId2"/>
          <a:srcRect t="9922"/>
          <a:stretch>
            <a:fillRect/>
          </a:stretch>
        </p:blipFill>
        <p:spPr>
          <a:xfrm>
            <a:off x="5580112" y="620688"/>
            <a:ext cx="3100189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103583"/>
      </p:ext>
    </p:extLst>
  </p:cSld>
  <p:clrMapOvr>
    <a:masterClrMapping/>
  </p:clrMapOvr>
  <p:transition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096" y="928670"/>
            <a:ext cx="8483413" cy="280076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/>
                <a:solidFill>
                  <a:schemeClr val="accent6">
                    <a:lumMod val="75000"/>
                  </a:schemeClr>
                </a:solidFill>
                <a:latin typeface="+mn-lt"/>
              </a:rPr>
              <a:t>Спасибо за хорошую работу!!!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b="1" dirty="0">
              <a:ln/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b="1" dirty="0">
              <a:ln/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/>
                <a:solidFill>
                  <a:schemeClr val="accent6">
                    <a:lumMod val="75000"/>
                  </a:schemeClr>
                </a:solidFill>
                <a:latin typeface="+mn-lt"/>
              </a:rPr>
              <a:t>Молодцы !!!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142852"/>
            <a:ext cx="5785173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/>
                <a:solidFill>
                  <a:schemeClr val="accent3"/>
                </a:solidFill>
                <a:latin typeface="+mn-lt"/>
              </a:rPr>
              <a:t>Сведения об одежде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143240" y="973849"/>
            <a:ext cx="2928958" cy="81207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Виды одежды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28728" y="2452489"/>
            <a:ext cx="2786082" cy="73959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>
                <a:ln w="900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Бытовая одежда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857752" y="2452489"/>
            <a:ext cx="3357586" cy="94079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cap="all" dirty="0">
                <a:ln w="9000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Производственная одежда</a:t>
            </a:r>
            <a:endParaRPr lang="ru-RU" dirty="0">
              <a:ln w="9000" cmpd="sng">
                <a:solidFill>
                  <a:schemeClr val="tx1">
                    <a:lumMod val="85000"/>
                    <a:lumOff val="15000"/>
                  </a:schemeClr>
                </a:solidFill>
                <a:prstDash val="solid"/>
              </a:ln>
              <a:solidFill>
                <a:srgbClr val="0070C0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3018657" y="1785926"/>
            <a:ext cx="642938" cy="714375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1" name="Стрелка вниз 10"/>
          <p:cNvSpPr/>
          <p:nvPr/>
        </p:nvSpPr>
        <p:spPr>
          <a:xfrm flipH="1">
            <a:off x="5530241" y="1783381"/>
            <a:ext cx="571500" cy="714375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2" name="Кольцо 11"/>
          <p:cNvSpPr/>
          <p:nvPr/>
        </p:nvSpPr>
        <p:spPr>
          <a:xfrm>
            <a:off x="1714500" y="3643313"/>
            <a:ext cx="2286000" cy="1928812"/>
          </a:xfrm>
          <a:prstGeom prst="donut">
            <a:avLst>
              <a:gd name="adj" fmla="val 46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00232" y="4071942"/>
            <a:ext cx="1661096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gradFill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5400000" scaled="0"/>
                </a:gradFill>
                <a:latin typeface="+mn-lt"/>
              </a:rPr>
              <a:t>ДЛЯ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gradFill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5400000" scaled="0"/>
                </a:gradFill>
                <a:latin typeface="+mn-lt"/>
              </a:rPr>
              <a:t>ПОВСЕДНЕВНОЙ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gradFill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5400000" scaled="0"/>
                </a:gradFill>
                <a:latin typeface="+mn-lt"/>
              </a:rPr>
              <a:t>НОСКИ </a:t>
            </a:r>
          </a:p>
        </p:txBody>
      </p:sp>
      <p:sp>
        <p:nvSpPr>
          <p:cNvPr id="14" name="Кольцо 13"/>
          <p:cNvSpPr/>
          <p:nvPr/>
        </p:nvSpPr>
        <p:spPr>
          <a:xfrm>
            <a:off x="5715000" y="3643313"/>
            <a:ext cx="2500313" cy="2286000"/>
          </a:xfrm>
          <a:prstGeom prst="donut">
            <a:avLst>
              <a:gd name="adj" fmla="val 31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2198" y="4143380"/>
            <a:ext cx="1857388" cy="10772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n w="9525">
                  <a:solidFill>
                    <a:schemeClr val="tx1"/>
                  </a:solidFill>
                </a:ln>
                <a:solidFill>
                  <a:srgbClr val="C00000"/>
                </a:solidFill>
                <a:latin typeface="+mn-lt"/>
              </a:rPr>
              <a:t>РАБОЧАЯ 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n w="9525">
                  <a:solidFill>
                    <a:schemeClr val="tx1"/>
                  </a:solidFill>
                </a:ln>
                <a:solidFill>
                  <a:srgbClr val="C00000"/>
                </a:solidFill>
                <a:latin typeface="+mn-lt"/>
              </a:rPr>
              <a:t>САНИТАРНО-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n w="9525">
                  <a:solidFill>
                    <a:schemeClr val="tx1"/>
                  </a:solidFill>
                </a:ln>
                <a:solidFill>
                  <a:srgbClr val="C00000"/>
                </a:solidFill>
                <a:latin typeface="+mn-lt"/>
              </a:rPr>
              <a:t>ГИГИЕНИЧЕСКАЯ ОДЕЖДА</a:t>
            </a:r>
          </a:p>
        </p:txBody>
      </p:sp>
      <p:sp>
        <p:nvSpPr>
          <p:cNvPr id="16" name="Стрелка вниз 15"/>
          <p:cNvSpPr/>
          <p:nvPr/>
        </p:nvSpPr>
        <p:spPr>
          <a:xfrm flipH="1">
            <a:off x="2786053" y="3192081"/>
            <a:ext cx="357187" cy="5000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7" name="Стрелка вниз 16"/>
          <p:cNvSpPr/>
          <p:nvPr/>
        </p:nvSpPr>
        <p:spPr>
          <a:xfrm>
            <a:off x="6786562" y="3393280"/>
            <a:ext cx="357187" cy="4286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2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3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0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1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4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7056" y="214290"/>
            <a:ext cx="8403262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/>
                <a:solidFill>
                  <a:srgbClr val="0070C0"/>
                </a:solidFill>
                <a:latin typeface="+mn-lt"/>
              </a:rPr>
              <a:t>ТРЕБОВАНИЯ К ОДЕЖДЕ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00063" y="1714500"/>
            <a:ext cx="8072437" cy="267811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/>
                </a:solidFill>
                <a:latin typeface="+mn-lt"/>
              </a:rPr>
              <a:t>Гигиенические</a:t>
            </a:r>
            <a:r>
              <a:rPr lang="ru-RU" sz="2400" b="1" dirty="0">
                <a:latin typeface="+mn-lt"/>
              </a:rPr>
              <a:t>: должна обеспечивать нормальную жизнедеятельность организма, не вредить здоровью.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Эксплуатационные</a:t>
            </a:r>
            <a:r>
              <a:rPr lang="ru-RU" sz="2400" b="1" dirty="0">
                <a:latin typeface="+mn-lt"/>
              </a:rPr>
              <a:t>: удобная в носке, достаточно прочная.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3"/>
                </a:solidFill>
                <a:latin typeface="+mn-lt"/>
              </a:rPr>
              <a:t>Эстетические</a:t>
            </a:r>
            <a:r>
              <a:rPr lang="ru-RU" sz="2400" b="1" dirty="0">
                <a:latin typeface="+mn-lt"/>
              </a:rPr>
              <a:t>: красивая, оригинальная.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8000"/>
                </a:solidFill>
                <a:latin typeface="+mn-lt"/>
              </a:rPr>
              <a:t>Экономические</a:t>
            </a:r>
            <a:r>
              <a:rPr lang="ru-RU" sz="2400" b="1" dirty="0">
                <a:latin typeface="+mn-lt"/>
              </a:rPr>
              <a:t>: недорогая и доступная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8658461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/>
                <a:solidFill>
                  <a:schemeClr val="accent3"/>
                </a:solidFill>
                <a:latin typeface="+mn-lt"/>
              </a:rPr>
              <a:t>ОТДЕЛКА ШВЕЙНЫХ ИЗДЕЛИЙ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571625"/>
            <a:ext cx="2497137" cy="373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25" y="1428750"/>
            <a:ext cx="252095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00" y="1714500"/>
            <a:ext cx="2143125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5572140"/>
            <a:ext cx="3076933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ОТДЕЛКА ОБОРКАМИ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00364" y="4643446"/>
            <a:ext cx="3138039" cy="46166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/>
                <a:solidFill>
                  <a:schemeClr val="accent3"/>
                </a:solidFill>
                <a:latin typeface="+mn-lt"/>
              </a:rPr>
              <a:t>ОТДЕЛКА ВЫШИВКОЙ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00629" y="5286388"/>
            <a:ext cx="4357718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ОТДЕЛКА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 ОКАНТОВОЧНЫМ ШВОМ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2852"/>
            <a:ext cx="9036496" cy="1323439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/>
                <a:solidFill>
                  <a:srgbClr val="0070C0"/>
                </a:solidFill>
                <a:latin typeface="+mn-lt"/>
              </a:rPr>
              <a:t>ПРАКТИЧЕСКАЯ РАБОТА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ln/>
                <a:solidFill>
                  <a:srgbClr val="0070C0"/>
                </a:solidFill>
                <a:latin typeface="+mn-lt"/>
              </a:rPr>
              <a:t>Оборками </a:t>
            </a:r>
            <a:r>
              <a:rPr lang="ru-RU" sz="3200" b="1" dirty="0">
                <a:ln/>
                <a:solidFill>
                  <a:srgbClr val="0070C0"/>
                </a:solidFill>
                <a:latin typeface="+mn-lt"/>
              </a:rPr>
              <a:t>и рюшами </a:t>
            </a:r>
            <a:r>
              <a:rPr lang="ru-RU" sz="2400" b="1" dirty="0">
                <a:ln/>
                <a:solidFill>
                  <a:srgbClr val="0070C0"/>
                </a:solidFill>
                <a:latin typeface="+mn-lt"/>
              </a:rPr>
              <a:t>отделывают женские 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/>
                <a:solidFill>
                  <a:srgbClr val="0070C0"/>
                </a:solidFill>
                <a:latin typeface="+mn-lt"/>
              </a:rPr>
              <a:t> детские платья</a:t>
            </a:r>
            <a:r>
              <a:rPr lang="ru-RU" sz="2400" b="1" dirty="0" smtClean="0">
                <a:ln/>
                <a:solidFill>
                  <a:srgbClr val="0070C0"/>
                </a:solidFill>
                <a:latin typeface="+mn-lt"/>
              </a:rPr>
              <a:t>, ночные </a:t>
            </a:r>
            <a:r>
              <a:rPr lang="ru-RU" sz="2400" b="1" dirty="0">
                <a:ln/>
                <a:solidFill>
                  <a:srgbClr val="0070C0"/>
                </a:solidFill>
                <a:latin typeface="+mn-lt"/>
              </a:rPr>
              <a:t>сорочки, юбки, блузки.</a:t>
            </a:r>
            <a:endParaRPr lang="ru-RU" sz="4000" b="1" dirty="0">
              <a:ln/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9220" name="Picture 2" descr="F:\СКАНЕР\стр1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600" y="3152312"/>
            <a:ext cx="7200800" cy="346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434436" y="2357430"/>
            <a:ext cx="5739072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/>
                <a:solidFill>
                  <a:srgbClr val="0070C0"/>
                </a:solidFill>
                <a:latin typeface="+mn-lt"/>
              </a:rPr>
              <a:t>Названия срезов деталей </a:t>
            </a:r>
            <a:r>
              <a:rPr lang="ru-RU" sz="2800" b="1" dirty="0">
                <a:ln/>
                <a:solidFill>
                  <a:srgbClr val="0070C0"/>
                </a:solidFill>
                <a:latin typeface="+mn-lt"/>
              </a:rPr>
              <a:t>рюши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света\Desktop\57bbcbb2c7ec8aebf9aad61e5bc0650c-72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139" y="81752"/>
            <a:ext cx="7920880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3923928" y="5373216"/>
            <a:ext cx="360040" cy="432048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013938" y="5075356"/>
            <a:ext cx="270030" cy="729908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3923928" y="5589240"/>
            <a:ext cx="1584176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3ММ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AutoShape 2" descr="https://urok.1sept.ru/articles/642892/img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4" descr="https://urok.1sept.ru/articles/642892/img2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C:\Users\света\Desktop\im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340768"/>
            <a:ext cx="6912767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448865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света\Desktop\841559b30e1590db703b547321eaa881-72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208912" cy="5719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243790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5015" y="0"/>
            <a:ext cx="540564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/>
                <a:solidFill>
                  <a:srgbClr val="0070C0"/>
                </a:solidFill>
                <a:latin typeface="+mn-lt"/>
              </a:rPr>
              <a:t>Оборки</a:t>
            </a:r>
            <a:r>
              <a:rPr lang="en-US" sz="5400" b="1" dirty="0">
                <a:ln/>
                <a:solidFill>
                  <a:srgbClr val="0070C0"/>
                </a:solidFill>
                <a:latin typeface="+mn-lt"/>
              </a:rPr>
              <a:t> </a:t>
            </a:r>
            <a:r>
              <a:rPr lang="ru-RU" sz="5400" b="1" dirty="0">
                <a:ln/>
                <a:solidFill>
                  <a:srgbClr val="0070C0"/>
                </a:solidFill>
                <a:latin typeface="+mn-lt"/>
              </a:rPr>
              <a:t>и рюши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500188"/>
            <a:ext cx="1619250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63" y="2000250"/>
            <a:ext cx="1895475" cy="406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75" y="428625"/>
            <a:ext cx="2508250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5" y="4286250"/>
            <a:ext cx="4567238" cy="236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843279" y="857232"/>
            <a:ext cx="5085046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/>
                <a:solidFill>
                  <a:srgbClr val="0070C0"/>
                </a:solidFill>
                <a:latin typeface="+mn-lt"/>
              </a:rPr>
              <a:t>Практическая  работа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899</TotalTime>
  <Words>262</Words>
  <Application>Microsoft Office PowerPoint</Application>
  <PresentationFormat>Экран (4:3)</PresentationFormat>
  <Paragraphs>88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   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Голубев Виктор Н,</dc:creator>
  <cp:lastModifiedBy>света</cp:lastModifiedBy>
  <cp:revision>82</cp:revision>
  <dcterms:created xsi:type="dcterms:W3CDTF">2011-09-17T09:38:10Z</dcterms:created>
  <dcterms:modified xsi:type="dcterms:W3CDTF">2024-01-04T09:26:00Z</dcterms:modified>
</cp:coreProperties>
</file>