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4729"/>
  </p:normalViewPr>
  <p:slideViewPr>
    <p:cSldViewPr snapToGrid="0" snapToObjects="1">
      <p:cViewPr>
        <p:scale>
          <a:sx n="92" d="100"/>
          <a:sy n="92" d="100"/>
        </p:scale>
        <p:origin x="-27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5F7349-41C9-D846-9452-10937A23C0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9FF3A4E-EEB5-6247-A6B0-88598CA67C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79ACB57-EB35-A440-B6F7-C44C613ED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9620-179C-1342-AE14-EDD884827C4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75EF0AB-9FDB-EB43-A670-E2E94B3D7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D7F5AE3-28A5-3448-AE70-67234022C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E055-C740-5149-BE11-9A930CD89B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521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14C387-7398-6445-B2C8-803EBCCAA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9B62F1A-FE6D-C142-91CD-41A92F7CBC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4A784A5-15ED-8841-84E4-F3D715460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9620-179C-1342-AE14-EDD884827C4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202C024-E55E-A243-B454-519C7440E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9937DD8-356D-C24E-B40C-CA13D9E3C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E055-C740-5149-BE11-9A930CD89B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750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D9AE55AB-C58E-6343-A2DE-BACB65AFB8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21AACA3-BB2D-B14A-9DE9-B9A7BF03B6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2303337-5AC1-FF43-8590-6AF1290F7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9620-179C-1342-AE14-EDD884827C4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CB77B14-D2D5-A142-BB5D-56F64EE32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109595F-B099-D84E-BF77-7FD7197FB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E055-C740-5149-BE11-9A930CD89B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725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1EB5D6-3079-D240-BB04-93EEDF899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6B4441F-161C-1F47-B129-7358A2F749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1118EB7-BAE9-284E-A493-E7DA04360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9620-179C-1342-AE14-EDD884827C4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1EF0FF7-4175-6346-8E55-B47A771B5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213B456-1CC8-9B41-95F2-1CD3E74DE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E055-C740-5149-BE11-9A930CD89B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481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E11C60F-0323-034B-A421-047A46E50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A5B81E1-9372-9745-BAB5-5212AE1247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1F5AD0-5257-4545-9797-6074A7D54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9620-179C-1342-AE14-EDD884827C4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C0A6CD4-3648-BA46-A7B9-BB4A16F38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F37A003-9A02-644E-8B7A-36E467F53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E055-C740-5149-BE11-9A930CD89B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202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0696A4-0222-714C-8AE6-67EF379C4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65F04A1-3F65-B344-9B77-C8B355A0F9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9119FDB-2045-734F-B82D-EF9C01E8BA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CC501B3-9F24-5645-ABD3-7BB32B55F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9620-179C-1342-AE14-EDD884827C4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7D0B0B9-4BFE-C24F-8FEA-444C75557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2432E3B-EF46-3B41-B6F8-4B6087956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E055-C740-5149-BE11-9A930CD89B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091919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A7BCBBC-BF2A-E243-9DEC-C0564BC9B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8EE7567-DD65-A04D-B563-B4BC864D0C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B8CCF42-53D1-7F4C-BDFF-52A27B1A91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8E8B9DE-DB79-A648-8EE4-651F8FD2DD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679CD93D-383C-9749-B3C7-38FEED7013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6A57008-5D35-0345-A106-95B26B08A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9620-179C-1342-AE14-EDD884827C4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DAD1773-7008-864C-9598-7085BE3AD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0DB5F530-2CF1-0E4D-9503-597F0538A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E055-C740-5149-BE11-9A930CD89B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77633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2A1F062-1EB7-524B-8B96-58B3FD225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555E8A1D-92B8-6241-8711-CDD983719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9620-179C-1342-AE14-EDD884827C4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D943B86-4429-4248-A5A1-D57685126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1525513-C943-7E49-B4D1-3325A1F03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E055-C740-5149-BE11-9A930CD89B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196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70FFFC3C-D8C1-AD42-AC6A-00662C9B2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9620-179C-1342-AE14-EDD884827C4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13BDB0EF-5328-E94F-A635-DF52DC30A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DE1C67E-FB75-9542-B456-6531B2B81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E055-C740-5149-BE11-9A930CD89B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837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DCC79B7-1AFB-434E-A7F8-E04AD49E1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B11010E-FC7F-1A4F-8740-CBF3CB98A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F44FEBF-F847-EA4B-AD0C-1EF9AB09C0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B003107-CFDC-3F49-B87B-9498684C6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9620-179C-1342-AE14-EDD884827C4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C7F92A6-01FB-B74F-BB45-AB71338D3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B8E82ED-8E57-774B-90EF-015646C08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E055-C740-5149-BE11-9A930CD89B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008708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53A562-E383-1D48-AADC-EC6B8F66C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B6585D7-4D96-5A44-99F1-14C566D54A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A4EE819-9CB5-1942-82E7-BFC050ABB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F14B748-0A94-714C-BDE7-66477302C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9620-179C-1342-AE14-EDD884827C4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8BC6CD8-3EE4-AF4C-A34F-CB6A29070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93A3D9F-6501-CD4A-B805-0176F632C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E055-C740-5149-BE11-9A930CD89B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300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177A77-1791-3149-894B-F3A57D7FC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639F5FC-4939-234A-B347-6E04F05277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1372BB3-3591-7F44-822A-6C3BF12CC2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C9620-179C-1342-AE14-EDD884827C45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C7D483A-7AC2-7442-A723-22CF5C9F2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7A90107-4C1E-1E4A-8B07-0EC10A45EF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AE055-C740-5149-BE11-9A930CD89B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519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E64D77A-E0ED-AA42-AE08-A5C72BDE0469}"/>
              </a:ext>
            </a:extLst>
          </p:cNvPr>
          <p:cNvSpPr/>
          <p:nvPr/>
        </p:nvSpPr>
        <p:spPr>
          <a:xfrm>
            <a:off x="-1" y="0"/>
            <a:ext cx="12192000" cy="1354217"/>
          </a:xfrm>
          <a:prstGeom prst="rect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ahnschrift Light Condensed" panose="020B0502040204020203" pitchFamily="34" charset="0"/>
              </a:rPr>
              <a:t> </a:t>
            </a:r>
            <a:r>
              <a:rPr lang="ru-RU" sz="2800" dirty="0">
                <a:latin typeface="Franklin Gothic Medium" panose="020B0603020102020204" pitchFamily="34" charset="0"/>
              </a:rPr>
              <a:t>Муниципальное общеобразовательное учреждение</a:t>
            </a:r>
          </a:p>
          <a:p>
            <a:pPr algn="ctr"/>
            <a:r>
              <a:rPr lang="ru-RU" sz="2800" dirty="0">
                <a:latin typeface="Franklin Gothic Medium" panose="020B0603020102020204" pitchFamily="34" charset="0"/>
              </a:rPr>
              <a:t>«Микулинская гимназия»</a:t>
            </a:r>
            <a:endParaRPr lang="ru-RU" sz="2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Franklin Gothic Medium" panose="020B06030201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FD33097-EE60-AC43-92A3-4C6E9DC3AB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380496"/>
            <a:ext cx="8447810" cy="347951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1"/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E64D77A-E0ED-AA42-AE08-A5C72BDE0469}"/>
              </a:ext>
            </a:extLst>
          </p:cNvPr>
          <p:cNvSpPr/>
          <p:nvPr/>
        </p:nvSpPr>
        <p:spPr>
          <a:xfrm>
            <a:off x="0" y="1626171"/>
            <a:ext cx="12192000" cy="1754326"/>
          </a:xfrm>
          <a:prstGeom prst="rect">
            <a:avLst/>
          </a:prstGeom>
          <a:solidFill>
            <a:schemeClr val="accent5">
              <a:lumMod val="40000"/>
              <a:lumOff val="60000"/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ahnschrift Light Condensed" panose="020B0502040204020203" pitchFamily="34" charset="0"/>
              </a:rPr>
              <a:t> </a:t>
            </a:r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latin typeface="Bahnschrift Light Condensed" panose="020B0502040204020203" pitchFamily="34" charset="0"/>
              </a:rPr>
              <a:t>3</a:t>
            </a:r>
            <a:r>
              <a:rPr 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</a:rPr>
              <a:t>D</a:t>
            </a:r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</a:rPr>
              <a:t>-моделирование для детей, или Что такое </a:t>
            </a:r>
            <a:r>
              <a:rPr lang="en-US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</a:rPr>
              <a:t>TinkerCard</a:t>
            </a:r>
            <a:endParaRPr lang="ru-RU" sz="5400" b="1" dirty="0">
              <a:ln w="12700" cmpd="sng">
                <a:solidFill>
                  <a:schemeClr val="accent4"/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07582" y="3844636"/>
            <a:ext cx="306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Сукиасян</a:t>
            </a:r>
            <a:r>
              <a:rPr lang="ru-RU" dirty="0" smtClean="0"/>
              <a:t> </a:t>
            </a:r>
            <a:r>
              <a:rPr lang="ru-RU" dirty="0" err="1" smtClean="0"/>
              <a:t>Анаит</a:t>
            </a:r>
            <a:r>
              <a:rPr lang="ru-RU" dirty="0" smtClean="0"/>
              <a:t> </a:t>
            </a:r>
            <a:r>
              <a:rPr lang="ru-RU" dirty="0" err="1" smtClean="0"/>
              <a:t>Арагацовна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Учитель технологии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559636" y="6069337"/>
            <a:ext cx="1974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</a:t>
            </a:r>
            <a:r>
              <a:rPr lang="ru-RU" dirty="0" smtClean="0"/>
              <a:t>. Микулино </a:t>
            </a:r>
          </a:p>
          <a:p>
            <a:pPr algn="ctr"/>
            <a:r>
              <a:rPr lang="ru-RU" dirty="0" smtClean="0"/>
              <a:t>г. о. Лотошино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868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3549358-BBE5-3B4B-807C-50B9277153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DD41D3-AEE6-9D42-B458-276C4BBA7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300"/>
            <a:ext cx="3000375" cy="748200"/>
          </a:xfrm>
          <a:solidFill>
            <a:schemeClr val="accent2"/>
          </a:solidFill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Медицина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D8EAF24-6046-744D-9CA4-51C4B8039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19675"/>
            <a:ext cx="11444288" cy="1080600"/>
          </a:xfrm>
          <a:solidFill>
            <a:schemeClr val="bg2">
              <a:lumMod val="50000"/>
              <a:alpha val="59000"/>
            </a:schemeClr>
          </a:solidFill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Трехмерные модели используют для создания обучающих макетов, протезов для человека и животных</a:t>
            </a:r>
          </a:p>
        </p:txBody>
      </p:sp>
    </p:spTree>
    <p:extLst>
      <p:ext uri="{BB962C8B-B14F-4D97-AF65-F5344CB8AC3E}">
        <p14:creationId xmlns:p14="http://schemas.microsoft.com/office/powerpoint/2010/main" val="3239034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A160101-B9F1-1F4F-9CCF-AFCDCA5FCF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5ED882C-FCB6-4E43-8310-7565CFC8DE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926991"/>
            <a:ext cx="12192000" cy="1711569"/>
          </a:xfrm>
          <a:solidFill>
            <a:schemeClr val="bg2">
              <a:lumMod val="50000"/>
              <a:alpha val="7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Специалисты, которые разбираются в 3D-технологиях, востребованы в киноиндустрии, разработке компьютерных игр, строительстве и архитектуре. Довольно часто 3D-модели используются для того, чтобы произвести впечатление, например, в рекламе или во время презентации продукта</a:t>
            </a:r>
          </a:p>
        </p:txBody>
      </p:sp>
    </p:spTree>
    <p:extLst>
      <p:ext uri="{BB962C8B-B14F-4D97-AF65-F5344CB8AC3E}">
        <p14:creationId xmlns:p14="http://schemas.microsoft.com/office/powerpoint/2010/main" val="1223392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ED78AEB-AFA0-194C-8817-557EED36F4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583"/>
          <a:stretch/>
        </p:blipFill>
        <p:spPr>
          <a:xfrm>
            <a:off x="3643313" y="1"/>
            <a:ext cx="9048749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36B26DE-3D22-4242-B779-D392369AD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672763" cy="855785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С чего начать изучение 3D-моделирования?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DACCF2E-08B2-714F-BB92-D5E2840B1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028331"/>
            <a:ext cx="5786438" cy="5628177"/>
          </a:xfrm>
          <a:solidFill>
            <a:schemeClr val="bg2">
              <a:lumMod val="50000"/>
              <a:alpha val="4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000" dirty="0"/>
              <a:t>Удобная </a:t>
            </a:r>
            <a:r>
              <a:rPr lang="ru-RU" sz="3000" dirty="0" err="1"/>
              <a:t>браузерная</a:t>
            </a:r>
            <a:r>
              <a:rPr lang="ru-RU" sz="3000" dirty="0"/>
              <a:t> программа для знакомства с компьютерным моделированием и построением геометрических объектов. Простой и красочный интерфейс облегчает новичкам работу с 3D-объектами. Для конструирования моделей используются готовые фигуры: кубы, пирамиды, шары, конусы. В </a:t>
            </a:r>
            <a:r>
              <a:rPr lang="ru-RU" sz="3000" dirty="0" err="1"/>
              <a:t>Tinkercad</a:t>
            </a:r>
            <a:r>
              <a:rPr lang="ru-RU" sz="3000" dirty="0"/>
              <a:t> можно экспортировать файлы в формате STL для 3D-печати или SVG для лазерной резки.</a:t>
            </a:r>
          </a:p>
        </p:txBody>
      </p:sp>
    </p:spTree>
    <p:extLst>
      <p:ext uri="{BB962C8B-B14F-4D97-AF65-F5344CB8AC3E}">
        <p14:creationId xmlns:p14="http://schemas.microsoft.com/office/powerpoint/2010/main" val="7716686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5167728-C3E5-AD40-8F44-A95699BA6E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884" t="5582" r="818" b="-474"/>
          <a:stretch/>
        </p:blipFill>
        <p:spPr>
          <a:xfrm>
            <a:off x="0" y="-42864"/>
            <a:ext cx="6443662" cy="4129087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0942D58-B831-F44F-8835-FD93F6B3F9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883"/>
          <a:stretch/>
        </p:blipFill>
        <p:spPr>
          <a:xfrm>
            <a:off x="6443662" y="0"/>
            <a:ext cx="5748338" cy="412908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4C18655A-954E-4949-B939-131A0BE914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8735" y="4086222"/>
            <a:ext cx="3551903" cy="277177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44A6580-2DD2-1F4A-B1F2-14F50F7CC0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0598" y="4129086"/>
            <a:ext cx="4851401" cy="272891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0FBDC92-371E-D54F-9BC3-BEF673FE51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86223"/>
            <a:ext cx="4686646" cy="277177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472376" y="4289422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08411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E6B160-3C9F-C74C-96A6-0902832A7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78593"/>
            <a:ext cx="5486400" cy="881796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Что такое 3D-моделирование?</a:t>
            </a:r>
            <a:r>
              <a:rPr lang="ru-RU" sz="3200" dirty="0">
                <a:solidFill>
                  <a:schemeClr val="bg1"/>
                </a:solidFill>
                <a:effectLst/>
              </a:rPr>
              <a:t>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6D97A3C-8240-9742-A7E4-0A19BD5C74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49686"/>
            <a:ext cx="6916612" cy="2404330"/>
          </a:xfrm>
        </p:spPr>
        <p:txBody>
          <a:bodyPr>
            <a:normAutofit/>
          </a:bodyPr>
          <a:lstStyle/>
          <a:p>
            <a:r>
              <a:rPr lang="ru-RU" sz="2000" dirty="0"/>
              <a:t>3D-моделирование — это процесс создания трёхмерных объектов с помощью специального ПО. В отличие от 2D, изображения 3D имеют объем, то есть картинка формируется уже не в двух, а в трех измерениях: высота, ширина и глубина. На основе эскиза, чертежа или готового образца изделия 3D-дизайнер создает трехмерную модель, которую можно напечатать на 3D-принтере или использовать для визуализации.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7738E59-1C6F-E743-8338-32B3CAC4A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125305" y="791307"/>
            <a:ext cx="6858002" cy="527538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CE86CD7-63FF-BD4C-98BA-493EC66C97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43313"/>
            <a:ext cx="6916612" cy="3214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47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DCB3058-FB0F-1F40-96A7-2B084DC59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223396" y="889398"/>
            <a:ext cx="6858002" cy="507920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E6B160-3C9F-C74C-96A6-0902832A7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815263" cy="647334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fontAlgn="base"/>
            <a:r>
              <a:rPr lang="ru-RU" sz="3200" dirty="0">
                <a:solidFill>
                  <a:schemeClr val="bg1"/>
                </a:solidFill>
              </a:rPr>
              <a:t>В чем польза 3D-моделирования для детей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6D97A3C-8240-9742-A7E4-0A19BD5C74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818784"/>
            <a:ext cx="7112794" cy="6039216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1800" dirty="0"/>
              <a:t>На занятиях по 3D-графике ребенок развивает:</a:t>
            </a:r>
          </a:p>
          <a:p>
            <a:pPr lvl="0" fontAlgn="base"/>
            <a:r>
              <a:rPr lang="ru-RU" sz="1800" b="1" dirty="0"/>
              <a:t>Воображение.</a:t>
            </a:r>
            <a:r>
              <a:rPr lang="ru-RU" sz="1800" dirty="0"/>
              <a:t> Трехмерные модели дают простор для творчества. Дети не ограничены определенным набором деталей, как в конструкторе – в 3D-программах они могут создавать любые фигуры, изменять их формы и собирать из них новые объекты;</a:t>
            </a:r>
          </a:p>
          <a:p>
            <a:pPr lvl="0" fontAlgn="base"/>
            <a:r>
              <a:rPr lang="ru-RU" sz="1800" b="1" dirty="0"/>
              <a:t>Пространственное мышление.</a:t>
            </a:r>
            <a:r>
              <a:rPr lang="ru-RU" sz="1800" dirty="0"/>
              <a:t> Школьники учатся создавать сложные трехмерные объекты из простых фигур, разбираются, как устроена их будущая модель и как ее сделать. Очевидно, что работа в трехмерной среде отлично развивает пространственное мышление;</a:t>
            </a:r>
          </a:p>
          <a:p>
            <a:pPr lvl="0" fontAlgn="base"/>
            <a:r>
              <a:rPr lang="ru-RU" sz="1800" b="1" dirty="0"/>
              <a:t>Аналитические навыки.</a:t>
            </a:r>
            <a:r>
              <a:rPr lang="ru-RU" sz="1800" dirty="0"/>
              <a:t> Не всегда получается с первого раза создать то, что задумывалось – в поисках нестандартных решений задач дети прокачивают аналитическое мышление;</a:t>
            </a:r>
          </a:p>
          <a:p>
            <a:pPr lvl="0" fontAlgn="base"/>
            <a:r>
              <a:rPr lang="ru-RU" sz="1800" b="1" dirty="0"/>
              <a:t>Мотивацию к учебе.</a:t>
            </a:r>
            <a:r>
              <a:rPr lang="ru-RU" sz="1800" dirty="0"/>
              <a:t> Изучение 3D-графики помогает ребятам разобраться в геометрии и математике. Это повышает их интерес к школьным предметам;</a:t>
            </a:r>
          </a:p>
          <a:p>
            <a:pPr lvl="0" fontAlgn="base"/>
            <a:r>
              <a:rPr lang="ru-RU" sz="1800" b="1" dirty="0"/>
              <a:t>Инновационное мышление. </a:t>
            </a:r>
            <a:r>
              <a:rPr lang="ru-RU" sz="1800" dirty="0"/>
              <a:t>Доказано, что увлечение 3D-моделированием учит мыслить новаторски. Исследователи из Московского городского педагогического университета выяснили, что занятия стимулируют креативность и развивают целеустремленность.</a:t>
            </a:r>
          </a:p>
        </p:txBody>
      </p:sp>
    </p:spTree>
    <p:extLst>
      <p:ext uri="{BB962C8B-B14F-4D97-AF65-F5344CB8AC3E}">
        <p14:creationId xmlns:p14="http://schemas.microsoft.com/office/powerpoint/2010/main" val="822665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BE455CF-1B7C-4D4A-A366-BB2CAA1BE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2332"/>
            <a:ext cx="6672264" cy="25408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Наконец, навыки 3D-моделирования могут пригодиться ребенку в будущей профессии. Трехмерные модели используются в любой сфере, где важно представить, как будут выглядеть еще несуществующие предметы.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E1B270B-0EC9-9649-B4E4-8923F531F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917" b="17709"/>
          <a:stretch/>
        </p:blipFill>
        <p:spPr>
          <a:xfrm>
            <a:off x="0" y="2643188"/>
            <a:ext cx="6672263" cy="42148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C70454E-BC14-5A49-9CFF-4784DF971F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263" y="-1"/>
            <a:ext cx="5519737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880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FD248E-2F05-3249-86D5-D79A5BE28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1450"/>
            <a:ext cx="6770078" cy="726831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Где сейчас используются 3D-модели?</a:t>
            </a:r>
            <a:r>
              <a:rPr lang="ru-RU" sz="3200" dirty="0">
                <a:solidFill>
                  <a:schemeClr val="bg1"/>
                </a:solidFill>
                <a:effectLst/>
              </a:rPr>
              <a:t>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BED8BB6-3298-6648-9E9E-F70A3441E3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72" y="1098306"/>
            <a:ext cx="7760860" cy="237355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Когда ребенок поймет, как делать простейшие 3D-объекты, он начнет замечать их повсюду. Тогда он сможет использовать свои умения и в других сферах. Трехмерные модели применяются во многих отраслях. Например: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5D4C7D4-E593-C043-BAC0-A985DE3C8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8306"/>
            <a:ext cx="4319771" cy="575969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806BBE5-2297-924D-AD83-4883A5F757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96" y="3471863"/>
            <a:ext cx="4776787" cy="26845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8F9F8AA-1B34-8C4E-A522-CB643CCF42D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041" b="16459"/>
          <a:stretch/>
        </p:blipFill>
        <p:spPr>
          <a:xfrm>
            <a:off x="9458209" y="3184561"/>
            <a:ext cx="2622423" cy="361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251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AFCBBB4-4BAA-E448-A260-8A641C60F3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DF072D-FBBD-8E46-853D-7CE8EC6B6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5728"/>
            <a:ext cx="1600200" cy="725121"/>
          </a:xfrm>
          <a:solidFill>
            <a:schemeClr val="accent2"/>
          </a:solidFill>
          <a:effectLst>
            <a:glow>
              <a:schemeClr val="tx1">
                <a:alpha val="40000"/>
              </a:schemeClr>
            </a:glow>
            <a:outerShdw blurRad="50800" dist="50800" dir="5400000" algn="ctr" rotWithShape="0">
              <a:schemeClr val="tx1"/>
            </a:outerShdw>
          </a:effectLst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  <a:effectLst/>
              </a:rPr>
              <a:t>Кино</a:t>
            </a:r>
            <a:r>
              <a:rPr lang="ru-RU" dirty="0">
                <a:solidFill>
                  <a:schemeClr val="bg1"/>
                </a:solidFill>
                <a:effectLst/>
              </a:rPr>
              <a:t>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18DFF96-6511-5D43-AF40-E8F7933F4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42134"/>
            <a:ext cx="12192000" cy="902677"/>
          </a:xfrm>
          <a:solidFill>
            <a:schemeClr val="bg2">
              <a:lumMod val="50000"/>
              <a:alpha val="44000"/>
            </a:schemeClr>
          </a:solidFill>
          <a:effectLst>
            <a:glow>
              <a:schemeClr val="tx1"/>
            </a:glow>
            <a:outerShdw blurRad="50800" dist="50800" dir="5400000" sx="1000" sy="1000" algn="ctr" rotWithShape="0">
              <a:schemeClr val="tx1"/>
            </a:outerShdw>
          </a:effectLst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effectLst/>
              </a:rPr>
              <a:t>Ни один блокбастер сейчас не обойдется без качественной компьютерной графики</a:t>
            </a:r>
          </a:p>
        </p:txBody>
      </p:sp>
    </p:spTree>
    <p:extLst>
      <p:ext uri="{BB962C8B-B14F-4D97-AF65-F5344CB8AC3E}">
        <p14:creationId xmlns:p14="http://schemas.microsoft.com/office/powerpoint/2010/main" val="1876267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F6FCAEE-7978-1541-B139-1DDDF0CC6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9E359D-5035-1642-AB2A-70796D19C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66308"/>
            <a:ext cx="7815263" cy="997317"/>
          </a:xfrm>
          <a:solidFill>
            <a:schemeClr val="accent2"/>
          </a:solidFill>
          <a:effectLst>
            <a:glow>
              <a:schemeClr val="tx1"/>
            </a:glow>
          </a:effectLst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effectLst/>
              </a:rPr>
              <a:t>3D-визуализация зданий и интерьеров.</a:t>
            </a:r>
            <a:endParaRPr lang="ru-RU" sz="400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93F8F1B-541D-0749-86C6-64666E56C0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13" y="1449388"/>
            <a:ext cx="9572625" cy="1093788"/>
          </a:xfrm>
          <a:solidFill>
            <a:schemeClr val="bg2">
              <a:lumMod val="50000"/>
              <a:alpha val="52000"/>
            </a:schemeClr>
          </a:solidFill>
        </p:spPr>
        <p:txBody>
          <a:bodyPr>
            <a:normAutofit/>
          </a:bodyPr>
          <a:lstStyle/>
          <a:p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</a:rPr>
              <a:t>Демонстрирует, как будет выглядеть проектируемое здание или интерьер</a:t>
            </a:r>
          </a:p>
        </p:txBody>
      </p:sp>
    </p:spTree>
    <p:extLst>
      <p:ext uri="{BB962C8B-B14F-4D97-AF65-F5344CB8AC3E}">
        <p14:creationId xmlns:p14="http://schemas.microsoft.com/office/powerpoint/2010/main" val="1419966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C50DB46-24D9-D64E-A22D-7644FE77A5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9699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A89181E-DFBA-0344-9043-1E32D983F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00016"/>
            <a:ext cx="4243389" cy="1185129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Промышленность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0FD3F22-16CF-9D42-ABE7-6DAF94C4A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64433"/>
            <a:ext cx="10515600" cy="1023083"/>
          </a:xfrm>
          <a:solidFill>
            <a:schemeClr val="bg2">
              <a:lumMod val="50000"/>
              <a:alpha val="50000"/>
            </a:schemeClr>
          </a:solidFill>
          <a:effectLst>
            <a:glow>
              <a:schemeClr val="tx1"/>
            </a:glow>
            <a:outerShdw blurRad="50800" dist="50800" dir="5400000" algn="ctr" rotWithShape="0">
              <a:schemeClr val="tx1"/>
            </a:outerShdw>
          </a:effectLst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effectLst/>
              </a:rPr>
              <a:t>Быстрое </a:t>
            </a:r>
            <a:r>
              <a:rPr lang="ru-RU" dirty="0" err="1">
                <a:solidFill>
                  <a:schemeClr val="bg1"/>
                </a:solidFill>
                <a:effectLst/>
              </a:rPr>
              <a:t>прототипирование</a:t>
            </a:r>
            <a:r>
              <a:rPr lang="ru-RU" dirty="0">
                <a:solidFill>
                  <a:schemeClr val="bg1"/>
                </a:solidFill>
                <a:effectLst/>
              </a:rPr>
              <a:t> используется почти в каждой отрасли промышленности для тестирования конструкций</a:t>
            </a:r>
          </a:p>
        </p:txBody>
      </p:sp>
    </p:spTree>
    <p:extLst>
      <p:ext uri="{BB962C8B-B14F-4D97-AF65-F5344CB8AC3E}">
        <p14:creationId xmlns:p14="http://schemas.microsoft.com/office/powerpoint/2010/main" val="3481840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8D07CD8-CA91-7242-994D-78596AFA5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8"/>
            <a:ext cx="12192000" cy="684371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EC6A28-9B9C-5A41-AFAF-C34108018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7152"/>
            <a:ext cx="4186238" cy="885825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Ювелирное дело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AC5E53D-FFB0-1D4F-ADD5-B93A0843EB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53392"/>
            <a:ext cx="12192000" cy="1004033"/>
          </a:xfrm>
          <a:solidFill>
            <a:schemeClr val="bg2">
              <a:lumMod val="50000"/>
              <a:alpha val="52000"/>
            </a:schemeClr>
          </a:solidFill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Художники и ювелиры создают модели оригинальных украшений для 3D-печати заготовок или для визуализации будущих украшений</a:t>
            </a:r>
          </a:p>
        </p:txBody>
      </p:sp>
    </p:spTree>
    <p:extLst>
      <p:ext uri="{BB962C8B-B14F-4D97-AF65-F5344CB8AC3E}">
        <p14:creationId xmlns:p14="http://schemas.microsoft.com/office/powerpoint/2010/main" val="14767320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</TotalTime>
  <Words>354</Words>
  <Application>Microsoft Office PowerPoint</Application>
  <PresentationFormat>Произвольный</PresentationFormat>
  <Paragraphs>32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Что такое 3D-моделирование? </vt:lpstr>
      <vt:lpstr>В чем польза 3D-моделирования для детей</vt:lpstr>
      <vt:lpstr>Презентация PowerPoint</vt:lpstr>
      <vt:lpstr>Где сейчас используются 3D-модели? </vt:lpstr>
      <vt:lpstr>Кино </vt:lpstr>
      <vt:lpstr>3D-визуализация зданий и интерьеров.</vt:lpstr>
      <vt:lpstr>Промышленность</vt:lpstr>
      <vt:lpstr>Ювелирное дело</vt:lpstr>
      <vt:lpstr>Медицина</vt:lpstr>
      <vt:lpstr>Презентация PowerPoint</vt:lpstr>
      <vt:lpstr>С чего начать изучение 3D-моделирования?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Точка роста учитель</cp:lastModifiedBy>
  <cp:revision>19</cp:revision>
  <dcterms:created xsi:type="dcterms:W3CDTF">2023-04-06T13:40:08Z</dcterms:created>
  <dcterms:modified xsi:type="dcterms:W3CDTF">2023-12-14T07:37:23Z</dcterms:modified>
</cp:coreProperties>
</file>