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27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6301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004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6501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737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7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245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1850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9626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90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22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1/5/2024</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00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1/5/2024</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a:p>
        </p:txBody>
      </p:sp>
    </p:spTree>
    <p:extLst>
      <p:ext uri="{BB962C8B-B14F-4D97-AF65-F5344CB8AC3E}">
        <p14:creationId xmlns:p14="http://schemas.microsoft.com/office/powerpoint/2010/main" val="1275678464"/>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E3C5560-7A9C-489F-9148-18C5E1D0F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ED5EB13-1F2B-43B8-A22E-7F7064008EC2}"/>
              </a:ext>
            </a:extLst>
          </p:cNvPr>
          <p:cNvSpPr>
            <a:spLocks noGrp="1"/>
          </p:cNvSpPr>
          <p:nvPr>
            <p:ph type="ctrTitle"/>
          </p:nvPr>
        </p:nvSpPr>
        <p:spPr>
          <a:xfrm>
            <a:off x="442580" y="283791"/>
            <a:ext cx="5309140" cy="1336781"/>
          </a:xfrm>
        </p:spPr>
        <p:txBody>
          <a:bodyPr>
            <a:normAutofit/>
          </a:bodyPr>
          <a:lstStyle/>
          <a:p>
            <a:pPr algn="ctr"/>
            <a:r>
              <a:rPr lang="ru-RU" sz="6600" dirty="0">
                <a:solidFill>
                  <a:schemeClr val="bg1"/>
                </a:solidFill>
              </a:rPr>
              <a:t>Скелет</a:t>
            </a:r>
          </a:p>
        </p:txBody>
      </p:sp>
      <p:sp>
        <p:nvSpPr>
          <p:cNvPr id="3" name="Подзаголовок 2">
            <a:extLst>
              <a:ext uri="{FF2B5EF4-FFF2-40B4-BE49-F238E27FC236}">
                <a16:creationId xmlns:a16="http://schemas.microsoft.com/office/drawing/2014/main" id="{0EDE330F-7ED5-4917-B4DF-F2BE17AFB4F7}"/>
              </a:ext>
            </a:extLst>
          </p:cNvPr>
          <p:cNvSpPr>
            <a:spLocks noGrp="1"/>
          </p:cNvSpPr>
          <p:nvPr>
            <p:ph type="subTitle" idx="1"/>
          </p:nvPr>
        </p:nvSpPr>
        <p:spPr>
          <a:xfrm>
            <a:off x="1426876" y="1745667"/>
            <a:ext cx="5286617" cy="4722508"/>
          </a:xfrm>
        </p:spPr>
        <p:txBody>
          <a:bodyPr>
            <a:normAutofit/>
          </a:bodyPr>
          <a:lstStyle/>
          <a:p>
            <a:r>
              <a:rPr lang="ru-RU" dirty="0"/>
              <a:t>Скелет (от греч. </a:t>
            </a:r>
            <a:r>
              <a:rPr lang="ru-RU" dirty="0" err="1"/>
              <a:t>skeleton</a:t>
            </a:r>
            <a:r>
              <a:rPr lang="ru-RU" dirty="0"/>
              <a:t> – высушенный) представляет собой комплекс костей, выполняющих опорную, защитную, локомоторную функции. В состав скелета входит более 200 костей, из них 33–34 непарные. Скелет условно подразделяют на две части: осевой и добавочный. К осевому скелету относится позвоночный столб (26 костей), череп (29 костей), грудная клетка (25 костей); к добавочному – кости верхних (64) и нижних (62) конечностей.</a:t>
            </a:r>
          </a:p>
        </p:txBody>
      </p:sp>
      <p:sp>
        <p:nvSpPr>
          <p:cNvPr id="11" name="!!plus graphic">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236" y="1606411"/>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p>
            <a:endParaRPr lang="en-US"/>
          </a:p>
        </p:txBody>
      </p:sp>
      <p:sp>
        <p:nvSpPr>
          <p:cNvPr id="13" name="!!dot graphic">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8014" y="1835705"/>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15" name="!!circle graphic">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3696" y="2060130"/>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endParaRPr lang="en-US"/>
          </a:p>
        </p:txBody>
      </p:sp>
      <p:cxnSp>
        <p:nvCxnSpPr>
          <p:cNvPr id="17" name="!!Straight Connector">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1262" y="3505200"/>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pic>
        <p:nvPicPr>
          <p:cNvPr id="19" name="Graphic 18">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H="1">
            <a:off x="10836425" y="5436655"/>
            <a:ext cx="151536" cy="151536"/>
          </a:xfrm>
          <a:prstGeom prst="rect">
            <a:avLst/>
          </a:prstGeom>
        </p:spPr>
      </p:pic>
      <p:pic>
        <p:nvPicPr>
          <p:cNvPr id="21" name="Graphic 20">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flipH="1">
            <a:off x="11245175" y="5896734"/>
            <a:ext cx="108625" cy="108625"/>
          </a:xfrm>
          <a:prstGeom prst="rect">
            <a:avLst/>
          </a:prstGeom>
        </p:spPr>
      </p:pic>
      <p:pic>
        <p:nvPicPr>
          <p:cNvPr id="23" name="Graphic 22">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H="1">
            <a:off x="10554288" y="6038004"/>
            <a:ext cx="95759" cy="95759"/>
          </a:xfrm>
          <a:prstGeom prst="rect">
            <a:avLst/>
          </a:prstGeom>
        </p:spPr>
      </p:pic>
      <p:pic>
        <p:nvPicPr>
          <p:cNvPr id="4" name="Picture 3" descr="Радиологик рисунок скелет">
            <a:extLst>
              <a:ext uri="{FF2B5EF4-FFF2-40B4-BE49-F238E27FC236}">
                <a16:creationId xmlns:a16="http://schemas.microsoft.com/office/drawing/2014/main" id="{9885BC20-2F0C-DEE8-640D-2A3A9C2C50DA}"/>
              </a:ext>
            </a:extLst>
          </p:cNvPr>
          <p:cNvPicPr>
            <a:picLocks noChangeAspect="1"/>
          </p:cNvPicPr>
          <p:nvPr/>
        </p:nvPicPr>
        <p:blipFill rotWithShape="1">
          <a:blip r:embed="rId8"/>
          <a:srcRect l="31227" r="-2" b="-2"/>
          <a:stretch/>
        </p:blipFill>
        <p:spPr>
          <a:xfrm>
            <a:off x="6740358" y="1606411"/>
            <a:ext cx="5451642" cy="5251590"/>
          </a:xfrm>
          <a:custGeom>
            <a:avLst/>
            <a:gdLst/>
            <a:ahLst/>
            <a:cxnLst/>
            <a:rect l="l" t="t" r="r" b="b"/>
            <a:pathLst>
              <a:path w="5923214" h="5705857">
                <a:moveTo>
                  <a:pt x="3612238" y="0"/>
                </a:moveTo>
                <a:cubicBezTo>
                  <a:pt x="4485043" y="0"/>
                  <a:pt x="5285549" y="309553"/>
                  <a:pt x="5909957" y="824860"/>
                </a:cubicBezTo>
                <a:lnTo>
                  <a:pt x="5923214" y="836909"/>
                </a:lnTo>
                <a:lnTo>
                  <a:pt x="5923214" y="5705857"/>
                </a:lnTo>
                <a:lnTo>
                  <a:pt x="672237" y="5705857"/>
                </a:lnTo>
                <a:lnTo>
                  <a:pt x="616914" y="5631875"/>
                </a:lnTo>
                <a:cubicBezTo>
                  <a:pt x="227427" y="5055358"/>
                  <a:pt x="0" y="4360357"/>
                  <a:pt x="0" y="3612238"/>
                </a:cubicBezTo>
                <a:cubicBezTo>
                  <a:pt x="0" y="1617255"/>
                  <a:pt x="1617255" y="0"/>
                  <a:pt x="3612238" y="0"/>
                </a:cubicBezTo>
                <a:close/>
              </a:path>
            </a:pathLst>
          </a:custGeom>
        </p:spPr>
      </p:pic>
    </p:spTree>
    <p:extLst>
      <p:ext uri="{BB962C8B-B14F-4D97-AF65-F5344CB8AC3E}">
        <p14:creationId xmlns:p14="http://schemas.microsoft.com/office/powerpoint/2010/main" val="58606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A005D943-9FD4-4A74-88E7-1A8B79047B8D}"/>
              </a:ext>
            </a:extLst>
          </p:cNvPr>
          <p:cNvSpPr>
            <a:spLocks noGrp="1"/>
          </p:cNvSpPr>
          <p:nvPr>
            <p:ph idx="1"/>
          </p:nvPr>
        </p:nvSpPr>
        <p:spPr>
          <a:xfrm>
            <a:off x="533925" y="1045030"/>
            <a:ext cx="3776818" cy="5496439"/>
          </a:xfrm>
        </p:spPr>
        <p:txBody>
          <a:bodyPr anchor="t">
            <a:normAutofit lnSpcReduction="10000"/>
          </a:bodyPr>
          <a:lstStyle/>
          <a:p>
            <a:pPr marL="0" indent="0">
              <a:buNone/>
            </a:pPr>
            <a:r>
              <a:rPr lang="ru-RU" sz="1800" dirty="0"/>
              <a:t>Шейные позвонки человека отличаются от других своими малыми размерами и наличием небольшого округлого отверстия в каждом из поперечных отростков. При естественном положении шейных позвонков последние, накладываясь один на другой, образуют своеобразный костный канал, в котором располагается позвоночная артерия, </a:t>
            </a:r>
            <a:r>
              <a:rPr lang="ru-RU" sz="1800" dirty="0" err="1"/>
              <a:t>кровоснабжающая</a:t>
            </a:r>
            <a:r>
              <a:rPr lang="ru-RU" sz="1800" dirty="0"/>
              <a:t> головной мозг. Тела шейных позвонков невысокие, их форма приближается к прямоугольной. Суставные отростки округлые, поверхности верхних отростков обращены назад и вверх, нижних – вперед и вниз. Длина остистых отростков увеличивается от II к VII позвонку, концы их раздвоены (кроме VII позвонка, остистый отросток которого самый длинный). </a:t>
            </a:r>
          </a:p>
          <a:p>
            <a:pPr marL="0" indent="0">
              <a:buNone/>
            </a:pPr>
            <a:endParaRPr lang="ru-RU" sz="1800" dirty="0"/>
          </a:p>
          <a:p>
            <a:pPr marL="0" indent="0">
              <a:buNone/>
            </a:pPr>
            <a:endParaRPr lang="ru-RU" sz="1800" dirty="0"/>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
        <p:nvSpPr>
          <p:cNvPr id="9" name="Объект 2">
            <a:extLst>
              <a:ext uri="{FF2B5EF4-FFF2-40B4-BE49-F238E27FC236}">
                <a16:creationId xmlns:a16="http://schemas.microsoft.com/office/drawing/2014/main" id="{8B322A2E-867B-4FBF-AB95-E946D2AB9FB7}"/>
              </a:ext>
            </a:extLst>
          </p:cNvPr>
          <p:cNvSpPr txBox="1">
            <a:spLocks/>
          </p:cNvSpPr>
          <p:nvPr/>
        </p:nvSpPr>
        <p:spPr>
          <a:xfrm>
            <a:off x="6584707" y="1084016"/>
            <a:ext cx="3776818" cy="54964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ru-RU" sz="1800" dirty="0"/>
          </a:p>
          <a:p>
            <a:pPr marL="0" indent="0">
              <a:buFont typeface="Arial" panose="020B0604020202020204" pitchFamily="34" charset="0"/>
              <a:buNone/>
            </a:pPr>
            <a:endParaRPr lang="ru-RU" sz="1800" dirty="0"/>
          </a:p>
        </p:txBody>
      </p:sp>
      <p:sp>
        <p:nvSpPr>
          <p:cNvPr id="11" name="Объект 2">
            <a:extLst>
              <a:ext uri="{FF2B5EF4-FFF2-40B4-BE49-F238E27FC236}">
                <a16:creationId xmlns:a16="http://schemas.microsoft.com/office/drawing/2014/main" id="{4B649696-5D89-491D-9984-A47E5B092EC7}"/>
              </a:ext>
            </a:extLst>
          </p:cNvPr>
          <p:cNvSpPr txBox="1">
            <a:spLocks/>
          </p:cNvSpPr>
          <p:nvPr/>
        </p:nvSpPr>
        <p:spPr>
          <a:xfrm>
            <a:off x="4963886" y="912207"/>
            <a:ext cx="6424338" cy="2748220"/>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ru-RU" sz="1800" dirty="0"/>
          </a:p>
          <a:p>
            <a:pPr marL="0" indent="0">
              <a:buFont typeface="Arial" panose="020B0604020202020204" pitchFamily="34" charset="0"/>
              <a:buNone/>
            </a:pPr>
            <a:r>
              <a:rPr lang="ru-RU" sz="1600" dirty="0"/>
              <a:t>Первый и второй шейные позвонки сочленяются с черепом и несут на себе его тяжесть. Первый шейный позвонок, или атлант, не имеет остистого отростка, его остаток – небольшой задний бугорок, выступающий на задней дуге (рис. 50). Средняя часть тела, отделившись от атланта, приросла к телу II позвонка, образовав его зуб. Сохранились остатки тела – латеральные массы, от которых отходят задняя и передняя дуги позвонка. На последней имеется передний бугорок. Атлант не имеет и суставных отростков. Вместо них на верхней и нижней поверхностях латеральных масс находятся суставные ямки. Верхние из них служат для сочленения с черепом, нижние – с осевым (вторым шейным) позвонком.</a:t>
            </a:r>
          </a:p>
        </p:txBody>
      </p:sp>
      <p:pic>
        <p:nvPicPr>
          <p:cNvPr id="5" name="Рисунок 4">
            <a:extLst>
              <a:ext uri="{FF2B5EF4-FFF2-40B4-BE49-F238E27FC236}">
                <a16:creationId xmlns:a16="http://schemas.microsoft.com/office/drawing/2014/main" id="{CFCCFE13-4F94-44AF-ADBD-C954547D53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5855" y="3571817"/>
            <a:ext cx="4384431" cy="2969652"/>
          </a:xfrm>
          <a:prstGeom prst="rect">
            <a:avLst/>
          </a:prstGeom>
        </p:spPr>
      </p:pic>
    </p:spTree>
    <p:extLst>
      <p:ext uri="{BB962C8B-B14F-4D97-AF65-F5344CB8AC3E}">
        <p14:creationId xmlns:p14="http://schemas.microsoft.com/office/powerpoint/2010/main" val="104886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0CA58B-56F2-4B95-8987-95CA7921988B}"/>
              </a:ext>
            </a:extLst>
          </p:cNvPr>
          <p:cNvSpPr>
            <a:spLocks noGrp="1"/>
          </p:cNvSpPr>
          <p:nvPr>
            <p:ph type="title"/>
          </p:nvPr>
        </p:nvSpPr>
        <p:spPr>
          <a:xfrm>
            <a:off x="927797" y="643094"/>
            <a:ext cx="5673969" cy="5476352"/>
          </a:xfrm>
        </p:spPr>
        <p:txBody>
          <a:bodyPr>
            <a:normAutofit/>
          </a:bodyPr>
          <a:lstStyle/>
          <a:p>
            <a:pPr>
              <a:lnSpc>
                <a:spcPct val="150000"/>
              </a:lnSpc>
            </a:pPr>
            <a:r>
              <a:rPr lang="ru-RU" sz="2000" dirty="0"/>
              <a:t>Второй шейный позвонок – осевой. Латерально от зуба на верхней стороне позвонка расположены две суставные поверхности, сочленяющиеся с атлантом. На нижней поверхности осевого позвонка имеются нижние суставные отростки, обращенные вперед. Остистый отросток короткий, массивный, с раздвоенным концом. </a:t>
            </a:r>
          </a:p>
        </p:txBody>
      </p:sp>
      <p:pic>
        <p:nvPicPr>
          <p:cNvPr id="5" name="Объект 4">
            <a:extLst>
              <a:ext uri="{FF2B5EF4-FFF2-40B4-BE49-F238E27FC236}">
                <a16:creationId xmlns:a16="http://schemas.microsoft.com/office/drawing/2014/main" id="{462C9ED2-EAA9-42A6-BC57-2D33A06FFB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6471" y="643094"/>
            <a:ext cx="3654249" cy="5841563"/>
          </a:xfrm>
        </p:spPr>
      </p:pic>
    </p:spTree>
    <p:extLst>
      <p:ext uri="{BB962C8B-B14F-4D97-AF65-F5344CB8AC3E}">
        <p14:creationId xmlns:p14="http://schemas.microsoft.com/office/powerpoint/2010/main" val="3721499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EF0CD8BB-990D-4BE3-90F6-C351AD6E9A0D}"/>
              </a:ext>
            </a:extLst>
          </p:cNvPr>
          <p:cNvSpPr>
            <a:spLocks noGrp="1"/>
          </p:cNvSpPr>
          <p:nvPr>
            <p:ph idx="1"/>
          </p:nvPr>
        </p:nvSpPr>
        <p:spPr>
          <a:xfrm>
            <a:off x="676062" y="1358901"/>
            <a:ext cx="10550025" cy="4378708"/>
          </a:xfrm>
        </p:spPr>
        <p:txBody>
          <a:bodyPr anchor="t">
            <a:normAutofit/>
          </a:bodyPr>
          <a:lstStyle/>
          <a:p>
            <a:pPr>
              <a:lnSpc>
                <a:spcPct val="150000"/>
              </a:lnSpc>
            </a:pPr>
            <a:r>
              <a:rPr lang="ru-RU" sz="1800" dirty="0"/>
              <a:t>Двенадцать грудных позвонков соединяются с ребрами. Это накладывает отпечаток на их строение. На боковых поверхностях тел имеются реберные ямки для сочленения с головками ребер. На теле I грудного позвонка имеются ямка для I ребра и половина ямки для верхней половины головки II ребра; на теле II видна нижняя половина ямки для II ребра и </a:t>
            </a:r>
            <a:r>
              <a:rPr lang="ru-RU" sz="1800" dirty="0" err="1"/>
              <a:t>пол-ямки</a:t>
            </a:r>
            <a:r>
              <a:rPr lang="ru-RU" sz="1800" dirty="0"/>
              <a:t> для III и т. д. Таким образом, II и нижележащие ребра, по X включительно, присоединяются к двум смежным позвонкам. К XI и XII позвонкам прикрепляются лишь те ребра, которые соответствуют им по счету. </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920464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68FC98F3-73B3-4146-8B70-11B74CC8A922}"/>
              </a:ext>
            </a:extLst>
          </p:cNvPr>
          <p:cNvSpPr>
            <a:spLocks noGrp="1"/>
          </p:cNvSpPr>
          <p:nvPr>
            <p:ph idx="1"/>
          </p:nvPr>
        </p:nvSpPr>
        <p:spPr>
          <a:xfrm>
            <a:off x="649197" y="1358901"/>
            <a:ext cx="10550025" cy="3677348"/>
          </a:xfrm>
        </p:spPr>
        <p:txBody>
          <a:bodyPr anchor="t">
            <a:normAutofit/>
          </a:bodyPr>
          <a:lstStyle/>
          <a:p>
            <a:pPr>
              <a:lnSpc>
                <a:spcPct val="150000"/>
              </a:lnSpc>
            </a:pPr>
            <a:r>
              <a:rPr lang="ru-RU" sz="2000" dirty="0"/>
              <a:t>Пять поясничных позвонков отличаются от других крупными размерами тел. Поперечные отростки тонкие. Суставные отростки лежат почти в сагиттальной плоскости. Позвоночные отверстия треугольной формы. Высокие, массивные, но короткие остистые отростки расположены почти горизонтально. Строение поясничных позвонков обеспечивает большую подвижность этой части позвонка.</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554240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9">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0E665021-74E5-4AD7-ABD7-B729D63E6067}"/>
              </a:ext>
            </a:extLst>
          </p:cNvPr>
          <p:cNvSpPr>
            <a:spLocks noGrp="1"/>
          </p:cNvSpPr>
          <p:nvPr>
            <p:ph type="title"/>
          </p:nvPr>
        </p:nvSpPr>
        <p:spPr>
          <a:xfrm>
            <a:off x="820988" y="1021477"/>
            <a:ext cx="6155988" cy="1182927"/>
          </a:xfrm>
        </p:spPr>
        <p:txBody>
          <a:bodyPr anchor="b">
            <a:normAutofit/>
          </a:bodyPr>
          <a:lstStyle/>
          <a:p>
            <a:r>
              <a:rPr lang="ru-RU" sz="5400" dirty="0"/>
              <a:t>Крестец</a:t>
            </a:r>
          </a:p>
        </p:txBody>
      </p:sp>
      <p:cxnSp>
        <p:nvCxnSpPr>
          <p:cNvPr id="23" name="Straight Connector 11">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a16="http://schemas.microsoft.com/office/drawing/2014/main" id="{B3BC7D39-129B-4BDA-876B-B4D1888F124C}"/>
              </a:ext>
            </a:extLst>
          </p:cNvPr>
          <p:cNvSpPr>
            <a:spLocks noGrp="1"/>
          </p:cNvSpPr>
          <p:nvPr>
            <p:ph idx="1"/>
          </p:nvPr>
        </p:nvSpPr>
        <p:spPr>
          <a:xfrm>
            <a:off x="820988" y="2519317"/>
            <a:ext cx="6190412" cy="3344459"/>
          </a:xfrm>
        </p:spPr>
        <p:txBody>
          <a:bodyPr anchor="t">
            <a:normAutofit/>
          </a:bodyPr>
          <a:lstStyle/>
          <a:p>
            <a:r>
              <a:rPr lang="ru-RU" sz="1800" dirty="0"/>
              <a:t>Пять крестцовых позвонков у взрослого человека, срастаясь, образуют крестец, который у ребенка состоит еще из пяти отдельных позвонков. Передняя поверхность крестца вогнутая, в ней различают среднюю часть, образованную телами позвонков, границы между которыми хорошо видны благодаря поперечным линиям.</a:t>
            </a:r>
          </a:p>
          <a:p>
            <a:endParaRPr lang="ru-RU" sz="1800" dirty="0"/>
          </a:p>
          <a:p>
            <a:r>
              <a:rPr lang="ru-RU" sz="2000" dirty="0"/>
              <a:t>Копчик образован 1–4 (чаще 3) сросшимися позвонками. Копчиковые позвонки срастаются в возрасте от 12 до 25 лет.</a:t>
            </a:r>
          </a:p>
        </p:txBody>
      </p:sp>
      <p:pic>
        <p:nvPicPr>
          <p:cNvPr id="5" name="Рисунок 4" descr="Изображение выглядит как текст, рептилия&#10;&#10;Автоматически созданное описание">
            <a:extLst>
              <a:ext uri="{FF2B5EF4-FFF2-40B4-BE49-F238E27FC236}">
                <a16:creationId xmlns:a16="http://schemas.microsoft.com/office/drawing/2014/main" id="{B440F8F3-0F6B-48E8-A797-38FF18D29B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5167" y="1336389"/>
            <a:ext cx="4728559" cy="4837399"/>
          </a:xfrm>
          <a:prstGeom prst="rect">
            <a:avLst/>
          </a:prstGeom>
        </p:spPr>
      </p:pic>
      <p:sp>
        <p:nvSpPr>
          <p:cNvPr id="2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4552" y="1899284"/>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2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6862" y="218992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Tree>
    <p:extLst>
      <p:ext uri="{BB962C8B-B14F-4D97-AF65-F5344CB8AC3E}">
        <p14:creationId xmlns:p14="http://schemas.microsoft.com/office/powerpoint/2010/main" val="2250771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C93592-4997-4B53-8750-153F8CFFCE21}"/>
              </a:ext>
            </a:extLst>
          </p:cNvPr>
          <p:cNvSpPr>
            <a:spLocks noGrp="1"/>
          </p:cNvSpPr>
          <p:nvPr>
            <p:ph type="title"/>
          </p:nvPr>
        </p:nvSpPr>
        <p:spPr>
          <a:xfrm>
            <a:off x="1096108" y="-86306"/>
            <a:ext cx="10515600" cy="1325563"/>
          </a:xfrm>
        </p:spPr>
        <p:txBody>
          <a:bodyPr/>
          <a:lstStyle/>
          <a:p>
            <a:r>
              <a:rPr lang="ru-RU" dirty="0"/>
              <a:t>Кости грудной клетки</a:t>
            </a:r>
          </a:p>
        </p:txBody>
      </p:sp>
      <p:sp>
        <p:nvSpPr>
          <p:cNvPr id="3" name="Объект 2">
            <a:extLst>
              <a:ext uri="{FF2B5EF4-FFF2-40B4-BE49-F238E27FC236}">
                <a16:creationId xmlns:a16="http://schemas.microsoft.com/office/drawing/2014/main" id="{F6020804-9EDC-4946-A030-9EBAD5BB08CE}"/>
              </a:ext>
            </a:extLst>
          </p:cNvPr>
          <p:cNvSpPr>
            <a:spLocks noGrp="1"/>
          </p:cNvSpPr>
          <p:nvPr>
            <p:ph idx="1"/>
          </p:nvPr>
        </p:nvSpPr>
        <p:spPr>
          <a:xfrm>
            <a:off x="784664" y="980575"/>
            <a:ext cx="5401826" cy="4351338"/>
          </a:xfrm>
        </p:spPr>
        <p:txBody>
          <a:bodyPr>
            <a:normAutofit fontScale="92500"/>
          </a:bodyPr>
          <a:lstStyle/>
          <a:p>
            <a:pPr marL="0" indent="0">
              <a:buNone/>
            </a:pPr>
            <a:r>
              <a:rPr lang="ru-RU" sz="2400" dirty="0"/>
              <a:t>Ребра образуют </a:t>
            </a:r>
            <a:r>
              <a:rPr lang="ru-RU" sz="2400" dirty="0" err="1"/>
              <a:t>передне</a:t>
            </a:r>
            <a:r>
              <a:rPr lang="ru-RU" sz="2400" dirty="0"/>
              <a:t>- и заднебоковые отделы грудной клетки. Величина, положение и форма ребер различны. Число их (12 пар) соответствует числу грудных позвонков: I–VII ребра называются истинными, каждое из них достигает грудины посредством своего хряща; VIII–X – ложными, концы их хрящей срастаются между собой и с хрящами верхних ребер, образуя реберную дугу; XI–XII – колеблющиеся, их передние концы не доходят до грудины и теряются в верхних отделах передней брюшной стенки.</a:t>
            </a:r>
          </a:p>
        </p:txBody>
      </p:sp>
      <p:pic>
        <p:nvPicPr>
          <p:cNvPr id="5" name="Рисунок 4" descr="Изображение выглядит как текст, червь&#10;&#10;Автоматически созданное описание">
            <a:extLst>
              <a:ext uri="{FF2B5EF4-FFF2-40B4-BE49-F238E27FC236}">
                <a16:creationId xmlns:a16="http://schemas.microsoft.com/office/drawing/2014/main" id="{0F02AF81-897B-4CD5-8381-97D43AF149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1926" y="3298932"/>
            <a:ext cx="3845790" cy="3438024"/>
          </a:xfrm>
          <a:prstGeom prst="rect">
            <a:avLst/>
          </a:prstGeom>
        </p:spPr>
      </p:pic>
      <p:sp>
        <p:nvSpPr>
          <p:cNvPr id="6" name="Объект 2">
            <a:extLst>
              <a:ext uri="{FF2B5EF4-FFF2-40B4-BE49-F238E27FC236}">
                <a16:creationId xmlns:a16="http://schemas.microsoft.com/office/drawing/2014/main" id="{2CE5F9BF-360E-4A6A-B82A-99D5BBC3A7F8}"/>
              </a:ext>
            </a:extLst>
          </p:cNvPr>
          <p:cNvSpPr txBox="1">
            <a:spLocks/>
          </p:cNvSpPr>
          <p:nvPr/>
        </p:nvSpPr>
        <p:spPr>
          <a:xfrm>
            <a:off x="5241053" y="1123263"/>
            <a:ext cx="540182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ru-RU" sz="2400" dirty="0"/>
          </a:p>
        </p:txBody>
      </p:sp>
      <p:sp>
        <p:nvSpPr>
          <p:cNvPr id="7" name="Объект 2">
            <a:extLst>
              <a:ext uri="{FF2B5EF4-FFF2-40B4-BE49-F238E27FC236}">
                <a16:creationId xmlns:a16="http://schemas.microsoft.com/office/drawing/2014/main" id="{366D5CF2-04A4-48CE-9268-3ED70E3BA3EB}"/>
              </a:ext>
            </a:extLst>
          </p:cNvPr>
          <p:cNvSpPr txBox="1">
            <a:spLocks/>
          </p:cNvSpPr>
          <p:nvPr/>
        </p:nvSpPr>
        <p:spPr>
          <a:xfrm>
            <a:off x="6378191" y="1005117"/>
            <a:ext cx="581380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ru-RU" sz="1600" dirty="0"/>
              <a:t>Ребро представляет собой длинную, плоскую, изогнутую костную пластинку, переходящую спереди в реберный хрящ. Костная часть ребра состоит из головки, на которой находится суставная поверхность для сочленения с телами позвонков, шейки и тела. На теле десяти верхних ребер имеется бугорок, также снабженный суставной поверхностью для сочленения с поперечным отростком позвонка; кпереди от бугорка ребро изгибается, образуя угол. На внутренней поверхности каждого ребра, по его нижнему краю, проходит борозда, в которой располагаются межреберные нерв, артерия и вены. </a:t>
            </a:r>
          </a:p>
        </p:txBody>
      </p:sp>
    </p:spTree>
    <p:extLst>
      <p:ext uri="{BB962C8B-B14F-4D97-AF65-F5344CB8AC3E}">
        <p14:creationId xmlns:p14="http://schemas.microsoft.com/office/powerpoint/2010/main" val="2530980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EF23551-FE8E-4A67-93A2-4D371AE394E9}"/>
              </a:ext>
            </a:extLst>
          </p:cNvPr>
          <p:cNvSpPr>
            <a:spLocks noGrp="1"/>
          </p:cNvSpPr>
          <p:nvPr>
            <p:ph idx="1"/>
          </p:nvPr>
        </p:nvSpPr>
        <p:spPr>
          <a:xfrm>
            <a:off x="808054" y="871031"/>
            <a:ext cx="5773616" cy="5569961"/>
          </a:xfrm>
        </p:spPr>
        <p:txBody>
          <a:bodyPr>
            <a:normAutofit/>
          </a:bodyPr>
          <a:lstStyle/>
          <a:p>
            <a:r>
              <a:rPr lang="ru-RU" sz="2400" dirty="0"/>
              <a:t>Первое ребро, в отличие от остальных, имеет верхнюю и нижнюю поверхности, медиальный и латеральный края. На его верхней поверхности находится бугорок для прикрепления передней лестничной мышцы. Сзади бугорка проходит борозда подключичной артерии, впереди находится борозда подключичной вены. На верхней поверхности ребра расположена бугристость передней лестничной мышцы. </a:t>
            </a:r>
          </a:p>
        </p:txBody>
      </p:sp>
      <p:pic>
        <p:nvPicPr>
          <p:cNvPr id="5" name="Рисунок 4">
            <a:extLst>
              <a:ext uri="{FF2B5EF4-FFF2-40B4-BE49-F238E27FC236}">
                <a16:creationId xmlns:a16="http://schemas.microsoft.com/office/drawing/2014/main" id="{DFC6B00C-F161-443A-9C9E-4EBE7C9B69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5696" y="191760"/>
            <a:ext cx="2632995" cy="4275704"/>
          </a:xfrm>
          <a:prstGeom prst="rect">
            <a:avLst/>
          </a:prstGeom>
        </p:spPr>
      </p:pic>
      <p:pic>
        <p:nvPicPr>
          <p:cNvPr id="7" name="Рисунок 6" descr="Изображение выглядит как текст&#10;&#10;Автоматически созданное описание">
            <a:extLst>
              <a:ext uri="{FF2B5EF4-FFF2-40B4-BE49-F238E27FC236}">
                <a16:creationId xmlns:a16="http://schemas.microsoft.com/office/drawing/2014/main" id="{E7CD99C8-9CF9-4497-87A5-FDBF24F1DC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6737" y="4467464"/>
            <a:ext cx="3548761" cy="2084587"/>
          </a:xfrm>
          <a:prstGeom prst="rect">
            <a:avLst/>
          </a:prstGeom>
        </p:spPr>
      </p:pic>
    </p:spTree>
    <p:extLst>
      <p:ext uri="{BB962C8B-B14F-4D97-AF65-F5344CB8AC3E}">
        <p14:creationId xmlns:p14="http://schemas.microsoft.com/office/powerpoint/2010/main" val="1093262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E8B8BC-341D-4C9A-B8DA-B8D297F5A1DD}"/>
              </a:ext>
            </a:extLst>
          </p:cNvPr>
          <p:cNvSpPr>
            <a:spLocks noGrp="1"/>
          </p:cNvSpPr>
          <p:nvPr>
            <p:ph type="title"/>
          </p:nvPr>
        </p:nvSpPr>
        <p:spPr/>
        <p:txBody>
          <a:bodyPr/>
          <a:lstStyle/>
          <a:p>
            <a:r>
              <a:rPr lang="ru-RU" dirty="0"/>
              <a:t>Грудина</a:t>
            </a:r>
          </a:p>
        </p:txBody>
      </p:sp>
      <p:sp>
        <p:nvSpPr>
          <p:cNvPr id="3" name="Объект 2">
            <a:extLst>
              <a:ext uri="{FF2B5EF4-FFF2-40B4-BE49-F238E27FC236}">
                <a16:creationId xmlns:a16="http://schemas.microsoft.com/office/drawing/2014/main" id="{8580D1B3-2C4C-44CE-9388-7C1711881939}"/>
              </a:ext>
            </a:extLst>
          </p:cNvPr>
          <p:cNvSpPr>
            <a:spLocks noGrp="1"/>
          </p:cNvSpPr>
          <p:nvPr>
            <p:ph idx="1"/>
          </p:nvPr>
        </p:nvSpPr>
        <p:spPr>
          <a:xfrm>
            <a:off x="838200" y="1504077"/>
            <a:ext cx="5743469" cy="4351338"/>
          </a:xfrm>
        </p:spPr>
        <p:txBody>
          <a:bodyPr>
            <a:noAutofit/>
          </a:bodyPr>
          <a:lstStyle/>
          <a:p>
            <a:pPr marL="0" indent="0">
              <a:buNone/>
            </a:pPr>
            <a:r>
              <a:rPr lang="ru-RU" sz="1800" dirty="0"/>
              <a:t>Грудина представляет собой плоскую кость, у которой различают три части: широкую рукоятку вверху, удлиненное тело и мечевидный отросток. На середине верхнего края рукоятки грудины находится яремная вырезка, которая легко прощупывается у живого человека. По бокам от яремной вырезки имеются ключичные вырезки для сочленения с ключицами. На боковых сторонах рукоятки находятся реберные вырезки для прикрепления хрящей I и верхнего края хрящей II ребер. Тело грудины несколько расширяется книзу, на его передней поверхности видны четыре шероховатые линии – следы сращения четырех отдельных сегментов грудины. По краям находятся вырезки для хрящей II–VII ребер. Мечевидный отросток вырезок не имеет, к нему ребра не прикрепляются. У новорожденного ребенка грудина состоит из 4–5 отдельных частей, соединенных между собой прослойками хрящевой ткани. В возрасте около 17–18 лет начинается их сращение. Окостенение грудины заканчивается в возрасте 30–35 лет. </a:t>
            </a:r>
          </a:p>
        </p:txBody>
      </p:sp>
      <p:pic>
        <p:nvPicPr>
          <p:cNvPr id="5" name="Рисунок 4">
            <a:extLst>
              <a:ext uri="{FF2B5EF4-FFF2-40B4-BE49-F238E27FC236}">
                <a16:creationId xmlns:a16="http://schemas.microsoft.com/office/drawing/2014/main" id="{FBD5CCEA-5F86-405C-8D22-4A45D232BF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8117" y="746645"/>
            <a:ext cx="1910513" cy="4034493"/>
          </a:xfrm>
          <a:prstGeom prst="rect">
            <a:avLst/>
          </a:prstGeom>
        </p:spPr>
      </p:pic>
      <p:pic>
        <p:nvPicPr>
          <p:cNvPr id="7" name="Рисунок 6" descr="Изображение выглядит как текст&#10;&#10;Автоматически созданное описание">
            <a:extLst>
              <a:ext uri="{FF2B5EF4-FFF2-40B4-BE49-F238E27FC236}">
                <a16:creationId xmlns:a16="http://schemas.microsoft.com/office/drawing/2014/main" id="{DE51661C-4A19-4F26-895A-AF4B0A522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5771" y="4781138"/>
            <a:ext cx="4388029" cy="1223473"/>
          </a:xfrm>
          <a:prstGeom prst="rect">
            <a:avLst/>
          </a:prstGeom>
        </p:spPr>
      </p:pic>
    </p:spTree>
    <p:extLst>
      <p:ext uri="{BB962C8B-B14F-4D97-AF65-F5344CB8AC3E}">
        <p14:creationId xmlns:p14="http://schemas.microsoft.com/office/powerpoint/2010/main" val="874866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63BE5213-E8C4-4341-8056-231725B9B157}"/>
              </a:ext>
            </a:extLst>
          </p:cNvPr>
          <p:cNvSpPr>
            <a:spLocks noGrp="1"/>
          </p:cNvSpPr>
          <p:nvPr>
            <p:ph type="title"/>
          </p:nvPr>
        </p:nvSpPr>
        <p:spPr>
          <a:xfrm>
            <a:off x="6657715" y="467271"/>
            <a:ext cx="4195674" cy="1391674"/>
          </a:xfrm>
        </p:spPr>
        <p:txBody>
          <a:bodyPr anchor="b">
            <a:normAutofit/>
          </a:bodyPr>
          <a:lstStyle/>
          <a:p>
            <a:r>
              <a:rPr lang="ru-RU" dirty="0"/>
              <a:t>ЧЕРЕП</a:t>
            </a:r>
          </a:p>
        </p:txBody>
      </p:sp>
      <p:sp>
        <p:nvSpPr>
          <p:cNvPr id="26" name="Oval 25">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5" name="Picture 4" descr="Освещение, созданное компьютером">
            <a:extLst>
              <a:ext uri="{FF2B5EF4-FFF2-40B4-BE49-F238E27FC236}">
                <a16:creationId xmlns:a16="http://schemas.microsoft.com/office/drawing/2014/main" id="{851473F2-ACE8-CD77-C0E3-50FB6705017F}"/>
              </a:ext>
            </a:extLst>
          </p:cNvPr>
          <p:cNvPicPr>
            <a:picLocks noChangeAspect="1"/>
          </p:cNvPicPr>
          <p:nvPr/>
        </p:nvPicPr>
        <p:blipFill rotWithShape="1">
          <a:blip r:embed="rId2"/>
          <a:srcRect l="7343" r="18656" b="-1"/>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28"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30"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7ED36E8F-9EA4-4E5A-9109-9DCEF510B0BF}"/>
              </a:ext>
            </a:extLst>
          </p:cNvPr>
          <p:cNvSpPr>
            <a:spLocks noGrp="1"/>
          </p:cNvSpPr>
          <p:nvPr>
            <p:ph idx="1"/>
          </p:nvPr>
        </p:nvSpPr>
        <p:spPr>
          <a:xfrm>
            <a:off x="6657715" y="2160396"/>
            <a:ext cx="4195673" cy="3999243"/>
          </a:xfrm>
        </p:spPr>
        <p:txBody>
          <a:bodyPr anchor="t">
            <a:noAutofit/>
          </a:bodyPr>
          <a:lstStyle/>
          <a:p>
            <a:pPr marL="0" indent="0">
              <a:buNone/>
            </a:pPr>
            <a:r>
              <a:rPr lang="ru-RU" sz="2000" dirty="0"/>
              <a:t>Череп защищает от внешних воздействий головной мозг и органы чувств и дает опору лицу, начальным отделам пищеварительной и дыхательной систем. Череп условно подразделяют на мозговой и лицевой отделы. Мозговой отдел черепа является вместилищем для головного мозга. Другой (лицевой) отдел является костной основой лица и начальных отделов пищеварительного и дыхательного путей.</a:t>
            </a:r>
          </a:p>
        </p:txBody>
      </p:sp>
      <p:sp>
        <p:nvSpPr>
          <p:cNvPr id="32"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34"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0275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64C438D5-6D3D-4766-B48B-293C418443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0795" y="227937"/>
            <a:ext cx="5030231" cy="6363782"/>
          </a:xfrm>
        </p:spPr>
      </p:pic>
      <p:pic>
        <p:nvPicPr>
          <p:cNvPr id="7" name="Рисунок 6">
            <a:extLst>
              <a:ext uri="{FF2B5EF4-FFF2-40B4-BE49-F238E27FC236}">
                <a16:creationId xmlns:a16="http://schemas.microsoft.com/office/drawing/2014/main" id="{3EF87673-FE07-499B-BC1A-8E810E7BFD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4968" y="227936"/>
            <a:ext cx="4651313" cy="6372195"/>
          </a:xfrm>
          <a:prstGeom prst="rect">
            <a:avLst/>
          </a:prstGeom>
        </p:spPr>
      </p:pic>
    </p:spTree>
    <p:extLst>
      <p:ext uri="{BB962C8B-B14F-4D97-AF65-F5344CB8AC3E}">
        <p14:creationId xmlns:p14="http://schemas.microsoft.com/office/powerpoint/2010/main" val="693853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A9843F43-2591-46B2-9C19-8E302199EE28}"/>
              </a:ext>
            </a:extLst>
          </p:cNvPr>
          <p:cNvSpPr>
            <a:spLocks noGrp="1"/>
          </p:cNvSpPr>
          <p:nvPr>
            <p:ph idx="1"/>
          </p:nvPr>
        </p:nvSpPr>
        <p:spPr>
          <a:xfrm>
            <a:off x="803775" y="1612941"/>
            <a:ext cx="10550025" cy="4663354"/>
          </a:xfrm>
        </p:spPr>
        <p:txBody>
          <a:bodyPr anchor="t">
            <a:normAutofit/>
          </a:bodyPr>
          <a:lstStyle/>
          <a:p>
            <a:pPr marL="0" indent="0">
              <a:buNone/>
            </a:pPr>
            <a:r>
              <a:rPr lang="ru-RU" sz="2400" dirty="0"/>
              <a:t>К костям прикрепляются связки, мышцы, сухожилия, фасции. Скелет образует вместилища для жизненно важных органов, защищая их от внешних воздействий: в полости черепа расположен головной мозг, в позвоночном канале – спинной мозг, в грудной клетке – сердце и крупные сосуды, легкие, пищевод и др., в полости таза – мочеполовые органы. Кости участвуют в минеральном обмене, они являются депо кальция, фосфора и т. д. В костной ткани содержится около 33% органических веществ (коллаген, гликопротеиды и др.) и 67% неорганических соединений. Кости выдерживают сжатие 10 кг/мм2 (аналогично чугуну). А предел прочности, например, ребер на излом 110 кг/см2 . </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282559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E23364-85C1-4C01-910B-DF20FEE5E91E}"/>
              </a:ext>
            </a:extLst>
          </p:cNvPr>
          <p:cNvSpPr>
            <a:spLocks noGrp="1"/>
          </p:cNvSpPr>
          <p:nvPr>
            <p:ph type="title"/>
          </p:nvPr>
        </p:nvSpPr>
        <p:spPr/>
        <p:txBody>
          <a:bodyPr/>
          <a:lstStyle/>
          <a:p>
            <a:r>
              <a:rPr lang="ru-RU" dirty="0"/>
              <a:t>Мозговой отдел черепа</a:t>
            </a:r>
          </a:p>
        </p:txBody>
      </p:sp>
      <p:sp>
        <p:nvSpPr>
          <p:cNvPr id="3" name="Объект 2">
            <a:extLst>
              <a:ext uri="{FF2B5EF4-FFF2-40B4-BE49-F238E27FC236}">
                <a16:creationId xmlns:a16="http://schemas.microsoft.com/office/drawing/2014/main" id="{9B9C6D7B-C40B-4621-8FC4-0B0471759223}"/>
              </a:ext>
            </a:extLst>
          </p:cNvPr>
          <p:cNvSpPr>
            <a:spLocks noGrp="1"/>
          </p:cNvSpPr>
          <p:nvPr>
            <p:ph idx="1"/>
          </p:nvPr>
        </p:nvSpPr>
        <p:spPr/>
        <p:txBody>
          <a:bodyPr/>
          <a:lstStyle/>
          <a:p>
            <a:r>
              <a:rPr lang="ru-RU" dirty="0"/>
              <a:t>Затылочная кость входит в состав задней стенки и основания мозгового отдела черепа. Она состоит из четырех частей, расположенных вокруг большого (затылочного) отверстия: базилярной части впереди, двух латеральных и чешуи сзади.</a:t>
            </a:r>
          </a:p>
        </p:txBody>
      </p:sp>
    </p:spTree>
    <p:extLst>
      <p:ext uri="{BB962C8B-B14F-4D97-AF65-F5344CB8AC3E}">
        <p14:creationId xmlns:p14="http://schemas.microsoft.com/office/powerpoint/2010/main" val="1562640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42D9974-66CB-453E-8AC1-B543E1474EE9}"/>
              </a:ext>
            </a:extLst>
          </p:cNvPr>
          <p:cNvSpPr>
            <a:spLocks noGrp="1"/>
          </p:cNvSpPr>
          <p:nvPr>
            <p:ph type="title"/>
          </p:nvPr>
        </p:nvSpPr>
        <p:spPr>
          <a:xfrm>
            <a:off x="803775" y="1106007"/>
            <a:ext cx="10550025" cy="1182927"/>
          </a:xfrm>
        </p:spPr>
        <p:txBody>
          <a:bodyPr anchor="b">
            <a:normAutofit/>
          </a:bodyPr>
          <a:lstStyle/>
          <a:p>
            <a:r>
              <a:rPr lang="ru-RU" sz="6600"/>
              <a:t>Череп как целое</a:t>
            </a:r>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922E61E7-C334-4BE7-B934-271168F810C2}"/>
              </a:ext>
            </a:extLst>
          </p:cNvPr>
          <p:cNvSpPr>
            <a:spLocks noGrp="1"/>
          </p:cNvSpPr>
          <p:nvPr>
            <p:ph idx="1"/>
          </p:nvPr>
        </p:nvSpPr>
        <p:spPr>
          <a:xfrm>
            <a:off x="803775" y="2598947"/>
            <a:ext cx="10550025" cy="3677348"/>
          </a:xfrm>
        </p:spPr>
        <p:txBody>
          <a:bodyPr anchor="t">
            <a:normAutofit/>
          </a:bodyPr>
          <a:lstStyle/>
          <a:p>
            <a:r>
              <a:rPr lang="ru-RU" sz="2400" dirty="0"/>
              <a:t>Отдельные кости черепа, соединяясь между собой, образуют сложный по форме череп человека. Условная линия, проходящая от наружного затылочного бугра по верхней выйной линии затылочной кости к основанию сосцевидного отростка височной кости, далее по верхнему краю наружного слухового отверстия и по основанию скулового отростка височной кости, по подвисочному гребню большого крыла клиновидной кости, затем по скуловому отростку, надглазничному краю к носовому краю лобной кости и далее по аналогичным структурам противоположной стороны отделяет крышу (свод) черепа от его основания.</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30976222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D32DE19-9ABE-4EA7-9236-85FE11265BEF}"/>
              </a:ext>
            </a:extLst>
          </p:cNvPr>
          <p:cNvSpPr>
            <a:spLocks noGrp="1"/>
          </p:cNvSpPr>
          <p:nvPr>
            <p:ph type="title"/>
          </p:nvPr>
        </p:nvSpPr>
        <p:spPr>
          <a:xfrm>
            <a:off x="803775" y="1106007"/>
            <a:ext cx="10550025" cy="1182927"/>
          </a:xfrm>
        </p:spPr>
        <p:txBody>
          <a:bodyPr anchor="b">
            <a:normAutofit/>
          </a:bodyPr>
          <a:lstStyle/>
          <a:p>
            <a:r>
              <a:rPr lang="ru-RU" sz="6600"/>
              <a:t>Глазница </a:t>
            </a:r>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4A47B60B-F666-41ED-9BBC-A6202FF123B1}"/>
              </a:ext>
            </a:extLst>
          </p:cNvPr>
          <p:cNvSpPr>
            <a:spLocks noGrp="1"/>
          </p:cNvSpPr>
          <p:nvPr>
            <p:ph idx="1"/>
          </p:nvPr>
        </p:nvSpPr>
        <p:spPr>
          <a:xfrm>
            <a:off x="803775" y="2598947"/>
            <a:ext cx="10550025" cy="3677348"/>
          </a:xfrm>
        </p:spPr>
        <p:txBody>
          <a:bodyPr anchor="t">
            <a:normAutofit/>
          </a:bodyPr>
          <a:lstStyle/>
          <a:p>
            <a:pPr marL="0" indent="0">
              <a:buNone/>
            </a:pPr>
            <a:r>
              <a:rPr lang="ru-RU" sz="2000" dirty="0"/>
              <a:t>Глазница – это парная полость, имеющая форму четырехгранной пирамиды, вершина которой направлена кзади и </a:t>
            </a:r>
            <a:r>
              <a:rPr lang="ru-RU" sz="2000" dirty="0" err="1"/>
              <a:t>медиально</a:t>
            </a:r>
            <a:r>
              <a:rPr lang="ru-RU" sz="2000" dirty="0"/>
              <a:t>, а основание вперед, образует вход в глазницу. Глазница имеет четыре стенки. Верхняя стенка образована глазничной частью лобной кости и малым крылом клиновидной кости; нижняя – глазничными поверхностями тела верхнечелюстной кости, скуловой костью и глазничным отростком перпендикулярной пластинки нёбной кости; латеральная – глазничными поверхностями большого крыла клиновидной кости, лобного отростка скуловой и частью скулового отростка лобной кости. Медиальная стенка образована глазничной пластинкой решетчатой кости, лобным отростком верхнечелюстной кости, слезной костью, телом клиновидной кости и частично лобной костью.</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1542678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26347D1-7537-4624-A548-2D67CC394502}"/>
              </a:ext>
            </a:extLst>
          </p:cNvPr>
          <p:cNvSpPr>
            <a:spLocks noGrp="1"/>
          </p:cNvSpPr>
          <p:nvPr>
            <p:ph type="title"/>
          </p:nvPr>
        </p:nvSpPr>
        <p:spPr>
          <a:xfrm>
            <a:off x="803775" y="1106007"/>
            <a:ext cx="10550025" cy="1182927"/>
          </a:xfrm>
        </p:spPr>
        <p:txBody>
          <a:bodyPr anchor="b">
            <a:normAutofit/>
          </a:bodyPr>
          <a:lstStyle/>
          <a:p>
            <a:r>
              <a:rPr lang="ru-RU" sz="6600" dirty="0"/>
              <a:t>Череп новорожденного</a:t>
            </a:r>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3929F585-979E-45FC-8DAA-3425669209A7}"/>
              </a:ext>
            </a:extLst>
          </p:cNvPr>
          <p:cNvSpPr>
            <a:spLocks noGrp="1"/>
          </p:cNvSpPr>
          <p:nvPr>
            <p:ph idx="1"/>
          </p:nvPr>
        </p:nvSpPr>
        <p:spPr>
          <a:xfrm>
            <a:off x="803775" y="2288934"/>
            <a:ext cx="10550025" cy="3987361"/>
          </a:xfrm>
        </p:spPr>
        <p:txBody>
          <a:bodyPr anchor="t">
            <a:normAutofit/>
          </a:bodyPr>
          <a:lstStyle/>
          <a:p>
            <a:r>
              <a:rPr lang="ru-RU" sz="1800" dirty="0"/>
              <a:t>У новорожденного между костями не существует швов, пространства заполнены соединительной тканью. В участках, где сходятся несколько костей, имеется шесть родничков, закрытых соединительнотканными пластинками: два непарных (передний и задний) и два парных (клиновидный и сосцевидный). Самый крупный – передний, или лобный, родничок имеет ромбовидную форму. Он расположен между лобной чешуей и теменными костями. Задний, или затылочный, родничок находится между задним краем теменных костей и затылочной костью. Клиновидный родничок находится сбоку, между лобной и теменной костями и большим крылом клиновидной кости. Сосцевидный родничок расположен в том месте, где сходятся затылочная, теменная кости и сосцевидный отросток височной кости. Благодаря наличию родничков череп новорожденного очень эластичен, его форма может изменятся во время прохождения головки плода через родовые пути в процессе родов. На 2–3-м месяце после рождения закрываются задний (затылочный) и сосцевидный роднички, к 1,5 годам – передний, лишь к 3-м годам окончательно исчезает клиновидный родничок. Формирование швов заканчивается, в основном, на 3–5-м году жизни. </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514682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Объект 4">
            <a:extLst>
              <a:ext uri="{FF2B5EF4-FFF2-40B4-BE49-F238E27FC236}">
                <a16:creationId xmlns:a16="http://schemas.microsoft.com/office/drawing/2014/main" id="{C8947A36-1A64-4E71-99A7-8D91BD62469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2663" y="0"/>
            <a:ext cx="4576335" cy="6830352"/>
          </a:xfrm>
          <a:prstGeom prst="rect">
            <a:avLst/>
          </a:prstGeom>
        </p:spPr>
      </p:pic>
      <p:sp>
        <p:nvSpPr>
          <p:cNvPr id="7" name="TextBox 6">
            <a:extLst>
              <a:ext uri="{FF2B5EF4-FFF2-40B4-BE49-F238E27FC236}">
                <a16:creationId xmlns:a16="http://schemas.microsoft.com/office/drawing/2014/main" id="{6B0EC45A-7651-4515-9D53-A8FBC42EBCF4}"/>
              </a:ext>
            </a:extLst>
          </p:cNvPr>
          <p:cNvSpPr txBox="1"/>
          <p:nvPr/>
        </p:nvSpPr>
        <p:spPr>
          <a:xfrm>
            <a:off x="6392583" y="2645922"/>
            <a:ext cx="4434721" cy="3710427"/>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a:t>Объем полости мозгового черепа новорожденного в среднем составляет 350–375 см3 . В первые 6 месяцев жизни ребенка он удваивается, к двум годам утраивается, у взрослого он в четыре раза больше, чем у новорожденного.</a:t>
            </a:r>
          </a:p>
        </p:txBody>
      </p:sp>
      <p:cxnSp>
        <p:nvCxnSpPr>
          <p:cNvPr id="16" name="Straight Connector 15">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631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BD926B7-CA22-4F63-8191-793EA2E5DCE8}"/>
              </a:ext>
            </a:extLst>
          </p:cNvPr>
          <p:cNvSpPr>
            <a:spLocks noGrp="1"/>
          </p:cNvSpPr>
          <p:nvPr>
            <p:ph type="title"/>
          </p:nvPr>
        </p:nvSpPr>
        <p:spPr>
          <a:xfrm>
            <a:off x="1188069" y="381935"/>
            <a:ext cx="4008583" cy="5974414"/>
          </a:xfrm>
        </p:spPr>
        <p:txBody>
          <a:bodyPr anchor="ctr">
            <a:normAutofit/>
          </a:bodyPr>
          <a:lstStyle/>
          <a:p>
            <a:r>
              <a:rPr lang="ru-RU" sz="7200">
                <a:solidFill>
                  <a:schemeClr val="bg1"/>
                </a:solidFill>
              </a:rPr>
              <a:t>Кость</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E6AEA4E2-02DD-4ABB-AD4C-EC67603B59D5}"/>
              </a:ext>
            </a:extLst>
          </p:cNvPr>
          <p:cNvSpPr>
            <a:spLocks noGrp="1"/>
          </p:cNvSpPr>
          <p:nvPr>
            <p:ph idx="1"/>
          </p:nvPr>
        </p:nvSpPr>
        <p:spPr>
          <a:xfrm>
            <a:off x="6096000" y="381935"/>
            <a:ext cx="4986955" cy="5974415"/>
          </a:xfrm>
        </p:spPr>
        <p:txBody>
          <a:bodyPr anchor="ctr">
            <a:normAutofit/>
          </a:bodyPr>
          <a:lstStyle/>
          <a:p>
            <a:pPr marL="0" indent="0">
              <a:lnSpc>
                <a:spcPct val="150000"/>
              </a:lnSpc>
              <a:buNone/>
            </a:pPr>
            <a:r>
              <a:rPr lang="ru-RU" sz="2000" dirty="0"/>
              <a:t>Кость, как орган, снаружи, кроме суставных поверхностей, покрыта надкостницей, представляющей собой прочную соединительнотканную пластинку, богатую кровеносными и лимфатическими сосудами, нервами. Надкостница прочно сращена с костью при помощи прободающих волокон, проникающих в глубь кости. Наружный слой надкостницы – волокнистый, внутренний – остеогенный (костеобразующий), прилежит непосредственно к костной ткани.</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7756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12B96CF-25CF-425C-9D40-D1825F4A3C46}"/>
              </a:ext>
            </a:extLst>
          </p:cNvPr>
          <p:cNvSpPr>
            <a:spLocks noGrp="1"/>
          </p:cNvSpPr>
          <p:nvPr>
            <p:ph idx="1"/>
          </p:nvPr>
        </p:nvSpPr>
        <p:spPr>
          <a:xfrm>
            <a:off x="767862" y="609774"/>
            <a:ext cx="10515600" cy="5740783"/>
          </a:xfrm>
        </p:spPr>
        <p:txBody>
          <a:bodyPr>
            <a:normAutofit fontScale="62500" lnSpcReduction="20000"/>
          </a:bodyPr>
          <a:lstStyle/>
          <a:p>
            <a:pPr marL="0" indent="0">
              <a:lnSpc>
                <a:spcPct val="120000"/>
              </a:lnSpc>
              <a:buNone/>
            </a:pPr>
            <a:r>
              <a:rPr lang="ru-RU" sz="4400" dirty="0"/>
              <a:t>У кости, в зависимости от расположения костных пластинок, различают плотное (компактное) и губчатое костное вещество (</a:t>
            </a:r>
            <a:r>
              <a:rPr lang="ru-RU" sz="4400" dirty="0" err="1"/>
              <a:t>трабекулярная</a:t>
            </a:r>
            <a:r>
              <a:rPr lang="ru-RU" sz="4400" dirty="0"/>
              <a:t> кость).</a:t>
            </a:r>
          </a:p>
          <a:p>
            <a:pPr>
              <a:lnSpc>
                <a:spcPct val="120000"/>
              </a:lnSpc>
            </a:pPr>
            <a:r>
              <a:rPr lang="ru-RU" dirty="0"/>
              <a:t>В компактном веществе костные пластинки располагаются в определенном порядке, образуя сложные системы – остеоны. Остеон – это структурная единица кости. Он состоит из 5–20 цилиндрических пластинок, вставленных одна в другую. В центре каждого остеона проходит центральный канал (гаверсов). Диаметр остеона 0,3–0,4 мм. Между остеонами залегают интерстициальные (вставочные, промежуточные) пластинки, кнаружи от них находятся наружные окружающие (генеральные) пластинки, </a:t>
            </a:r>
            <a:r>
              <a:rPr lang="ru-RU" dirty="0" err="1"/>
              <a:t>кнутри</a:t>
            </a:r>
            <a:r>
              <a:rPr lang="ru-RU" dirty="0"/>
              <a:t> –внутренние окружающие (генеральные) пластинки. </a:t>
            </a:r>
          </a:p>
          <a:p>
            <a:pPr>
              <a:lnSpc>
                <a:spcPct val="120000"/>
              </a:lnSpc>
            </a:pPr>
            <a:r>
              <a:rPr lang="ru-RU" dirty="0"/>
              <a:t>Губчатое костное вещество состоит из тонких костных пластинок и перекладин (трабекул), перекрещивающихся между собой и образующих множество ячеек. Направление перекладин совпадает с кривыми сжатия и расслабления, образуя сводчатые конструкции. Такое расположение костных трабекул под углом друг к другу обеспечивает равномерную передачу давления или тяги мышц на кость.</a:t>
            </a:r>
          </a:p>
          <a:p>
            <a:pPr>
              <a:lnSpc>
                <a:spcPct val="120000"/>
              </a:lnSpc>
            </a:pPr>
            <a:endParaRPr lang="ru-RU" sz="3600" dirty="0"/>
          </a:p>
          <a:p>
            <a:pPr marL="0" indent="0">
              <a:buNone/>
            </a:pPr>
            <a:endParaRPr lang="ru-RU" dirty="0"/>
          </a:p>
        </p:txBody>
      </p:sp>
    </p:spTree>
    <p:extLst>
      <p:ext uri="{BB962C8B-B14F-4D97-AF65-F5344CB8AC3E}">
        <p14:creationId xmlns:p14="http://schemas.microsoft.com/office/powerpoint/2010/main" val="4173810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2C78450-0735-4428-9697-C1C9755647EE}"/>
              </a:ext>
            </a:extLst>
          </p:cNvPr>
          <p:cNvSpPr>
            <a:spLocks noGrp="1"/>
          </p:cNvSpPr>
          <p:nvPr>
            <p:ph idx="1"/>
          </p:nvPr>
        </p:nvSpPr>
        <p:spPr>
          <a:xfrm>
            <a:off x="838200" y="331596"/>
            <a:ext cx="10515600" cy="6430945"/>
          </a:xfrm>
        </p:spPr>
        <p:txBody>
          <a:bodyPr>
            <a:normAutofit/>
          </a:bodyPr>
          <a:lstStyle/>
          <a:p>
            <a:r>
              <a:rPr lang="ru-RU" sz="2000" b="1" i="1" dirty="0"/>
              <a:t>У трубчатой </a:t>
            </a:r>
            <a:r>
              <a:rPr lang="ru-RU" sz="2000" dirty="0"/>
              <a:t>кости различают ее удлиненную среднюю часть – тело кости, или диафиз, обычно цилиндрической или близкой к трехгранной формы, и утолщенные концы – эпифизы. На них располагаются суставные поверхности, покрытые суставным хрящом, служащие для соединения с соседними костями. Участок кости, расположенный между диафизом и эпифизом, называется </a:t>
            </a:r>
            <a:r>
              <a:rPr lang="ru-RU" sz="2000" dirty="0" err="1"/>
              <a:t>метафизом</a:t>
            </a:r>
            <a:r>
              <a:rPr lang="ru-RU" sz="2000" dirty="0"/>
              <a:t>. Среди трубчатых костей выделяют длинные трубчатые кости (например, плечевая, бедренная, кости предплечья и голени) и короткие (кости пясти, плюсны, фаланги пальцев). Диафизы построены из толстой компактной кости, эпифизы – из губчатой кости, покрытой тонким слоем компактной.</a:t>
            </a:r>
          </a:p>
          <a:p>
            <a:r>
              <a:rPr lang="ru-RU" sz="2000" b="1" i="1" dirty="0"/>
              <a:t>Губчатые</a:t>
            </a:r>
            <a:r>
              <a:rPr lang="ru-RU" sz="2000" dirty="0"/>
              <a:t> кости состоят из губчатого костного вещества, покрытого тонким слоем компактного. К этим костям также следует отнести кости, развивающиеся в сухожилиях, </a:t>
            </a:r>
            <a:r>
              <a:rPr lang="ru-RU" sz="2000" dirty="0" err="1"/>
              <a:t>сесамовидные</a:t>
            </a:r>
            <a:r>
              <a:rPr lang="ru-RU" sz="2000" dirty="0"/>
              <a:t> (например, гороховидная, надколенник). Такие кости располагаются в местах, где большая нагрузка сочетается с большой подвижностью.</a:t>
            </a:r>
          </a:p>
          <a:p>
            <a:r>
              <a:rPr lang="ru-RU" sz="2000" b="1" i="1" dirty="0"/>
              <a:t>Плоские</a:t>
            </a:r>
            <a:r>
              <a:rPr lang="ru-RU" sz="2000" dirty="0"/>
              <a:t> кости участвуют в образовании полостей, поясов конечностей, выполняют функции защиты (кости крыши черепа, грудина). </a:t>
            </a:r>
          </a:p>
          <a:p>
            <a:r>
              <a:rPr lang="ru-RU" sz="2000" b="1" i="1" dirty="0"/>
              <a:t>Смешанные</a:t>
            </a:r>
            <a:r>
              <a:rPr lang="ru-RU" sz="2000" dirty="0"/>
              <a:t> кости имеют сложную форму. Они состоят из нескольких частей, имеющих различное строение, очертания и происхождение, например, позвонки, кости основания черепа. </a:t>
            </a:r>
          </a:p>
          <a:p>
            <a:r>
              <a:rPr lang="ru-RU" sz="2000" b="1" i="1" dirty="0"/>
              <a:t>Воздухоносные</a:t>
            </a:r>
            <a:r>
              <a:rPr lang="ru-RU" sz="2000" dirty="0"/>
              <a:t> кости имеют в своем теле полость, выстланную слизистой оболочкой и заполненную воздухом. Например, некоторые кости черепа: лобная, клиновидная, решетчатая, верхнечелюстная. </a:t>
            </a:r>
          </a:p>
        </p:txBody>
      </p:sp>
    </p:spTree>
    <p:extLst>
      <p:ext uri="{BB962C8B-B14F-4D97-AF65-F5344CB8AC3E}">
        <p14:creationId xmlns:p14="http://schemas.microsoft.com/office/powerpoint/2010/main" val="1292662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bg1"/>
          </a:solid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bg1"/>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bg1"/>
          </a:solidFill>
          <a:ln w="751"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2890D59B-AD41-4A6D-B588-2B06E2B29B68}"/>
              </a:ext>
            </a:extLst>
          </p:cNvPr>
          <p:cNvSpPr>
            <a:spLocks noGrp="1"/>
          </p:cNvSpPr>
          <p:nvPr>
            <p:ph idx="1"/>
          </p:nvPr>
        </p:nvSpPr>
        <p:spPr>
          <a:xfrm>
            <a:off x="6096000" y="381935"/>
            <a:ext cx="4986955" cy="5974415"/>
          </a:xfrm>
        </p:spPr>
        <p:txBody>
          <a:bodyPr anchor="ctr">
            <a:noAutofit/>
          </a:bodyPr>
          <a:lstStyle/>
          <a:p>
            <a:pPr marL="0" indent="0">
              <a:lnSpc>
                <a:spcPct val="150000"/>
              </a:lnSpc>
              <a:buNone/>
            </a:pPr>
            <a:r>
              <a:rPr lang="ru-RU" sz="2000" dirty="0"/>
              <a:t>Форма и рельеф костей зависят от характера прикрепления мышц. Так, если мышца прикрепляется к кости с помощью сухожилий, то в этой области формируется бугор, отросток, если вплетается в надкостницу широким мышечным пластом, то углубление. В местах прохождения сосудов на костях имеются борозды. Через каналы, щели, канальцы различной величины проходят сосуды и нервы. На поверхности кости имеется много мелких питательных отверстий, через которые внутрь кости проходят сосуды.</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225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Заголовок 1">
            <a:extLst>
              <a:ext uri="{FF2B5EF4-FFF2-40B4-BE49-F238E27FC236}">
                <a16:creationId xmlns:a16="http://schemas.microsoft.com/office/drawing/2014/main" id="{9A1EE1CA-BD92-4D08-8F87-66AE5FBD90C4}"/>
              </a:ext>
            </a:extLst>
          </p:cNvPr>
          <p:cNvSpPr>
            <a:spLocks noGrp="1"/>
          </p:cNvSpPr>
          <p:nvPr>
            <p:ph type="title"/>
          </p:nvPr>
        </p:nvSpPr>
        <p:spPr>
          <a:xfrm>
            <a:off x="1245072" y="1289765"/>
            <a:ext cx="3651101" cy="4270963"/>
          </a:xfrm>
        </p:spPr>
        <p:txBody>
          <a:bodyPr anchor="ctr">
            <a:normAutofit/>
          </a:bodyPr>
          <a:lstStyle/>
          <a:p>
            <a:pPr algn="ctr"/>
            <a:r>
              <a:rPr lang="ru-RU" sz="4500">
                <a:solidFill>
                  <a:schemeClr val="bg1"/>
                </a:solidFill>
              </a:rPr>
              <a:t>КОСТИ ТУЛОВИЩА</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5B4C3B5E-3945-4DBF-9ED0-626BCC89B909}"/>
              </a:ext>
            </a:extLst>
          </p:cNvPr>
          <p:cNvSpPr>
            <a:spLocks noGrp="1"/>
          </p:cNvSpPr>
          <p:nvPr>
            <p:ph idx="1"/>
          </p:nvPr>
        </p:nvSpPr>
        <p:spPr>
          <a:xfrm>
            <a:off x="6397039" y="381935"/>
            <a:ext cx="4685916" cy="5974415"/>
          </a:xfrm>
        </p:spPr>
        <p:txBody>
          <a:bodyPr anchor="ctr">
            <a:normAutofit/>
          </a:bodyPr>
          <a:lstStyle/>
          <a:p>
            <a:pPr marL="0" indent="0">
              <a:buNone/>
            </a:pPr>
            <a:r>
              <a:rPr lang="ru-RU" sz="2800" dirty="0"/>
              <a:t>К костям туловища относят позвонки (позвоночный столб), ребра и грудину.</a:t>
            </a: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54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8961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CB540B-8724-4303-AB98-83E41E9F5FC9}"/>
              </a:ext>
            </a:extLst>
          </p:cNvPr>
          <p:cNvSpPr>
            <a:spLocks noGrp="1"/>
          </p:cNvSpPr>
          <p:nvPr>
            <p:ph type="title"/>
          </p:nvPr>
        </p:nvSpPr>
        <p:spPr/>
        <p:txBody>
          <a:bodyPr/>
          <a:lstStyle/>
          <a:p>
            <a:r>
              <a:rPr lang="ru-RU" dirty="0"/>
              <a:t>Позвоночный столб (позвоночник)</a:t>
            </a:r>
          </a:p>
        </p:txBody>
      </p:sp>
      <p:sp>
        <p:nvSpPr>
          <p:cNvPr id="3" name="Объект 2">
            <a:extLst>
              <a:ext uri="{FF2B5EF4-FFF2-40B4-BE49-F238E27FC236}">
                <a16:creationId xmlns:a16="http://schemas.microsoft.com/office/drawing/2014/main" id="{14AAAF53-CF62-48BD-AEE9-08E1870D31B7}"/>
              </a:ext>
            </a:extLst>
          </p:cNvPr>
          <p:cNvSpPr>
            <a:spLocks noGrp="1"/>
          </p:cNvSpPr>
          <p:nvPr>
            <p:ph idx="1"/>
          </p:nvPr>
        </p:nvSpPr>
        <p:spPr>
          <a:xfrm>
            <a:off x="838199" y="1356527"/>
            <a:ext cx="5120473" cy="5305530"/>
          </a:xfrm>
        </p:spPr>
        <p:txBody>
          <a:bodyPr>
            <a:noAutofit/>
          </a:bodyPr>
          <a:lstStyle/>
          <a:p>
            <a:pPr marL="0" indent="0">
              <a:lnSpc>
                <a:spcPct val="110000"/>
              </a:lnSpc>
              <a:buNone/>
            </a:pPr>
            <a:r>
              <a:rPr lang="ru-RU" sz="1800" dirty="0"/>
              <a:t>Позвоночник выполняет защитную и опорную функции для спинного мозга и выходящих из позвоночного канала корешков спинно-мозговых нервов. Верхний конец позвоночника поддерживает голову. Позвоночный столб выдерживает значительную часть тяжести человеческого тела. Позвоночник человека представляет изогнутый столб, состоящий из лежащих один на другом позвонков. Наиболее типично следующее их количество: шейных позвонков (С – от лат. </a:t>
            </a:r>
            <a:r>
              <a:rPr lang="ru-RU" sz="1800" dirty="0" err="1"/>
              <a:t>cervix</a:t>
            </a:r>
            <a:r>
              <a:rPr lang="ru-RU" sz="1800" dirty="0"/>
              <a:t> – шея) – 7, грудных (</a:t>
            </a:r>
            <a:r>
              <a:rPr lang="ru-RU" sz="1800" dirty="0" err="1"/>
              <a:t>Th</a:t>
            </a:r>
            <a:r>
              <a:rPr lang="ru-RU" sz="1800" dirty="0"/>
              <a:t> – от лат. </a:t>
            </a:r>
            <a:r>
              <a:rPr lang="ru-RU" sz="1800" dirty="0" err="1"/>
              <a:t>thorax</a:t>
            </a:r>
            <a:r>
              <a:rPr lang="ru-RU" sz="1800" dirty="0"/>
              <a:t> – грудь) – 12, поясничных (L – от лат. </a:t>
            </a:r>
            <a:r>
              <a:rPr lang="ru-RU" sz="1800" dirty="0" err="1"/>
              <a:t>lum</a:t>
            </a:r>
            <a:r>
              <a:rPr lang="ru-RU" sz="1800" dirty="0"/>
              <a:t> </a:t>
            </a:r>
            <a:r>
              <a:rPr lang="ru-RU" sz="1800" dirty="0" err="1"/>
              <a:t>balis</a:t>
            </a:r>
            <a:r>
              <a:rPr lang="ru-RU" sz="1800" dirty="0"/>
              <a:t> – поясничный) – 5, крестцовых (S – от лат. </a:t>
            </a:r>
            <a:r>
              <a:rPr lang="ru-RU" sz="1800" dirty="0" err="1"/>
              <a:t>sacralis</a:t>
            </a:r>
            <a:r>
              <a:rPr lang="ru-RU" sz="1800" dirty="0"/>
              <a:t> – </a:t>
            </a:r>
            <a:r>
              <a:rPr lang="ru-RU" sz="1800" dirty="0" err="1"/>
              <a:t>крестцо</a:t>
            </a:r>
            <a:r>
              <a:rPr lang="ru-RU" sz="1800" dirty="0"/>
              <a:t> вый) – 5, копчиковых (Co – от лат. </a:t>
            </a:r>
            <a:r>
              <a:rPr lang="ru-RU" sz="1800" dirty="0" err="1"/>
              <a:t>coccygeus</a:t>
            </a:r>
            <a:r>
              <a:rPr lang="ru-RU" sz="1800" dirty="0"/>
              <a:t> – копчиковый) – 1–4. У взрослого человека позвонки нижнего отдела срастаются, образуя крестец и копчик.</a:t>
            </a:r>
          </a:p>
        </p:txBody>
      </p:sp>
      <p:sp>
        <p:nvSpPr>
          <p:cNvPr id="5" name="Объект 2">
            <a:extLst>
              <a:ext uri="{FF2B5EF4-FFF2-40B4-BE49-F238E27FC236}">
                <a16:creationId xmlns:a16="http://schemas.microsoft.com/office/drawing/2014/main" id="{19FC0A7F-2290-49C0-8014-6E05B63388E2}"/>
              </a:ext>
            </a:extLst>
          </p:cNvPr>
          <p:cNvSpPr txBox="1">
            <a:spLocks/>
          </p:cNvSpPr>
          <p:nvPr/>
        </p:nvSpPr>
        <p:spPr>
          <a:xfrm>
            <a:off x="6233327" y="1356527"/>
            <a:ext cx="5120473" cy="53055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endParaRPr lang="ru-RU" sz="1800" dirty="0"/>
          </a:p>
        </p:txBody>
      </p:sp>
      <p:sp>
        <p:nvSpPr>
          <p:cNvPr id="6" name="Объект 2">
            <a:extLst>
              <a:ext uri="{FF2B5EF4-FFF2-40B4-BE49-F238E27FC236}">
                <a16:creationId xmlns:a16="http://schemas.microsoft.com/office/drawing/2014/main" id="{10433851-787D-4B73-BF1F-34A4617051E9}"/>
              </a:ext>
            </a:extLst>
          </p:cNvPr>
          <p:cNvSpPr txBox="1">
            <a:spLocks/>
          </p:cNvSpPr>
          <p:nvPr/>
        </p:nvSpPr>
        <p:spPr>
          <a:xfrm>
            <a:off x="6507982" y="1403027"/>
            <a:ext cx="5120473" cy="53055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endParaRPr lang="ru-RU" sz="1800" dirty="0"/>
          </a:p>
        </p:txBody>
      </p:sp>
      <p:sp>
        <p:nvSpPr>
          <p:cNvPr id="7" name="Объект 2">
            <a:extLst>
              <a:ext uri="{FF2B5EF4-FFF2-40B4-BE49-F238E27FC236}">
                <a16:creationId xmlns:a16="http://schemas.microsoft.com/office/drawing/2014/main" id="{0591F2E9-671A-407B-B632-1195B448B17B}"/>
              </a:ext>
            </a:extLst>
          </p:cNvPr>
          <p:cNvSpPr txBox="1">
            <a:spLocks/>
          </p:cNvSpPr>
          <p:nvPr/>
        </p:nvSpPr>
        <p:spPr>
          <a:xfrm>
            <a:off x="6370654" y="1379777"/>
            <a:ext cx="5120473" cy="53055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endParaRPr lang="ru-RU" sz="1800" dirty="0"/>
          </a:p>
        </p:txBody>
      </p:sp>
      <p:sp>
        <p:nvSpPr>
          <p:cNvPr id="8" name="Объект 2">
            <a:extLst>
              <a:ext uri="{FF2B5EF4-FFF2-40B4-BE49-F238E27FC236}">
                <a16:creationId xmlns:a16="http://schemas.microsoft.com/office/drawing/2014/main" id="{91073C64-1E76-4CBD-98C0-D2A06381A655}"/>
              </a:ext>
            </a:extLst>
          </p:cNvPr>
          <p:cNvSpPr txBox="1">
            <a:spLocks/>
          </p:cNvSpPr>
          <p:nvPr/>
        </p:nvSpPr>
        <p:spPr>
          <a:xfrm>
            <a:off x="5677470" y="2571149"/>
            <a:ext cx="5120473" cy="53055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endParaRPr lang="ru-RU" sz="1800" dirty="0"/>
          </a:p>
        </p:txBody>
      </p:sp>
      <p:pic>
        <p:nvPicPr>
          <p:cNvPr id="10" name="Рисунок 9">
            <a:extLst>
              <a:ext uri="{FF2B5EF4-FFF2-40B4-BE49-F238E27FC236}">
                <a16:creationId xmlns:a16="http://schemas.microsoft.com/office/drawing/2014/main" id="{F4FFA899-3E76-4A98-A310-721CF7C98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2308" y="1340172"/>
            <a:ext cx="3071002" cy="4708936"/>
          </a:xfrm>
          <a:prstGeom prst="rect">
            <a:avLst/>
          </a:prstGeom>
        </p:spPr>
      </p:pic>
      <p:sp>
        <p:nvSpPr>
          <p:cNvPr id="11" name="Объект 2">
            <a:extLst>
              <a:ext uri="{FF2B5EF4-FFF2-40B4-BE49-F238E27FC236}">
                <a16:creationId xmlns:a16="http://schemas.microsoft.com/office/drawing/2014/main" id="{BE2DF86E-F9D1-4549-BCA0-C5A27B0CF4EC}"/>
              </a:ext>
            </a:extLst>
          </p:cNvPr>
          <p:cNvSpPr txBox="1">
            <a:spLocks/>
          </p:cNvSpPr>
          <p:nvPr/>
        </p:nvSpPr>
        <p:spPr>
          <a:xfrm>
            <a:off x="5958672" y="3898350"/>
            <a:ext cx="2777855" cy="13255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endParaRPr lang="ru-RU" sz="1800" dirty="0"/>
          </a:p>
        </p:txBody>
      </p:sp>
      <p:sp>
        <p:nvSpPr>
          <p:cNvPr id="12" name="Объект 2">
            <a:extLst>
              <a:ext uri="{FF2B5EF4-FFF2-40B4-BE49-F238E27FC236}">
                <a16:creationId xmlns:a16="http://schemas.microsoft.com/office/drawing/2014/main" id="{1D42CDC9-17A2-4C20-A6B2-3BD2A6647136}"/>
              </a:ext>
            </a:extLst>
          </p:cNvPr>
          <p:cNvSpPr txBox="1">
            <a:spLocks/>
          </p:cNvSpPr>
          <p:nvPr/>
        </p:nvSpPr>
        <p:spPr>
          <a:xfrm>
            <a:off x="6186247" y="4409529"/>
            <a:ext cx="2468733" cy="21373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ru-RU" sz="1200" dirty="0"/>
              <a:t>А – вид спереди; Б – вид сзади; В – вид сбоку. Отделы: I – шейный; II – грудной; III – поясничный; IV – крестцовый; V – копчиковый; 1, 3 – шейный и поясничный лордозы; 2, 4 – грудной и крестцовый кифозы; 5 – мыс (по Р.Д. Синель </a:t>
            </a:r>
            <a:r>
              <a:rPr lang="ru-RU" sz="1200" dirty="0" err="1"/>
              <a:t>никову</a:t>
            </a:r>
            <a:r>
              <a:rPr lang="ru-RU" sz="1200" dirty="0"/>
              <a:t>)</a:t>
            </a:r>
          </a:p>
        </p:txBody>
      </p:sp>
    </p:spTree>
    <p:extLst>
      <p:ext uri="{BB962C8B-B14F-4D97-AF65-F5344CB8AC3E}">
        <p14:creationId xmlns:p14="http://schemas.microsoft.com/office/powerpoint/2010/main" val="201322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9807000-F9CD-4B49-BC2D-6C506367E238}"/>
              </a:ext>
            </a:extLst>
          </p:cNvPr>
          <p:cNvSpPr>
            <a:spLocks noGrp="1"/>
          </p:cNvSpPr>
          <p:nvPr>
            <p:ph type="title"/>
          </p:nvPr>
        </p:nvSpPr>
        <p:spPr>
          <a:xfrm>
            <a:off x="803775" y="1021477"/>
            <a:ext cx="10550025" cy="1182927"/>
          </a:xfrm>
        </p:spPr>
        <p:txBody>
          <a:bodyPr anchor="b">
            <a:normAutofit/>
          </a:bodyPr>
          <a:lstStyle/>
          <a:p>
            <a:r>
              <a:rPr lang="ru-RU" sz="6600" dirty="0"/>
              <a:t>Позвонки</a:t>
            </a:r>
          </a:p>
        </p:txBody>
      </p:sp>
      <p:cxnSp>
        <p:nvCxnSpPr>
          <p:cNvPr id="10" name="Straight Connector 9">
            <a:extLst>
              <a:ext uri="{FF2B5EF4-FFF2-40B4-BE49-F238E27FC236}">
                <a16:creationId xmlns:a16="http://schemas.microsoft.com/office/drawing/2014/main" id="{7EB498BD-8089-4626-91EA-4978EBEF53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3764" y="232542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 name="Объект 2">
            <a:extLst>
              <a:ext uri="{FF2B5EF4-FFF2-40B4-BE49-F238E27FC236}">
                <a16:creationId xmlns:a16="http://schemas.microsoft.com/office/drawing/2014/main" id="{8D79E59B-C369-42BF-B5EF-D118927ABED7}"/>
              </a:ext>
            </a:extLst>
          </p:cNvPr>
          <p:cNvSpPr>
            <a:spLocks noGrp="1"/>
          </p:cNvSpPr>
          <p:nvPr>
            <p:ph idx="1"/>
          </p:nvPr>
        </p:nvSpPr>
        <p:spPr>
          <a:xfrm>
            <a:off x="803774" y="2325422"/>
            <a:ext cx="10550025" cy="3677348"/>
          </a:xfrm>
        </p:spPr>
        <p:txBody>
          <a:bodyPr anchor="t">
            <a:noAutofit/>
          </a:bodyPr>
          <a:lstStyle/>
          <a:p>
            <a:pPr marL="0" indent="0">
              <a:lnSpc>
                <a:spcPct val="100000"/>
              </a:lnSpc>
              <a:buNone/>
            </a:pPr>
            <a:r>
              <a:rPr lang="ru-RU" sz="2000" dirty="0"/>
              <a:t>Позвонки разных отделов отличаются по форме и величине. Однако все они имеют общие признаки (</a:t>
            </a:r>
            <a:r>
              <a:rPr lang="ru-RU" sz="2000" dirty="0" err="1"/>
              <a:t>гомологичны</a:t>
            </a:r>
            <a:r>
              <a:rPr lang="ru-RU" sz="2000" dirty="0"/>
              <a:t>). Каждый позвонок состоит из расположенных спереди тела позвонка и сзади – его дуги. Дуга и тело позвонка ограничивают широкое позвоночное отверстие. Позвоночное отверстие всех позвонков образуют длинный позвоночный канал, в котором залегает спинной мозг, надежно защищенный стенками канала. У позвоночного столба между телами позвонков находятся межпозвоночные диски, построенные из волокнистого хряща. От дуги позвонка отходят отростки. Кзади направляется </a:t>
            </a:r>
            <a:r>
              <a:rPr lang="ru-RU" sz="2000" dirty="0" err="1"/>
              <a:t>непарныйостистый</a:t>
            </a:r>
            <a:r>
              <a:rPr lang="ru-RU" sz="2000" dirty="0"/>
              <a:t> отросток. В стороны от дуги отходят поперечные отростки и по две пары суставных отростков: верхние и нижние, с помощью которых позвонки соединяются между собой. На верхнем и нижнем краях дуги вблизи ее отхождения от тела позвонка имеется по вырезке. Нижняя вырезка вышележащего и верхняя вырезка нижележащего позвонков образуют межпозвоночное отверстие, через которое проходит спинномозговой нерв.</a:t>
            </a:r>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2544" y="255471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8224" y="306986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2372834586"/>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otalTime>362</TotalTime>
  <Words>2497</Words>
  <Application>Microsoft Office PowerPoint</Application>
  <PresentationFormat>Широкоэкранный</PresentationFormat>
  <Paragraphs>48</Paragraphs>
  <Slides>24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24</vt:i4>
      </vt:variant>
    </vt:vector>
  </HeadingPairs>
  <TitlesOfParts>
    <vt:vector size="27" baseType="lpstr">
      <vt:lpstr>Arial</vt:lpstr>
      <vt:lpstr>Gill Sans Nova</vt:lpstr>
      <vt:lpstr>GradientVTI</vt:lpstr>
      <vt:lpstr>Скелет</vt:lpstr>
      <vt:lpstr>Презентация PowerPoint</vt:lpstr>
      <vt:lpstr>Кость</vt:lpstr>
      <vt:lpstr>Презентация PowerPoint</vt:lpstr>
      <vt:lpstr>Презентация PowerPoint</vt:lpstr>
      <vt:lpstr>Презентация PowerPoint</vt:lpstr>
      <vt:lpstr>КОСТИ ТУЛОВИЩА</vt:lpstr>
      <vt:lpstr>Позвоночный столб (позвоночник)</vt:lpstr>
      <vt:lpstr>Позвонки</vt:lpstr>
      <vt:lpstr>Презентация PowerPoint</vt:lpstr>
      <vt:lpstr>Второй шейный позвонок – осевой. Латерально от зуба на верхней стороне позвонка расположены две суставные поверхности, сочленяющиеся с атлантом. На нижней поверхности осевого позвонка имеются нижние суставные отростки, обращенные вперед. Остистый отросток короткий, массивный, с раздвоенным концом. </vt:lpstr>
      <vt:lpstr>Презентация PowerPoint</vt:lpstr>
      <vt:lpstr>Презентация PowerPoint</vt:lpstr>
      <vt:lpstr>Крестец</vt:lpstr>
      <vt:lpstr>Кости грудной клетки</vt:lpstr>
      <vt:lpstr>Презентация PowerPoint</vt:lpstr>
      <vt:lpstr>Грудина</vt:lpstr>
      <vt:lpstr>ЧЕРЕП</vt:lpstr>
      <vt:lpstr>Презентация PowerPoint</vt:lpstr>
      <vt:lpstr>Мозговой отдел черепа</vt:lpstr>
      <vt:lpstr>Череп как целое</vt:lpstr>
      <vt:lpstr>Глазница </vt:lpstr>
      <vt:lpstr>Череп новорожденного</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Скелет</dc:title>
  <dc:creator>Polina Baranova</dc:creator>
  <cp:lastModifiedBy>NV</cp:lastModifiedBy>
  <cp:revision>2</cp:revision>
  <dcterms:created xsi:type="dcterms:W3CDTF">2022-03-20T14:16:42Z</dcterms:created>
  <dcterms:modified xsi:type="dcterms:W3CDTF">2024-01-05T08:30:24Z</dcterms:modified>
</cp:coreProperties>
</file>