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5" r:id="rId1"/>
  </p:sldMasterIdLst>
  <p:sldIdLst>
    <p:sldId id="256" r:id="rId2"/>
    <p:sldId id="257" r:id="rId3"/>
    <p:sldId id="258" r:id="rId4"/>
    <p:sldId id="259" r:id="rId5"/>
    <p:sldId id="260" r:id="rId6"/>
    <p:sldId id="261" r:id="rId7"/>
    <p:sldId id="262" r:id="rId8"/>
    <p:sldId id="263" r:id="rId9"/>
    <p:sldId id="265" r:id="rId10"/>
    <p:sldId id="266" r:id="rId1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6" d="100"/>
          <a:sy n="76" d="100"/>
        </p:scale>
        <p:origin x="197"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9C086F-5669-49C8-87FF-0BE7CA97F580}"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8B7870BD-034F-41C7-87AD-3996E2A4F4E5}">
      <dgm:prSet/>
      <dgm:spPr/>
      <dgm:t>
        <a:bodyPr/>
        <a:lstStyle/>
        <a:p>
          <a:r>
            <a:rPr lang="ru-RU" dirty="0"/>
            <a:t>Кости (скелет) стопы подразделяют на кости предплюсны, плюсны и пальцев. Стопа человека выполняет функции передвижения и опоры, с этим связано ее строение в виде прочной и упругой сводчатой арки с короткими пальцами.</a:t>
          </a:r>
          <a:endParaRPr lang="en-US" dirty="0"/>
        </a:p>
      </dgm:t>
    </dgm:pt>
    <dgm:pt modelId="{EFC91C71-0D00-4323-BBE8-A9BA81C0DD7E}" type="parTrans" cxnId="{7922A261-8FC6-49DE-BBF4-74E462193956}">
      <dgm:prSet/>
      <dgm:spPr/>
      <dgm:t>
        <a:bodyPr/>
        <a:lstStyle/>
        <a:p>
          <a:endParaRPr lang="en-US"/>
        </a:p>
      </dgm:t>
    </dgm:pt>
    <dgm:pt modelId="{397FC54C-E635-4763-9AB7-FB331D6BCB70}" type="sibTrans" cxnId="{7922A261-8FC6-49DE-BBF4-74E462193956}">
      <dgm:prSet/>
      <dgm:spPr/>
      <dgm:t>
        <a:bodyPr/>
        <a:lstStyle/>
        <a:p>
          <a:endParaRPr lang="en-US"/>
        </a:p>
      </dgm:t>
    </dgm:pt>
    <dgm:pt modelId="{7A3FAEB5-550F-46AB-A1A5-03F648DABD1C}">
      <dgm:prSet/>
      <dgm:spPr/>
      <dgm:t>
        <a:bodyPr/>
        <a:lstStyle/>
        <a:p>
          <a:r>
            <a:rPr lang="ru-RU" i="1"/>
            <a:t>Кости предплюсны </a:t>
          </a:r>
          <a:r>
            <a:rPr lang="ru-RU"/>
            <a:t>включает семь коротких костей, расположенных в два ряда. В проксимальном (заднем) ряду лежат таранная и пяточная кости, в дистальном (переднем) латерально располагаются  кубовидная кость, медиально – узкая ладьевидная и впереди нее три клиновидные кости: медиальная, промежуточная и латеральная.</a:t>
          </a:r>
          <a:endParaRPr lang="en-US"/>
        </a:p>
      </dgm:t>
    </dgm:pt>
    <dgm:pt modelId="{B250D6D1-69CD-4827-BDDE-1FD4719B01E4}" type="parTrans" cxnId="{926B18F7-4A8E-4898-AEC4-769AFD5470EA}">
      <dgm:prSet/>
      <dgm:spPr/>
      <dgm:t>
        <a:bodyPr/>
        <a:lstStyle/>
        <a:p>
          <a:endParaRPr lang="en-US"/>
        </a:p>
      </dgm:t>
    </dgm:pt>
    <dgm:pt modelId="{B2D705AC-C355-403D-BCE3-F6D1CB8BE913}" type="sibTrans" cxnId="{926B18F7-4A8E-4898-AEC4-769AFD5470EA}">
      <dgm:prSet/>
      <dgm:spPr/>
      <dgm:t>
        <a:bodyPr/>
        <a:lstStyle/>
        <a:p>
          <a:endParaRPr lang="en-US"/>
        </a:p>
      </dgm:t>
    </dgm:pt>
    <dgm:pt modelId="{D306195F-62DB-4E53-B461-479480BF7BE9}">
      <dgm:prSet/>
      <dgm:spPr/>
      <dgm:t>
        <a:bodyPr/>
        <a:lstStyle/>
        <a:p>
          <a:r>
            <a:rPr lang="ru-RU" i="1"/>
            <a:t>Таранная кость</a:t>
          </a:r>
          <a:r>
            <a:rPr lang="ru-RU"/>
            <a:t> имеет тело, шейку и головку. На верхней стороне тела расположен блок, имеющий три суставные поверхности (верхнюю, медиальную и латеральную), сочленяющиеся с соответствующими поверхностями костей голени. На нижней поверхности таранной кости имеются три пяточные суставные поверх ности: задняя, средняя и передняя. Между задней и средней проходит борозда таранной кости. Позади блока таранной кости отходит задний отросток. Головка таранной кости овальной формы, сочленяется с ладьевидной костью.</a:t>
          </a:r>
          <a:endParaRPr lang="en-US"/>
        </a:p>
      </dgm:t>
    </dgm:pt>
    <dgm:pt modelId="{2CA74876-6C57-4CE6-867D-5FBAB8C95822}" type="parTrans" cxnId="{EB8FC416-FFBD-40A7-94D2-69B20D550CF0}">
      <dgm:prSet/>
      <dgm:spPr/>
      <dgm:t>
        <a:bodyPr/>
        <a:lstStyle/>
        <a:p>
          <a:endParaRPr lang="en-US"/>
        </a:p>
      </dgm:t>
    </dgm:pt>
    <dgm:pt modelId="{0E7E735F-F54B-492D-8278-87FA72C7C422}" type="sibTrans" cxnId="{EB8FC416-FFBD-40A7-94D2-69B20D550CF0}">
      <dgm:prSet/>
      <dgm:spPr/>
      <dgm:t>
        <a:bodyPr/>
        <a:lstStyle/>
        <a:p>
          <a:endParaRPr lang="en-US"/>
        </a:p>
      </dgm:t>
    </dgm:pt>
    <dgm:pt modelId="{1DA17179-32DC-438A-BAB9-BDECD4018ED9}">
      <dgm:prSet/>
      <dgm:spPr/>
      <dgm:t>
        <a:bodyPr/>
        <a:lstStyle/>
        <a:p>
          <a:r>
            <a:rPr lang="ru-RU" i="1"/>
            <a:t>Пяточная кость</a:t>
          </a:r>
          <a:r>
            <a:rPr lang="ru-RU"/>
            <a:t>, наиболее крупная, сочленяясь с таранной костью вверху и кубовидной спереди, несет на себе соответствующие суставные поверхности. Важной структурой является опора таранной кости – костный выступ, поддерживающий головку таранной кости. Между средней и задней таранными суставными поверхностями проходит борозда пяточной кости, которая, соединяясь с соответствующей бороздой таранной кости, формирует пазуху предплюсны, где находится мощная связка, удерживающая пяточную и таранную кости. Кзади пяточная кость заканчивается мощным пяточным бугром.</a:t>
          </a:r>
          <a:endParaRPr lang="en-US"/>
        </a:p>
      </dgm:t>
    </dgm:pt>
    <dgm:pt modelId="{43EC0E76-F209-4C7F-AF9B-52711B8CE0E7}" type="parTrans" cxnId="{F911A1A7-4E06-4CB4-A787-3EAAEFB31ADD}">
      <dgm:prSet/>
      <dgm:spPr/>
      <dgm:t>
        <a:bodyPr/>
        <a:lstStyle/>
        <a:p>
          <a:endParaRPr lang="en-US"/>
        </a:p>
      </dgm:t>
    </dgm:pt>
    <dgm:pt modelId="{F9268814-86E5-4BB9-B7D4-04209F0E09B7}" type="sibTrans" cxnId="{F911A1A7-4E06-4CB4-A787-3EAAEFB31ADD}">
      <dgm:prSet/>
      <dgm:spPr/>
      <dgm:t>
        <a:bodyPr/>
        <a:lstStyle/>
        <a:p>
          <a:endParaRPr lang="en-US"/>
        </a:p>
      </dgm:t>
    </dgm:pt>
    <dgm:pt modelId="{61A6616B-65E0-460E-A47A-81C8FFFF7216}" type="pres">
      <dgm:prSet presAssocID="{2E9C086F-5669-49C8-87FF-0BE7CA97F580}" presName="linear" presStyleCnt="0">
        <dgm:presLayoutVars>
          <dgm:animLvl val="lvl"/>
          <dgm:resizeHandles val="exact"/>
        </dgm:presLayoutVars>
      </dgm:prSet>
      <dgm:spPr/>
    </dgm:pt>
    <dgm:pt modelId="{0D29CEC2-F1D5-49F5-9B23-CE04BE466E8E}" type="pres">
      <dgm:prSet presAssocID="{8B7870BD-034F-41C7-87AD-3996E2A4F4E5}" presName="parentText" presStyleLbl="node1" presStyleIdx="0" presStyleCnt="4">
        <dgm:presLayoutVars>
          <dgm:chMax val="0"/>
          <dgm:bulletEnabled val="1"/>
        </dgm:presLayoutVars>
      </dgm:prSet>
      <dgm:spPr/>
    </dgm:pt>
    <dgm:pt modelId="{972ECC82-A943-4FC2-AC23-E41D8D768B20}" type="pres">
      <dgm:prSet presAssocID="{397FC54C-E635-4763-9AB7-FB331D6BCB70}" presName="spacer" presStyleCnt="0"/>
      <dgm:spPr/>
    </dgm:pt>
    <dgm:pt modelId="{BCBEC82E-09B3-44E5-84C0-6202CD5AFDF0}" type="pres">
      <dgm:prSet presAssocID="{7A3FAEB5-550F-46AB-A1A5-03F648DABD1C}" presName="parentText" presStyleLbl="node1" presStyleIdx="1" presStyleCnt="4">
        <dgm:presLayoutVars>
          <dgm:chMax val="0"/>
          <dgm:bulletEnabled val="1"/>
        </dgm:presLayoutVars>
      </dgm:prSet>
      <dgm:spPr/>
    </dgm:pt>
    <dgm:pt modelId="{D4E8C713-BE38-4AE2-BD35-AF983444A89D}" type="pres">
      <dgm:prSet presAssocID="{B2D705AC-C355-403D-BCE3-F6D1CB8BE913}" presName="spacer" presStyleCnt="0"/>
      <dgm:spPr/>
    </dgm:pt>
    <dgm:pt modelId="{61378C55-7054-4278-8F2D-22E35F7A52B0}" type="pres">
      <dgm:prSet presAssocID="{D306195F-62DB-4E53-B461-479480BF7BE9}" presName="parentText" presStyleLbl="node1" presStyleIdx="2" presStyleCnt="4">
        <dgm:presLayoutVars>
          <dgm:chMax val="0"/>
          <dgm:bulletEnabled val="1"/>
        </dgm:presLayoutVars>
      </dgm:prSet>
      <dgm:spPr/>
    </dgm:pt>
    <dgm:pt modelId="{F154431C-0BC9-465E-9B01-B62D4189C81B}" type="pres">
      <dgm:prSet presAssocID="{0E7E735F-F54B-492D-8278-87FA72C7C422}" presName="spacer" presStyleCnt="0"/>
      <dgm:spPr/>
    </dgm:pt>
    <dgm:pt modelId="{CFA73747-2EB4-481D-A39C-162BEBD5BE85}" type="pres">
      <dgm:prSet presAssocID="{1DA17179-32DC-438A-BAB9-BDECD4018ED9}" presName="parentText" presStyleLbl="node1" presStyleIdx="3" presStyleCnt="4">
        <dgm:presLayoutVars>
          <dgm:chMax val="0"/>
          <dgm:bulletEnabled val="1"/>
        </dgm:presLayoutVars>
      </dgm:prSet>
      <dgm:spPr/>
    </dgm:pt>
  </dgm:ptLst>
  <dgm:cxnLst>
    <dgm:cxn modelId="{C404A214-844D-4EFE-A46A-0A900E4AE86C}" type="presOf" srcId="{7A3FAEB5-550F-46AB-A1A5-03F648DABD1C}" destId="{BCBEC82E-09B3-44E5-84C0-6202CD5AFDF0}" srcOrd="0" destOrd="0" presId="urn:microsoft.com/office/officeart/2005/8/layout/vList2"/>
    <dgm:cxn modelId="{EB8FC416-FFBD-40A7-94D2-69B20D550CF0}" srcId="{2E9C086F-5669-49C8-87FF-0BE7CA97F580}" destId="{D306195F-62DB-4E53-B461-479480BF7BE9}" srcOrd="2" destOrd="0" parTransId="{2CA74876-6C57-4CE6-867D-5FBAB8C95822}" sibTransId="{0E7E735F-F54B-492D-8278-87FA72C7C422}"/>
    <dgm:cxn modelId="{70D44B38-A515-4E72-8E27-6268F4280B83}" type="presOf" srcId="{8B7870BD-034F-41C7-87AD-3996E2A4F4E5}" destId="{0D29CEC2-F1D5-49F5-9B23-CE04BE466E8E}" srcOrd="0" destOrd="0" presId="urn:microsoft.com/office/officeart/2005/8/layout/vList2"/>
    <dgm:cxn modelId="{953EDE40-D8CB-44DD-9F88-88D5935E0343}" type="presOf" srcId="{2E9C086F-5669-49C8-87FF-0BE7CA97F580}" destId="{61A6616B-65E0-460E-A47A-81C8FFFF7216}" srcOrd="0" destOrd="0" presId="urn:microsoft.com/office/officeart/2005/8/layout/vList2"/>
    <dgm:cxn modelId="{7922A261-8FC6-49DE-BBF4-74E462193956}" srcId="{2E9C086F-5669-49C8-87FF-0BE7CA97F580}" destId="{8B7870BD-034F-41C7-87AD-3996E2A4F4E5}" srcOrd="0" destOrd="0" parTransId="{EFC91C71-0D00-4323-BBE8-A9BA81C0DD7E}" sibTransId="{397FC54C-E635-4763-9AB7-FB331D6BCB70}"/>
    <dgm:cxn modelId="{DABFE450-E42E-4A4A-BE0E-F693514B4E9F}" type="presOf" srcId="{D306195F-62DB-4E53-B461-479480BF7BE9}" destId="{61378C55-7054-4278-8F2D-22E35F7A52B0}" srcOrd="0" destOrd="0" presId="urn:microsoft.com/office/officeart/2005/8/layout/vList2"/>
    <dgm:cxn modelId="{F911A1A7-4E06-4CB4-A787-3EAAEFB31ADD}" srcId="{2E9C086F-5669-49C8-87FF-0BE7CA97F580}" destId="{1DA17179-32DC-438A-BAB9-BDECD4018ED9}" srcOrd="3" destOrd="0" parTransId="{43EC0E76-F209-4C7F-AF9B-52711B8CE0E7}" sibTransId="{F9268814-86E5-4BB9-B7D4-04209F0E09B7}"/>
    <dgm:cxn modelId="{0E9AF1AC-1C48-468E-BE87-0C108821F61F}" type="presOf" srcId="{1DA17179-32DC-438A-BAB9-BDECD4018ED9}" destId="{CFA73747-2EB4-481D-A39C-162BEBD5BE85}" srcOrd="0" destOrd="0" presId="urn:microsoft.com/office/officeart/2005/8/layout/vList2"/>
    <dgm:cxn modelId="{926B18F7-4A8E-4898-AEC4-769AFD5470EA}" srcId="{2E9C086F-5669-49C8-87FF-0BE7CA97F580}" destId="{7A3FAEB5-550F-46AB-A1A5-03F648DABD1C}" srcOrd="1" destOrd="0" parTransId="{B250D6D1-69CD-4827-BDDE-1FD4719B01E4}" sibTransId="{B2D705AC-C355-403D-BCE3-F6D1CB8BE913}"/>
    <dgm:cxn modelId="{F6562E17-290B-45B8-9779-733A0665BEB2}" type="presParOf" srcId="{61A6616B-65E0-460E-A47A-81C8FFFF7216}" destId="{0D29CEC2-F1D5-49F5-9B23-CE04BE466E8E}" srcOrd="0" destOrd="0" presId="urn:microsoft.com/office/officeart/2005/8/layout/vList2"/>
    <dgm:cxn modelId="{BC452A86-E67E-4C6B-B29B-C5B0F245F4CA}" type="presParOf" srcId="{61A6616B-65E0-460E-A47A-81C8FFFF7216}" destId="{972ECC82-A943-4FC2-AC23-E41D8D768B20}" srcOrd="1" destOrd="0" presId="urn:microsoft.com/office/officeart/2005/8/layout/vList2"/>
    <dgm:cxn modelId="{030D30F0-E1F4-4861-93B2-40D358AF2FD0}" type="presParOf" srcId="{61A6616B-65E0-460E-A47A-81C8FFFF7216}" destId="{BCBEC82E-09B3-44E5-84C0-6202CD5AFDF0}" srcOrd="2" destOrd="0" presId="urn:microsoft.com/office/officeart/2005/8/layout/vList2"/>
    <dgm:cxn modelId="{3A87E96F-C76D-4E23-8C6D-EBA839AC0DB2}" type="presParOf" srcId="{61A6616B-65E0-460E-A47A-81C8FFFF7216}" destId="{D4E8C713-BE38-4AE2-BD35-AF983444A89D}" srcOrd="3" destOrd="0" presId="urn:microsoft.com/office/officeart/2005/8/layout/vList2"/>
    <dgm:cxn modelId="{6A99B8C4-4ADA-41FE-B4CA-1E1CF9D8D64B}" type="presParOf" srcId="{61A6616B-65E0-460E-A47A-81C8FFFF7216}" destId="{61378C55-7054-4278-8F2D-22E35F7A52B0}" srcOrd="4" destOrd="0" presId="urn:microsoft.com/office/officeart/2005/8/layout/vList2"/>
    <dgm:cxn modelId="{60E78970-EADB-497B-BA17-9A0C5695D06D}" type="presParOf" srcId="{61A6616B-65E0-460E-A47A-81C8FFFF7216}" destId="{F154431C-0BC9-465E-9B01-B62D4189C81B}" srcOrd="5" destOrd="0" presId="urn:microsoft.com/office/officeart/2005/8/layout/vList2"/>
    <dgm:cxn modelId="{B4C8F33A-26EE-4814-A471-57EA8EDCC066}" type="presParOf" srcId="{61A6616B-65E0-460E-A47A-81C8FFFF7216}" destId="{CFA73747-2EB4-481D-A39C-162BEBD5BE85}"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C808EB0-3910-473B-9BA0-F432DC28D040}"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n-US"/>
        </a:p>
      </dgm:t>
    </dgm:pt>
    <dgm:pt modelId="{6A021CCB-99CE-46CB-85B2-E87AC0413C4D}">
      <dgm:prSet/>
      <dgm:spPr/>
      <dgm:t>
        <a:bodyPr/>
        <a:lstStyle/>
        <a:p>
          <a:r>
            <a:rPr lang="ru-RU" b="1" i="1"/>
            <a:t>Ладьевидная кость </a:t>
          </a:r>
          <a:r>
            <a:rPr lang="ru-RU"/>
            <a:t>лежит медиально. Ее проксимальная вогнутая суставная поверхность сочленяется с головкой таранной кости, а выпуклая дистальная несет на себе три плоские суставные поверхности для соединения с клиновидными костями. На медиальном крае ладьевидной кости расположена ее бугристость, к которой прикрепляется задняя большеберцовая мышца.</a:t>
          </a:r>
          <a:endParaRPr lang="en-US"/>
        </a:p>
      </dgm:t>
    </dgm:pt>
    <dgm:pt modelId="{BDF0E264-1951-40CA-B667-0E51FFC84B17}" type="parTrans" cxnId="{21BF92A2-4E66-4249-A63E-B000E13EFD73}">
      <dgm:prSet/>
      <dgm:spPr/>
      <dgm:t>
        <a:bodyPr/>
        <a:lstStyle/>
        <a:p>
          <a:endParaRPr lang="en-US"/>
        </a:p>
      </dgm:t>
    </dgm:pt>
    <dgm:pt modelId="{65C68131-E1A9-42EA-96F8-162C623C99B4}" type="sibTrans" cxnId="{21BF92A2-4E66-4249-A63E-B000E13EFD73}">
      <dgm:prSet/>
      <dgm:spPr/>
      <dgm:t>
        <a:bodyPr/>
        <a:lstStyle/>
        <a:p>
          <a:endParaRPr lang="en-US"/>
        </a:p>
      </dgm:t>
    </dgm:pt>
    <dgm:pt modelId="{ECF47C37-3F28-402A-A5E3-BB83EBD28C5F}">
      <dgm:prSet/>
      <dgm:spPr/>
      <dgm:t>
        <a:bodyPr/>
        <a:lstStyle/>
        <a:p>
          <a:r>
            <a:rPr lang="ru-RU" dirty="0"/>
            <a:t>Три </a:t>
          </a:r>
          <a:r>
            <a:rPr lang="ru-RU" b="1" i="1" dirty="0"/>
            <a:t>клиновидные кости </a:t>
          </a:r>
          <a:r>
            <a:rPr lang="ru-RU" dirty="0"/>
            <a:t>лежат кпереди от ладьевидной кости, занимают медиальную часть предплюсны и сочленяются с основаниями трех плюсневых костей.</a:t>
          </a:r>
          <a:endParaRPr lang="en-US" dirty="0"/>
        </a:p>
      </dgm:t>
    </dgm:pt>
    <dgm:pt modelId="{6EC5B8E2-ACA5-4146-B863-565BA5A004F9}" type="parTrans" cxnId="{55052EBC-AF12-481C-A35A-1105A4BB9524}">
      <dgm:prSet/>
      <dgm:spPr/>
      <dgm:t>
        <a:bodyPr/>
        <a:lstStyle/>
        <a:p>
          <a:endParaRPr lang="en-US"/>
        </a:p>
      </dgm:t>
    </dgm:pt>
    <dgm:pt modelId="{A5DF6E29-305C-4CA8-BABD-980F384C6B5C}" type="sibTrans" cxnId="{55052EBC-AF12-481C-A35A-1105A4BB9524}">
      <dgm:prSet/>
      <dgm:spPr/>
      <dgm:t>
        <a:bodyPr/>
        <a:lstStyle/>
        <a:p>
          <a:endParaRPr lang="en-US"/>
        </a:p>
      </dgm:t>
    </dgm:pt>
    <dgm:pt modelId="{9DA1CEA9-78FB-4DFD-A8F4-9BED7994EA57}">
      <dgm:prSet/>
      <dgm:spPr/>
      <dgm:t>
        <a:bodyPr/>
        <a:lstStyle/>
        <a:p>
          <a:r>
            <a:rPr lang="ru-RU" b="1" i="1"/>
            <a:t>Кубовидная кость </a:t>
          </a:r>
          <a:r>
            <a:rPr lang="ru-RU"/>
            <a:t>занимает латеральный край предплюсны, она лежит между пяточной и IV–V плюсневыми костями, с которыми она сочленяется. На подошвенной поверхности кубовидной кости располагается ее бугристость.</a:t>
          </a:r>
          <a:endParaRPr lang="en-US"/>
        </a:p>
      </dgm:t>
    </dgm:pt>
    <dgm:pt modelId="{A72029FB-263E-4EE4-8CF8-011924C6290D}" type="parTrans" cxnId="{6E9D4263-25BE-4461-8252-3B137757DCDF}">
      <dgm:prSet/>
      <dgm:spPr/>
      <dgm:t>
        <a:bodyPr/>
        <a:lstStyle/>
        <a:p>
          <a:endParaRPr lang="en-US"/>
        </a:p>
      </dgm:t>
    </dgm:pt>
    <dgm:pt modelId="{8CFAAC46-30BE-42D3-A6A3-0B653F028163}" type="sibTrans" cxnId="{6E9D4263-25BE-4461-8252-3B137757DCDF}">
      <dgm:prSet/>
      <dgm:spPr/>
      <dgm:t>
        <a:bodyPr/>
        <a:lstStyle/>
        <a:p>
          <a:endParaRPr lang="en-US"/>
        </a:p>
      </dgm:t>
    </dgm:pt>
    <dgm:pt modelId="{63A1F856-1A2F-4279-A2EF-7D8AE1DB210D}">
      <dgm:prSet/>
      <dgm:spPr/>
      <dgm:t>
        <a:bodyPr/>
        <a:lstStyle/>
        <a:p>
          <a:r>
            <a:rPr lang="ru-RU" b="1" i="1"/>
            <a:t>Кости плюсны </a:t>
          </a:r>
          <a:r>
            <a:rPr lang="ru-RU"/>
            <a:t>– это пять коротких трубчатых костей, у каждой из которых различают основание, тело и головку. I плюсневая кость наиболее короткая и толстая, II – наиболее длинная. Тела плюсневых костей выпуклые в сторону тыла стопы. Своими основаниями плюсневые кости сочленяются с клиновидными и кубовидной костями, а головками – с основаниями соответствующих проксимальных фаланг.</a:t>
          </a:r>
          <a:endParaRPr lang="en-US"/>
        </a:p>
      </dgm:t>
    </dgm:pt>
    <dgm:pt modelId="{640C42C2-C421-45E0-81E7-2B6FB96CEE86}" type="parTrans" cxnId="{FFC1662D-F39D-45B9-BD83-AF0DAD422819}">
      <dgm:prSet/>
      <dgm:spPr/>
      <dgm:t>
        <a:bodyPr/>
        <a:lstStyle/>
        <a:p>
          <a:endParaRPr lang="en-US"/>
        </a:p>
      </dgm:t>
    </dgm:pt>
    <dgm:pt modelId="{E439C971-B997-4DC9-AF79-6DF70A10E83D}" type="sibTrans" cxnId="{FFC1662D-F39D-45B9-BD83-AF0DAD422819}">
      <dgm:prSet/>
      <dgm:spPr/>
      <dgm:t>
        <a:bodyPr/>
        <a:lstStyle/>
        <a:p>
          <a:endParaRPr lang="en-US"/>
        </a:p>
      </dgm:t>
    </dgm:pt>
    <dgm:pt modelId="{E58EE397-919C-44B0-9E70-FF2C996A4524}" type="pres">
      <dgm:prSet presAssocID="{5C808EB0-3910-473B-9BA0-F432DC28D040}" presName="vert0" presStyleCnt="0">
        <dgm:presLayoutVars>
          <dgm:dir/>
          <dgm:animOne val="branch"/>
          <dgm:animLvl val="lvl"/>
        </dgm:presLayoutVars>
      </dgm:prSet>
      <dgm:spPr/>
    </dgm:pt>
    <dgm:pt modelId="{BA650BFE-3FB3-434D-8A2B-E6440C3C5A55}" type="pres">
      <dgm:prSet presAssocID="{6A021CCB-99CE-46CB-85B2-E87AC0413C4D}" presName="thickLine" presStyleLbl="alignNode1" presStyleIdx="0" presStyleCnt="4"/>
      <dgm:spPr/>
    </dgm:pt>
    <dgm:pt modelId="{F0105643-B5A1-487F-91BD-B7AD0982CA17}" type="pres">
      <dgm:prSet presAssocID="{6A021CCB-99CE-46CB-85B2-E87AC0413C4D}" presName="horz1" presStyleCnt="0"/>
      <dgm:spPr/>
    </dgm:pt>
    <dgm:pt modelId="{9D4A938E-1DE3-47BA-ACB2-3213781D3E76}" type="pres">
      <dgm:prSet presAssocID="{6A021CCB-99CE-46CB-85B2-E87AC0413C4D}" presName="tx1" presStyleLbl="revTx" presStyleIdx="0" presStyleCnt="4"/>
      <dgm:spPr/>
    </dgm:pt>
    <dgm:pt modelId="{90B6A305-60D6-4511-9B25-7E9445BB1965}" type="pres">
      <dgm:prSet presAssocID="{6A021CCB-99CE-46CB-85B2-E87AC0413C4D}" presName="vert1" presStyleCnt="0"/>
      <dgm:spPr/>
    </dgm:pt>
    <dgm:pt modelId="{2716EB07-6F1C-497E-B41B-293C4F40A079}" type="pres">
      <dgm:prSet presAssocID="{ECF47C37-3F28-402A-A5E3-BB83EBD28C5F}" presName="thickLine" presStyleLbl="alignNode1" presStyleIdx="1" presStyleCnt="4"/>
      <dgm:spPr/>
    </dgm:pt>
    <dgm:pt modelId="{D509B321-2A3C-4B6A-BAAE-AFCE1DEE4CDA}" type="pres">
      <dgm:prSet presAssocID="{ECF47C37-3F28-402A-A5E3-BB83EBD28C5F}" presName="horz1" presStyleCnt="0"/>
      <dgm:spPr/>
    </dgm:pt>
    <dgm:pt modelId="{34F3CEED-EB55-4817-A88F-8C08749D87A4}" type="pres">
      <dgm:prSet presAssocID="{ECF47C37-3F28-402A-A5E3-BB83EBD28C5F}" presName="tx1" presStyleLbl="revTx" presStyleIdx="1" presStyleCnt="4"/>
      <dgm:spPr/>
    </dgm:pt>
    <dgm:pt modelId="{3289BCB8-9605-4800-BC14-34C6677D6EA0}" type="pres">
      <dgm:prSet presAssocID="{ECF47C37-3F28-402A-A5E3-BB83EBD28C5F}" presName="vert1" presStyleCnt="0"/>
      <dgm:spPr/>
    </dgm:pt>
    <dgm:pt modelId="{669E5807-382F-49C7-A662-E71B72E1BFF4}" type="pres">
      <dgm:prSet presAssocID="{9DA1CEA9-78FB-4DFD-A8F4-9BED7994EA57}" presName="thickLine" presStyleLbl="alignNode1" presStyleIdx="2" presStyleCnt="4"/>
      <dgm:spPr/>
    </dgm:pt>
    <dgm:pt modelId="{9E806BDA-A48D-4AE4-9158-B6DBD71DD184}" type="pres">
      <dgm:prSet presAssocID="{9DA1CEA9-78FB-4DFD-A8F4-9BED7994EA57}" presName="horz1" presStyleCnt="0"/>
      <dgm:spPr/>
    </dgm:pt>
    <dgm:pt modelId="{D913E92B-0981-4B94-8751-92075A9902CA}" type="pres">
      <dgm:prSet presAssocID="{9DA1CEA9-78FB-4DFD-A8F4-9BED7994EA57}" presName="tx1" presStyleLbl="revTx" presStyleIdx="2" presStyleCnt="4"/>
      <dgm:spPr/>
    </dgm:pt>
    <dgm:pt modelId="{D2325988-D981-4385-9AB6-E8F8879707B3}" type="pres">
      <dgm:prSet presAssocID="{9DA1CEA9-78FB-4DFD-A8F4-9BED7994EA57}" presName="vert1" presStyleCnt="0"/>
      <dgm:spPr/>
    </dgm:pt>
    <dgm:pt modelId="{3E15E8F7-4A20-43BB-AC6F-C327B3428E14}" type="pres">
      <dgm:prSet presAssocID="{63A1F856-1A2F-4279-A2EF-7D8AE1DB210D}" presName="thickLine" presStyleLbl="alignNode1" presStyleIdx="3" presStyleCnt="4"/>
      <dgm:spPr/>
    </dgm:pt>
    <dgm:pt modelId="{FE0E78D6-12FE-4E1A-9105-D3506CA50B8B}" type="pres">
      <dgm:prSet presAssocID="{63A1F856-1A2F-4279-A2EF-7D8AE1DB210D}" presName="horz1" presStyleCnt="0"/>
      <dgm:spPr/>
    </dgm:pt>
    <dgm:pt modelId="{45F7D000-91B4-4B43-85DC-4C9A615F0FA8}" type="pres">
      <dgm:prSet presAssocID="{63A1F856-1A2F-4279-A2EF-7D8AE1DB210D}" presName="tx1" presStyleLbl="revTx" presStyleIdx="3" presStyleCnt="4"/>
      <dgm:spPr/>
    </dgm:pt>
    <dgm:pt modelId="{4532FDE6-59CC-48B9-8730-AE339BF591E7}" type="pres">
      <dgm:prSet presAssocID="{63A1F856-1A2F-4279-A2EF-7D8AE1DB210D}" presName="vert1" presStyleCnt="0"/>
      <dgm:spPr/>
    </dgm:pt>
  </dgm:ptLst>
  <dgm:cxnLst>
    <dgm:cxn modelId="{CACAFD10-5998-4C48-BDDF-AB618BE1FDCC}" type="presOf" srcId="{63A1F856-1A2F-4279-A2EF-7D8AE1DB210D}" destId="{45F7D000-91B4-4B43-85DC-4C9A615F0FA8}" srcOrd="0" destOrd="0" presId="urn:microsoft.com/office/officeart/2008/layout/LinedList"/>
    <dgm:cxn modelId="{FFC1662D-F39D-45B9-BD83-AF0DAD422819}" srcId="{5C808EB0-3910-473B-9BA0-F432DC28D040}" destId="{63A1F856-1A2F-4279-A2EF-7D8AE1DB210D}" srcOrd="3" destOrd="0" parTransId="{640C42C2-C421-45E0-81E7-2B6FB96CEE86}" sibTransId="{E439C971-B997-4DC9-AF79-6DF70A10E83D}"/>
    <dgm:cxn modelId="{6E9D4263-25BE-4461-8252-3B137757DCDF}" srcId="{5C808EB0-3910-473B-9BA0-F432DC28D040}" destId="{9DA1CEA9-78FB-4DFD-A8F4-9BED7994EA57}" srcOrd="2" destOrd="0" parTransId="{A72029FB-263E-4EE4-8CF8-011924C6290D}" sibTransId="{8CFAAC46-30BE-42D3-A6A3-0B653F028163}"/>
    <dgm:cxn modelId="{DAD32D4C-FCFA-4C14-8FFF-24BE71D8A620}" type="presOf" srcId="{5C808EB0-3910-473B-9BA0-F432DC28D040}" destId="{E58EE397-919C-44B0-9E70-FF2C996A4524}" srcOrd="0" destOrd="0" presId="urn:microsoft.com/office/officeart/2008/layout/LinedList"/>
    <dgm:cxn modelId="{21418D9E-0B25-4A51-B565-F1867A4059BF}" type="presOf" srcId="{9DA1CEA9-78FB-4DFD-A8F4-9BED7994EA57}" destId="{D913E92B-0981-4B94-8751-92075A9902CA}" srcOrd="0" destOrd="0" presId="urn:microsoft.com/office/officeart/2008/layout/LinedList"/>
    <dgm:cxn modelId="{21BF92A2-4E66-4249-A63E-B000E13EFD73}" srcId="{5C808EB0-3910-473B-9BA0-F432DC28D040}" destId="{6A021CCB-99CE-46CB-85B2-E87AC0413C4D}" srcOrd="0" destOrd="0" parTransId="{BDF0E264-1951-40CA-B667-0E51FFC84B17}" sibTransId="{65C68131-E1A9-42EA-96F8-162C623C99B4}"/>
    <dgm:cxn modelId="{55052EBC-AF12-481C-A35A-1105A4BB9524}" srcId="{5C808EB0-3910-473B-9BA0-F432DC28D040}" destId="{ECF47C37-3F28-402A-A5E3-BB83EBD28C5F}" srcOrd="1" destOrd="0" parTransId="{6EC5B8E2-ACA5-4146-B863-565BA5A004F9}" sibTransId="{A5DF6E29-305C-4CA8-BABD-980F384C6B5C}"/>
    <dgm:cxn modelId="{AB1A13C1-33C8-441B-A14D-6159AF2C0EA5}" type="presOf" srcId="{6A021CCB-99CE-46CB-85B2-E87AC0413C4D}" destId="{9D4A938E-1DE3-47BA-ACB2-3213781D3E76}" srcOrd="0" destOrd="0" presId="urn:microsoft.com/office/officeart/2008/layout/LinedList"/>
    <dgm:cxn modelId="{7CD6EECA-6A3F-42C5-B56A-3EF080BAF06A}" type="presOf" srcId="{ECF47C37-3F28-402A-A5E3-BB83EBD28C5F}" destId="{34F3CEED-EB55-4817-A88F-8C08749D87A4}" srcOrd="0" destOrd="0" presId="urn:microsoft.com/office/officeart/2008/layout/LinedList"/>
    <dgm:cxn modelId="{5807717E-1BB5-43B0-9CB2-852FD2CB85CE}" type="presParOf" srcId="{E58EE397-919C-44B0-9E70-FF2C996A4524}" destId="{BA650BFE-3FB3-434D-8A2B-E6440C3C5A55}" srcOrd="0" destOrd="0" presId="urn:microsoft.com/office/officeart/2008/layout/LinedList"/>
    <dgm:cxn modelId="{137909F0-B1B7-4FB8-9903-1F09C42EE111}" type="presParOf" srcId="{E58EE397-919C-44B0-9E70-FF2C996A4524}" destId="{F0105643-B5A1-487F-91BD-B7AD0982CA17}" srcOrd="1" destOrd="0" presId="urn:microsoft.com/office/officeart/2008/layout/LinedList"/>
    <dgm:cxn modelId="{FDAD015B-440A-44D4-B215-8991271D7AD9}" type="presParOf" srcId="{F0105643-B5A1-487F-91BD-B7AD0982CA17}" destId="{9D4A938E-1DE3-47BA-ACB2-3213781D3E76}" srcOrd="0" destOrd="0" presId="urn:microsoft.com/office/officeart/2008/layout/LinedList"/>
    <dgm:cxn modelId="{9BFD247E-BD02-4464-80D8-78B1A5447184}" type="presParOf" srcId="{F0105643-B5A1-487F-91BD-B7AD0982CA17}" destId="{90B6A305-60D6-4511-9B25-7E9445BB1965}" srcOrd="1" destOrd="0" presId="urn:microsoft.com/office/officeart/2008/layout/LinedList"/>
    <dgm:cxn modelId="{31EC579A-2AC8-4C02-BEB1-12C58A0750C6}" type="presParOf" srcId="{E58EE397-919C-44B0-9E70-FF2C996A4524}" destId="{2716EB07-6F1C-497E-B41B-293C4F40A079}" srcOrd="2" destOrd="0" presId="urn:microsoft.com/office/officeart/2008/layout/LinedList"/>
    <dgm:cxn modelId="{BFD731AE-2E6F-43BA-9B8F-C872F0367259}" type="presParOf" srcId="{E58EE397-919C-44B0-9E70-FF2C996A4524}" destId="{D509B321-2A3C-4B6A-BAAE-AFCE1DEE4CDA}" srcOrd="3" destOrd="0" presId="urn:microsoft.com/office/officeart/2008/layout/LinedList"/>
    <dgm:cxn modelId="{0C892EA0-681D-43B9-B79D-48F83A3D7218}" type="presParOf" srcId="{D509B321-2A3C-4B6A-BAAE-AFCE1DEE4CDA}" destId="{34F3CEED-EB55-4817-A88F-8C08749D87A4}" srcOrd="0" destOrd="0" presId="urn:microsoft.com/office/officeart/2008/layout/LinedList"/>
    <dgm:cxn modelId="{589C48B8-3752-4392-93C2-813164434CE9}" type="presParOf" srcId="{D509B321-2A3C-4B6A-BAAE-AFCE1DEE4CDA}" destId="{3289BCB8-9605-4800-BC14-34C6677D6EA0}" srcOrd="1" destOrd="0" presId="urn:microsoft.com/office/officeart/2008/layout/LinedList"/>
    <dgm:cxn modelId="{B56ED201-3001-4E5D-BCFA-03DF342FBCF1}" type="presParOf" srcId="{E58EE397-919C-44B0-9E70-FF2C996A4524}" destId="{669E5807-382F-49C7-A662-E71B72E1BFF4}" srcOrd="4" destOrd="0" presId="urn:microsoft.com/office/officeart/2008/layout/LinedList"/>
    <dgm:cxn modelId="{E2C7F4AA-5A23-4293-BC6F-D9328F14758D}" type="presParOf" srcId="{E58EE397-919C-44B0-9E70-FF2C996A4524}" destId="{9E806BDA-A48D-4AE4-9158-B6DBD71DD184}" srcOrd="5" destOrd="0" presId="urn:microsoft.com/office/officeart/2008/layout/LinedList"/>
    <dgm:cxn modelId="{60068A11-8B5E-4A0E-AAD5-D269ED134359}" type="presParOf" srcId="{9E806BDA-A48D-4AE4-9158-B6DBD71DD184}" destId="{D913E92B-0981-4B94-8751-92075A9902CA}" srcOrd="0" destOrd="0" presId="urn:microsoft.com/office/officeart/2008/layout/LinedList"/>
    <dgm:cxn modelId="{5C85EF9E-5F3B-4537-81AD-1FD6155F87C5}" type="presParOf" srcId="{9E806BDA-A48D-4AE4-9158-B6DBD71DD184}" destId="{D2325988-D981-4385-9AB6-E8F8879707B3}" srcOrd="1" destOrd="0" presId="urn:microsoft.com/office/officeart/2008/layout/LinedList"/>
    <dgm:cxn modelId="{028B6EC5-8EF0-4021-BFBD-7D8DA267A257}" type="presParOf" srcId="{E58EE397-919C-44B0-9E70-FF2C996A4524}" destId="{3E15E8F7-4A20-43BB-AC6F-C327B3428E14}" srcOrd="6" destOrd="0" presId="urn:microsoft.com/office/officeart/2008/layout/LinedList"/>
    <dgm:cxn modelId="{B43588F7-2E07-4906-81C5-EC728BFF4DDC}" type="presParOf" srcId="{E58EE397-919C-44B0-9E70-FF2C996A4524}" destId="{FE0E78D6-12FE-4E1A-9105-D3506CA50B8B}" srcOrd="7" destOrd="0" presId="urn:microsoft.com/office/officeart/2008/layout/LinedList"/>
    <dgm:cxn modelId="{C664C037-9B64-4F03-8809-88BA6E1A7850}" type="presParOf" srcId="{FE0E78D6-12FE-4E1A-9105-D3506CA50B8B}" destId="{45F7D000-91B4-4B43-85DC-4C9A615F0FA8}" srcOrd="0" destOrd="0" presId="urn:microsoft.com/office/officeart/2008/layout/LinedList"/>
    <dgm:cxn modelId="{E4247B39-D241-4BB5-B6ED-F7118755767A}" type="presParOf" srcId="{FE0E78D6-12FE-4E1A-9105-D3506CA50B8B}" destId="{4532FDE6-59CC-48B9-8730-AE339BF591E7}"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29CEC2-F1D5-49F5-9B23-CE04BE466E8E}">
      <dsp:nvSpPr>
        <dsp:cNvPr id="0" name=""/>
        <dsp:cNvSpPr/>
      </dsp:nvSpPr>
      <dsp:spPr>
        <a:xfrm>
          <a:off x="0" y="372706"/>
          <a:ext cx="11029950" cy="1311108"/>
        </a:xfrm>
        <a:prstGeom prst="roundRect">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ru-RU" sz="1500" kern="1200" dirty="0"/>
            <a:t>Кости (скелет) стопы подразделяют на кости предплюсны, плюсны и пальцев. Стопа человека выполняет функции передвижения и опоры, с этим связано ее строение в виде прочной и упругой сводчатой арки с короткими пальцами.</a:t>
          </a:r>
          <a:endParaRPr lang="en-US" sz="1500" kern="1200" dirty="0"/>
        </a:p>
      </dsp:txBody>
      <dsp:txXfrm>
        <a:off x="64003" y="436709"/>
        <a:ext cx="10901944" cy="1183102"/>
      </dsp:txXfrm>
    </dsp:sp>
    <dsp:sp modelId="{BCBEC82E-09B3-44E5-84C0-6202CD5AFDF0}">
      <dsp:nvSpPr>
        <dsp:cNvPr id="0" name=""/>
        <dsp:cNvSpPr/>
      </dsp:nvSpPr>
      <dsp:spPr>
        <a:xfrm>
          <a:off x="0" y="1727014"/>
          <a:ext cx="11029950" cy="1311108"/>
        </a:xfrm>
        <a:prstGeom prst="roundRect">
          <a:avLst/>
        </a:prstGeom>
        <a:solidFill>
          <a:schemeClr val="accent2">
            <a:hueOff val="3097225"/>
            <a:satOff val="-15871"/>
            <a:lumOff val="-8039"/>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ru-RU" sz="1500" i="1" kern="1200"/>
            <a:t>Кости предплюсны </a:t>
          </a:r>
          <a:r>
            <a:rPr lang="ru-RU" sz="1500" kern="1200"/>
            <a:t>включает семь коротких костей, расположенных в два ряда. В проксимальном (заднем) ряду лежат таранная и пяточная кости, в дистальном (переднем) латерально располагаются  кубовидная кость, медиально – узкая ладьевидная и впереди нее три клиновидные кости: медиальная, промежуточная и латеральная.</a:t>
          </a:r>
          <a:endParaRPr lang="en-US" sz="1500" kern="1200"/>
        </a:p>
      </dsp:txBody>
      <dsp:txXfrm>
        <a:off x="64003" y="1791017"/>
        <a:ext cx="10901944" cy="1183102"/>
      </dsp:txXfrm>
    </dsp:sp>
    <dsp:sp modelId="{61378C55-7054-4278-8F2D-22E35F7A52B0}">
      <dsp:nvSpPr>
        <dsp:cNvPr id="0" name=""/>
        <dsp:cNvSpPr/>
      </dsp:nvSpPr>
      <dsp:spPr>
        <a:xfrm>
          <a:off x="0" y="3081323"/>
          <a:ext cx="11029950" cy="1311108"/>
        </a:xfrm>
        <a:prstGeom prst="roundRect">
          <a:avLst/>
        </a:prstGeom>
        <a:solidFill>
          <a:schemeClr val="accent2">
            <a:hueOff val="6194450"/>
            <a:satOff val="-31741"/>
            <a:lumOff val="-16079"/>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ru-RU" sz="1500" i="1" kern="1200"/>
            <a:t>Таранная кость</a:t>
          </a:r>
          <a:r>
            <a:rPr lang="ru-RU" sz="1500" kern="1200"/>
            <a:t> имеет тело, шейку и головку. На верхней стороне тела расположен блок, имеющий три суставные поверхности (верхнюю, медиальную и латеральную), сочленяющиеся с соответствующими поверхностями костей голени. На нижней поверхности таранной кости имеются три пяточные суставные поверх ности: задняя, средняя и передняя. Между задней и средней проходит борозда таранной кости. Позади блока таранной кости отходит задний отросток. Головка таранной кости овальной формы, сочленяется с ладьевидной костью.</a:t>
          </a:r>
          <a:endParaRPr lang="en-US" sz="1500" kern="1200"/>
        </a:p>
      </dsp:txBody>
      <dsp:txXfrm>
        <a:off x="64003" y="3145326"/>
        <a:ext cx="10901944" cy="1183102"/>
      </dsp:txXfrm>
    </dsp:sp>
    <dsp:sp modelId="{CFA73747-2EB4-481D-A39C-162BEBD5BE85}">
      <dsp:nvSpPr>
        <dsp:cNvPr id="0" name=""/>
        <dsp:cNvSpPr/>
      </dsp:nvSpPr>
      <dsp:spPr>
        <a:xfrm>
          <a:off x="0" y="4435631"/>
          <a:ext cx="11029950" cy="1311108"/>
        </a:xfrm>
        <a:prstGeom prst="roundRect">
          <a:avLst/>
        </a:prstGeom>
        <a:solidFill>
          <a:schemeClr val="accent2">
            <a:hueOff val="9291674"/>
            <a:satOff val="-47612"/>
            <a:lumOff val="-24118"/>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ru-RU" sz="1500" i="1" kern="1200"/>
            <a:t>Пяточная кость</a:t>
          </a:r>
          <a:r>
            <a:rPr lang="ru-RU" sz="1500" kern="1200"/>
            <a:t>, наиболее крупная, сочленяясь с таранной костью вверху и кубовидной спереди, несет на себе соответствующие суставные поверхности. Важной структурой является опора таранной кости – костный выступ, поддерживающий головку таранной кости. Между средней и задней таранными суставными поверхностями проходит борозда пяточной кости, которая, соединяясь с соответствующей бороздой таранной кости, формирует пазуху предплюсны, где находится мощная связка, удерживающая пяточную и таранную кости. Кзади пяточная кость заканчивается мощным пяточным бугром.</a:t>
          </a:r>
          <a:endParaRPr lang="en-US" sz="1500" kern="1200"/>
        </a:p>
      </dsp:txBody>
      <dsp:txXfrm>
        <a:off x="64003" y="4499634"/>
        <a:ext cx="10901944" cy="118310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650BFE-3FB3-434D-8A2B-E6440C3C5A55}">
      <dsp:nvSpPr>
        <dsp:cNvPr id="0" name=""/>
        <dsp:cNvSpPr/>
      </dsp:nvSpPr>
      <dsp:spPr>
        <a:xfrm>
          <a:off x="0" y="0"/>
          <a:ext cx="11029950" cy="0"/>
        </a:xfrm>
        <a:prstGeom prst="line">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D4A938E-1DE3-47BA-ACB2-3213781D3E76}">
      <dsp:nvSpPr>
        <dsp:cNvPr id="0" name=""/>
        <dsp:cNvSpPr/>
      </dsp:nvSpPr>
      <dsp:spPr>
        <a:xfrm>
          <a:off x="0" y="0"/>
          <a:ext cx="11029950" cy="11002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ru-RU" sz="1700" b="1" i="1" kern="1200"/>
            <a:t>Ладьевидная кость </a:t>
          </a:r>
          <a:r>
            <a:rPr lang="ru-RU" sz="1700" kern="1200"/>
            <a:t>лежит медиально. Ее проксимальная вогнутая суставная поверхность сочленяется с головкой таранной кости, а выпуклая дистальная несет на себе три плоские суставные поверхности для соединения с клиновидными костями. На медиальном крае ладьевидной кости расположена ее бугристость, к которой прикрепляется задняя большеберцовая мышца.</a:t>
          </a:r>
          <a:endParaRPr lang="en-US" sz="1700" kern="1200"/>
        </a:p>
      </dsp:txBody>
      <dsp:txXfrm>
        <a:off x="0" y="0"/>
        <a:ext cx="11029950" cy="1100294"/>
      </dsp:txXfrm>
    </dsp:sp>
    <dsp:sp modelId="{2716EB07-6F1C-497E-B41B-293C4F40A079}">
      <dsp:nvSpPr>
        <dsp:cNvPr id="0" name=""/>
        <dsp:cNvSpPr/>
      </dsp:nvSpPr>
      <dsp:spPr>
        <a:xfrm>
          <a:off x="0" y="1100294"/>
          <a:ext cx="11029950" cy="0"/>
        </a:xfrm>
        <a:prstGeom prst="line">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4F3CEED-EB55-4817-A88F-8C08749D87A4}">
      <dsp:nvSpPr>
        <dsp:cNvPr id="0" name=""/>
        <dsp:cNvSpPr/>
      </dsp:nvSpPr>
      <dsp:spPr>
        <a:xfrm>
          <a:off x="0" y="1100294"/>
          <a:ext cx="11029950" cy="11002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ru-RU" sz="1700" kern="1200" dirty="0"/>
            <a:t>Три </a:t>
          </a:r>
          <a:r>
            <a:rPr lang="ru-RU" sz="1700" b="1" i="1" kern="1200" dirty="0"/>
            <a:t>клиновидные кости </a:t>
          </a:r>
          <a:r>
            <a:rPr lang="ru-RU" sz="1700" kern="1200" dirty="0"/>
            <a:t>лежат кпереди от ладьевидной кости, занимают медиальную часть предплюсны и сочленяются с основаниями трех плюсневых костей.</a:t>
          </a:r>
          <a:endParaRPr lang="en-US" sz="1700" kern="1200" dirty="0"/>
        </a:p>
      </dsp:txBody>
      <dsp:txXfrm>
        <a:off x="0" y="1100294"/>
        <a:ext cx="11029950" cy="1100294"/>
      </dsp:txXfrm>
    </dsp:sp>
    <dsp:sp modelId="{669E5807-382F-49C7-A662-E71B72E1BFF4}">
      <dsp:nvSpPr>
        <dsp:cNvPr id="0" name=""/>
        <dsp:cNvSpPr/>
      </dsp:nvSpPr>
      <dsp:spPr>
        <a:xfrm>
          <a:off x="0" y="2200589"/>
          <a:ext cx="11029950" cy="0"/>
        </a:xfrm>
        <a:prstGeom prst="line">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913E92B-0981-4B94-8751-92075A9902CA}">
      <dsp:nvSpPr>
        <dsp:cNvPr id="0" name=""/>
        <dsp:cNvSpPr/>
      </dsp:nvSpPr>
      <dsp:spPr>
        <a:xfrm>
          <a:off x="0" y="2200589"/>
          <a:ext cx="11029950" cy="11002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ru-RU" sz="1700" b="1" i="1" kern="1200"/>
            <a:t>Кубовидная кость </a:t>
          </a:r>
          <a:r>
            <a:rPr lang="ru-RU" sz="1700" kern="1200"/>
            <a:t>занимает латеральный край предплюсны, она лежит между пяточной и IV–V плюсневыми костями, с которыми она сочленяется. На подошвенной поверхности кубовидной кости располагается ее бугристость.</a:t>
          </a:r>
          <a:endParaRPr lang="en-US" sz="1700" kern="1200"/>
        </a:p>
      </dsp:txBody>
      <dsp:txXfrm>
        <a:off x="0" y="2200589"/>
        <a:ext cx="11029950" cy="1100294"/>
      </dsp:txXfrm>
    </dsp:sp>
    <dsp:sp modelId="{3E15E8F7-4A20-43BB-AC6F-C327B3428E14}">
      <dsp:nvSpPr>
        <dsp:cNvPr id="0" name=""/>
        <dsp:cNvSpPr/>
      </dsp:nvSpPr>
      <dsp:spPr>
        <a:xfrm>
          <a:off x="0" y="3300883"/>
          <a:ext cx="11029950" cy="0"/>
        </a:xfrm>
        <a:prstGeom prst="line">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5F7D000-91B4-4B43-85DC-4C9A615F0FA8}">
      <dsp:nvSpPr>
        <dsp:cNvPr id="0" name=""/>
        <dsp:cNvSpPr/>
      </dsp:nvSpPr>
      <dsp:spPr>
        <a:xfrm>
          <a:off x="0" y="3300883"/>
          <a:ext cx="11029950" cy="11002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ru-RU" sz="1700" b="1" i="1" kern="1200"/>
            <a:t>Кости плюсны </a:t>
          </a:r>
          <a:r>
            <a:rPr lang="ru-RU" sz="1700" kern="1200"/>
            <a:t>– это пять коротких трубчатых костей, у каждой из которых различают основание, тело и головку. I плюсневая кость наиболее короткая и толстая, II – наиболее длинная. Тела плюсневых костей выпуклые в сторону тыла стопы. Своими основаниями плюсневые кости сочленяются с клиновидными и кубовидной костями, а головками – с основаниями соответствующих проксимальных фаланг.</a:t>
          </a:r>
          <a:endParaRPr lang="en-US" sz="1700" kern="1200"/>
        </a:p>
      </dsp:txBody>
      <dsp:txXfrm>
        <a:off x="0" y="3300883"/>
        <a:ext cx="11029950" cy="110029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4"/>
            <a:ext cx="11298932" cy="3338149"/>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tx1">
                    <a:lumMod val="75000"/>
                    <a:lumOff val="2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8" name="Date Placeholder 7">
            <a:extLst>
              <a:ext uri="{FF2B5EF4-FFF2-40B4-BE49-F238E27FC236}">
                <a16:creationId xmlns:a16="http://schemas.microsoft.com/office/drawing/2014/main" id="{7FA0ACE7-29A8-47D3-A7D9-257B711D8023}"/>
              </a:ext>
            </a:extLst>
          </p:cNvPr>
          <p:cNvSpPr>
            <a:spLocks noGrp="1"/>
          </p:cNvSpPr>
          <p:nvPr>
            <p:ph type="dt" sz="half" idx="10"/>
          </p:nvPr>
        </p:nvSpPr>
        <p:spPr/>
        <p:txBody>
          <a:bodyPr/>
          <a:lstStyle/>
          <a:p>
            <a:fld id="{ED291B17-9318-49DB-B28B-6E5994AE9581}" type="datetime1">
              <a:rPr lang="en-US" smtClean="0"/>
              <a:t>4/2/2022</a:t>
            </a:fld>
            <a:endParaRPr lang="en-US" dirty="0"/>
          </a:p>
        </p:txBody>
      </p:sp>
      <p:sp>
        <p:nvSpPr>
          <p:cNvPr id="9" name="Footer Placeholder 8">
            <a:extLst>
              <a:ext uri="{FF2B5EF4-FFF2-40B4-BE49-F238E27FC236}">
                <a16:creationId xmlns:a16="http://schemas.microsoft.com/office/drawing/2014/main" id="{DEC604B9-52E9-4810-8359-47206518D03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5898A89F-CA25-400F-B05A-AECBF2517E4F}"/>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9550440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ED4963-E985-44C4-B8C4-FDD613B7C2F8}" type="datetime1">
              <a:rPr lang="en-US" smtClean="0"/>
              <a:t>4/2/2022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946914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058151" y="599725"/>
            <a:ext cx="3687316" cy="5816950"/>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204200" y="863600"/>
            <a:ext cx="3124200" cy="4807326"/>
          </a:xfrm>
        </p:spPr>
        <p:txBody>
          <a:bodyPr vert="eaVert" anchor="ctr"/>
          <a:lstStyle>
            <a:lvl1pPr>
              <a:defRPr>
                <a:solidFill>
                  <a:srgbClr val="FFFF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774923" y="863600"/>
            <a:ext cx="7161625" cy="4807326"/>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7">
            <a:extLst>
              <a:ext uri="{FF2B5EF4-FFF2-40B4-BE49-F238E27FC236}">
                <a16:creationId xmlns:a16="http://schemas.microsoft.com/office/drawing/2014/main" id="{F6423B97-A5D4-47B9-8861-73B3707A04CF}"/>
              </a:ext>
            </a:extLst>
          </p:cNvPr>
          <p:cNvSpPr/>
          <p:nvPr/>
        </p:nvSpPr>
        <p:spPr>
          <a:xfrm>
            <a:off x="446534" y="457200"/>
            <a:ext cx="3703320" cy="94997"/>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9" name="Rectangle 8">
            <a:extLst>
              <a:ext uri="{FF2B5EF4-FFF2-40B4-BE49-F238E27FC236}">
                <a16:creationId xmlns:a16="http://schemas.microsoft.com/office/drawing/2014/main" id="{1AEC0421-37B4-4481-A10D-69FDF5EC7909}"/>
              </a:ext>
            </a:extLst>
          </p:cNvPr>
          <p:cNvSpPr/>
          <p:nvPr/>
        </p:nvSpPr>
        <p:spPr>
          <a:xfrm>
            <a:off x="8042147" y="453643"/>
            <a:ext cx="3703320" cy="98554"/>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a:extLst>
              <a:ext uri="{FF2B5EF4-FFF2-40B4-BE49-F238E27FC236}">
                <a16:creationId xmlns:a16="http://schemas.microsoft.com/office/drawing/2014/main" id="{5F7265B5-9F97-4F1E-99E9-74F7B7E62337}"/>
              </a:ext>
            </a:extLst>
          </p:cNvPr>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1" name="Date Placeholder 10">
            <a:extLst>
              <a:ext uri="{FF2B5EF4-FFF2-40B4-BE49-F238E27FC236}">
                <a16:creationId xmlns:a16="http://schemas.microsoft.com/office/drawing/2014/main" id="{5C74A470-3BD3-4F33-80E5-67E6E87FCBE7}"/>
              </a:ext>
            </a:extLst>
          </p:cNvPr>
          <p:cNvSpPr>
            <a:spLocks noGrp="1"/>
          </p:cNvSpPr>
          <p:nvPr>
            <p:ph type="dt" sz="half" idx="10"/>
          </p:nvPr>
        </p:nvSpPr>
        <p:spPr/>
        <p:txBody>
          <a:bodyPr/>
          <a:lstStyle/>
          <a:p>
            <a:fld id="{ED291B17-9318-49DB-B28B-6E5994AE9581}" type="datetime1">
              <a:rPr lang="en-US" smtClean="0"/>
              <a:t>4/2/2022</a:t>
            </a:fld>
            <a:endParaRPr lang="en-US" dirty="0"/>
          </a:p>
        </p:txBody>
      </p:sp>
      <p:sp>
        <p:nvSpPr>
          <p:cNvPr id="12" name="Footer Placeholder 11">
            <a:extLst>
              <a:ext uri="{FF2B5EF4-FFF2-40B4-BE49-F238E27FC236}">
                <a16:creationId xmlns:a16="http://schemas.microsoft.com/office/drawing/2014/main" id="{9A3A30BA-DB50-4D7D-BCDE-17D20FB354DF}"/>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76FF9E58-C0B2-436B-A21C-DB45A00D651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054632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6"/>
            <a:ext cx="11029616" cy="118872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340864"/>
            <a:ext cx="11029615" cy="36344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a:extLst>
              <a:ext uri="{FF2B5EF4-FFF2-40B4-BE49-F238E27FC236}">
                <a16:creationId xmlns:a16="http://schemas.microsoft.com/office/drawing/2014/main" id="{770E6237-3456-439F-802D-3BA93FC7E3E5}"/>
              </a:ext>
            </a:extLst>
          </p:cNvPr>
          <p:cNvSpPr>
            <a:spLocks noGrp="1"/>
          </p:cNvSpPr>
          <p:nvPr>
            <p:ph type="dt" sz="half" idx="10"/>
          </p:nvPr>
        </p:nvSpPr>
        <p:spPr/>
        <p:txBody>
          <a:bodyPr/>
          <a:lstStyle/>
          <a:p>
            <a:fld id="{78DD82B9-B8EE-4375-B6FF-88FA6ABB15D9}" type="datetime1">
              <a:rPr lang="en-US" smtClean="0"/>
              <a:t>4/2/2022</a:t>
            </a:fld>
            <a:endParaRPr lang="en-US" dirty="0"/>
          </a:p>
        </p:txBody>
      </p:sp>
      <p:sp>
        <p:nvSpPr>
          <p:cNvPr id="9" name="Footer Placeholder 8">
            <a:extLst>
              <a:ext uri="{FF2B5EF4-FFF2-40B4-BE49-F238E27FC236}">
                <a16:creationId xmlns:a16="http://schemas.microsoft.com/office/drawing/2014/main" id="{1356D3B5-6063-4A89-B88F-9D3043916FF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02B78BF7-69D3-4CE0-A631-50EFD41EEEB8}"/>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14395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2393950"/>
            <a:ext cx="11029615" cy="2147467"/>
          </a:xfrm>
        </p:spPr>
        <p:txBody>
          <a:bodyPr anchor="b">
            <a:normAutofit/>
          </a:bodyPr>
          <a:lstStyle>
            <a:lvl1pPr algn="l">
              <a:defRPr sz="3600" b="0" cap="all">
                <a:solidFill>
                  <a:schemeClr val="tx1">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1582016-5696-4A93-887F-BBB3B9002FE5}"/>
              </a:ext>
            </a:extLst>
          </p:cNvPr>
          <p:cNvSpPr>
            <a:spLocks noGrp="1"/>
          </p:cNvSpPr>
          <p:nvPr>
            <p:ph type="dt" sz="half" idx="10"/>
          </p:nvPr>
        </p:nvSpPr>
        <p:spPr/>
        <p:txBody>
          <a:bodyPr/>
          <a:lstStyle/>
          <a:p>
            <a:fld id="{B2497495-0637-405E-AE64-5CC7506D51F5}" type="datetime1">
              <a:rPr lang="en-US" smtClean="0"/>
              <a:t>4/2/2022</a:t>
            </a:fld>
            <a:endParaRPr lang="en-US" dirty="0"/>
          </a:p>
        </p:txBody>
      </p:sp>
      <p:sp>
        <p:nvSpPr>
          <p:cNvPr id="9" name="Footer Placeholder 8">
            <a:extLst>
              <a:ext uri="{FF2B5EF4-FFF2-40B4-BE49-F238E27FC236}">
                <a16:creationId xmlns:a16="http://schemas.microsoft.com/office/drawing/2014/main" id="{857CFCD5-1192-4E18-8A8F-29E153B44DA4}"/>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E39A109E-5018-4794-92B3-FD5E5BCD95E8}"/>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3531354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194767"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6039" y="2228003"/>
            <a:ext cx="5194769"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BFFD690-9426-415D-8B65-26881E07B2D4}" type="datetime1">
              <a:rPr lang="en-US" smtClean="0"/>
              <a:t>4/2/2022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9050479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581191" y="2250891"/>
            <a:ext cx="5194769" cy="557784"/>
          </a:xfrm>
        </p:spPr>
        <p:txBody>
          <a:bodyPr anchor="ctr">
            <a:noAutofit/>
          </a:bodyPr>
          <a:lstStyle>
            <a:lvl1pPr marL="0" indent="0">
              <a:buNone/>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194766"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6039" y="2250892"/>
            <a:ext cx="5194770" cy="553373"/>
          </a:xfrm>
        </p:spPr>
        <p:txBody>
          <a:bodyPr anchor="ctr">
            <a:noAutofit/>
          </a:bodyPr>
          <a:lstStyle>
            <a:lvl1pPr marL="0" marR="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a:pPr>
            <a:r>
              <a:rPr lang="en-US"/>
              <a:t>Click to edit Master text styles</a:t>
            </a:r>
          </a:p>
        </p:txBody>
      </p:sp>
      <p:sp>
        <p:nvSpPr>
          <p:cNvPr id="6" name="Content Placeholder 5"/>
          <p:cNvSpPr>
            <a:spLocks noGrp="1"/>
          </p:cNvSpPr>
          <p:nvPr>
            <p:ph sz="quarter" idx="4"/>
          </p:nvPr>
        </p:nvSpPr>
        <p:spPr>
          <a:xfrm>
            <a:off x="6416037" y="2926052"/>
            <a:ext cx="5194771"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4C4989A-474C-40DE-95B9-011C28B71673}" type="datetime1">
              <a:rPr lang="en-US" smtClean="0"/>
              <a:t>4/2/2022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6554148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DB4ED54-5B5E-4A04-93D3-5772E3CE3818}" type="datetime1">
              <a:rPr lang="en-US" smtClean="0"/>
              <a:t>4/2/2022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5472811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DE50D6-574B-40AF-946F-D52A04ADE379}" type="datetime1">
              <a:rPr lang="en-US" smtClean="0"/>
              <a:t>4/2/2022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0380817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601200"/>
            <a:ext cx="3682723" cy="5815475"/>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767857" y="933450"/>
            <a:ext cx="3031852" cy="1722419"/>
          </a:xfrm>
        </p:spPr>
        <p:txBody>
          <a:bodyPr anchor="b">
            <a:normAutofit/>
          </a:bodyPr>
          <a:lstStyle>
            <a:lvl1pPr algn="l">
              <a:defRPr sz="24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900928" y="1179829"/>
            <a:ext cx="6650991" cy="4658216"/>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7857" y="2836654"/>
            <a:ext cx="3031852" cy="3001392"/>
          </a:xfrm>
        </p:spPr>
        <p:txBody>
          <a:bodyPr anchor="t">
            <a:normAutofit/>
          </a:bodyPr>
          <a:lstStyle>
            <a:lvl1pPr marL="0" indent="0" algn="l">
              <a:buNone/>
              <a:defRPr sz="1600">
                <a:solidFill>
                  <a:srgbClr val="FFFFFF"/>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a:extLst>
              <a:ext uri="{FF2B5EF4-FFF2-40B4-BE49-F238E27FC236}">
                <a16:creationId xmlns:a16="http://schemas.microsoft.com/office/drawing/2014/main" id="{0B919CC2-2A65-446F-B538-9E6249035445}"/>
              </a:ext>
            </a:extLst>
          </p:cNvPr>
          <p:cNvSpPr>
            <a:spLocks noGrp="1"/>
          </p:cNvSpPr>
          <p:nvPr>
            <p:ph type="dt" sz="half" idx="10"/>
          </p:nvPr>
        </p:nvSpPr>
        <p:spPr>
          <a:xfrm>
            <a:off x="7605951" y="6456916"/>
            <a:ext cx="2844799" cy="365125"/>
          </a:xfrm>
        </p:spPr>
        <p:txBody>
          <a:bodyPr/>
          <a:lstStyle/>
          <a:p>
            <a:fld id="{D82884F1-FFEA-405F-9602-3DCA865EDA4E}" type="datetime1">
              <a:rPr lang="en-US" smtClean="0"/>
              <a:t>4/2/2022</a:t>
            </a:fld>
            <a:endParaRPr lang="en-US" dirty="0"/>
          </a:p>
        </p:txBody>
      </p:sp>
      <p:sp>
        <p:nvSpPr>
          <p:cNvPr id="10" name="Footer Placeholder 9">
            <a:extLst>
              <a:ext uri="{FF2B5EF4-FFF2-40B4-BE49-F238E27FC236}">
                <a16:creationId xmlns:a16="http://schemas.microsoft.com/office/drawing/2014/main" id="{B72412AE-119E-4982-8B24-63365EFCA796}"/>
              </a:ext>
            </a:extLst>
          </p:cNvPr>
          <p:cNvSpPr>
            <a:spLocks noGrp="1"/>
          </p:cNvSpPr>
          <p:nvPr>
            <p:ph type="ftr" sz="quarter" idx="11"/>
          </p:nvPr>
        </p:nvSpPr>
        <p:spPr>
          <a:xfrm>
            <a:off x="581192" y="6452590"/>
            <a:ext cx="6917210" cy="365125"/>
          </a:xfrm>
        </p:spPr>
        <p:txBody>
          <a:bodyPr/>
          <a:lstStyle/>
          <a:p>
            <a:endParaRPr lang="en-US" dirty="0"/>
          </a:p>
        </p:txBody>
      </p:sp>
      <p:sp>
        <p:nvSpPr>
          <p:cNvPr id="11" name="Slide Number Placeholder 10">
            <a:extLst>
              <a:ext uri="{FF2B5EF4-FFF2-40B4-BE49-F238E27FC236}">
                <a16:creationId xmlns:a16="http://schemas.microsoft.com/office/drawing/2014/main" id="{7FC4BB19-6AD1-45CF-9F99-00B109890FAB}"/>
              </a:ext>
            </a:extLst>
          </p:cNvPr>
          <p:cNvSpPr>
            <a:spLocks noGrp="1"/>
          </p:cNvSpPr>
          <p:nvPr>
            <p:ph type="sldNum" sz="quarter" idx="12"/>
          </p:nvPr>
        </p:nvSpPr>
        <p:spPr>
          <a:xfrm>
            <a:off x="10558300" y="6456916"/>
            <a:ext cx="1052510" cy="365125"/>
          </a:xfrm>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32372027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tx1">
                    <a:lumMod val="75000"/>
                    <a:lumOff val="25000"/>
                  </a:schemeClr>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641350"/>
            <a:ext cx="11290859" cy="3651249"/>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998148"/>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E18DB4A-8810-4A10-AD5C-D5E2C667F5B3}" type="datetime1">
              <a:rPr lang="en-US" smtClean="0"/>
              <a:t>4/2/2022</a:t>
            </a:fld>
            <a:endParaRPr lang="en-US" dirty="0"/>
          </a:p>
        </p:txBody>
      </p:sp>
      <p:sp>
        <p:nvSpPr>
          <p:cNvPr id="6" name="Footer Placeholder 5"/>
          <p:cNvSpPr>
            <a:spLocks noGrp="1"/>
          </p:cNvSpPr>
          <p:nvPr>
            <p:ph type="ftr" sz="quarter" idx="11"/>
          </p:nvPr>
        </p:nvSpPr>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9777449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2"/>
            <a:ext cx="11029616" cy="365204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6423914"/>
            <a:ext cx="2844799"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ED291B17-9318-49DB-B28B-6E5994AE9581}" type="datetime1">
              <a:rPr lang="en-US" smtClean="0"/>
              <a:t>4/2/2022</a:t>
            </a:fld>
            <a:endParaRPr lang="en-US" dirty="0"/>
          </a:p>
        </p:txBody>
      </p:sp>
      <p:sp>
        <p:nvSpPr>
          <p:cNvPr id="5" name="Footer Placeholder 4"/>
          <p:cNvSpPr>
            <a:spLocks noGrp="1"/>
          </p:cNvSpPr>
          <p:nvPr>
            <p:ph type="ftr" sz="quarter" idx="3"/>
          </p:nvPr>
        </p:nvSpPr>
        <p:spPr>
          <a:xfrm>
            <a:off x="581192" y="6423914"/>
            <a:ext cx="6917210" cy="365125"/>
          </a:xfrm>
          <a:prstGeom prst="rect">
            <a:avLst/>
          </a:prstGeom>
        </p:spPr>
        <p:txBody>
          <a:bodyPr vert="horz" lIns="91440" tIns="45720" rIns="91440" bIns="45720" rtlCol="0" anchor="ctr"/>
          <a:lstStyle>
            <a:lvl1pPr algn="l">
              <a:defRPr sz="900" cap="all">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558300" y="6423914"/>
            <a:ext cx="1052510"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3A98EE3D-8CD1-4C3F-BD1C-C98C9596463C}" type="slidenum">
              <a:rPr lang="en-US" smtClean="0"/>
              <a:t>‹#›</a:t>
            </a:fld>
            <a:endParaRPr lang="en-US" dirty="0"/>
          </a:p>
        </p:txBody>
      </p:sp>
      <p:sp>
        <p:nvSpPr>
          <p:cNvPr id="9" name="Rectangle 8"/>
          <p:cNvSpPr/>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680711190"/>
      </p:ext>
    </p:extLst>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64" r:id="rId6"/>
    <p:sldLayoutId id="2147483769" r:id="rId7"/>
    <p:sldLayoutId id="2147483765" r:id="rId8"/>
    <p:sldLayoutId id="2147483766" r:id="rId9"/>
    <p:sldLayoutId id="2147483767" r:id="rId10"/>
    <p:sldLayoutId id="2147483768" r:id="rId11"/>
  </p:sldLayoutIdLst>
  <p:hf sldNum="0" hdr="0" ftr="0" dt="0"/>
  <p:txStyles>
    <p:title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31">
            <a:extLst>
              <a:ext uri="{FF2B5EF4-FFF2-40B4-BE49-F238E27FC236}">
                <a16:creationId xmlns:a16="http://schemas.microsoft.com/office/drawing/2014/main" id="{6B695AA2-4B70-477F-AF90-536B720A13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88C0D922-8919-889C-0454-5873D28F5750}"/>
              </a:ext>
            </a:extLst>
          </p:cNvPr>
          <p:cNvPicPr>
            <a:picLocks noChangeAspect="1"/>
          </p:cNvPicPr>
          <p:nvPr/>
        </p:nvPicPr>
        <p:blipFill rotWithShape="1">
          <a:blip r:embed="rId2">
            <a:alphaModFix amt="40000"/>
          </a:blip>
          <a:srcRect b="5858"/>
          <a:stretch/>
        </p:blipFill>
        <p:spPr>
          <a:xfrm>
            <a:off x="110552" y="206001"/>
            <a:ext cx="12191980" cy="6857990"/>
          </a:xfrm>
          <a:prstGeom prst="rect">
            <a:avLst/>
          </a:prstGeom>
        </p:spPr>
      </p:pic>
      <p:sp>
        <p:nvSpPr>
          <p:cNvPr id="2" name="Заголовок 1">
            <a:extLst>
              <a:ext uri="{FF2B5EF4-FFF2-40B4-BE49-F238E27FC236}">
                <a16:creationId xmlns:a16="http://schemas.microsoft.com/office/drawing/2014/main" id="{2B308BE7-ECA3-4588-ADBA-D27A83D26157}"/>
              </a:ext>
            </a:extLst>
          </p:cNvPr>
          <p:cNvSpPr>
            <a:spLocks noGrp="1"/>
          </p:cNvSpPr>
          <p:nvPr>
            <p:ph type="ctrTitle"/>
          </p:nvPr>
        </p:nvSpPr>
        <p:spPr>
          <a:xfrm>
            <a:off x="261817" y="205991"/>
            <a:ext cx="10225530" cy="1475013"/>
          </a:xfrm>
        </p:spPr>
        <p:txBody>
          <a:bodyPr>
            <a:normAutofit/>
          </a:bodyPr>
          <a:lstStyle/>
          <a:p>
            <a:r>
              <a:rPr lang="ru-RU" sz="4000" dirty="0">
                <a:solidFill>
                  <a:schemeClr val="tx1"/>
                </a:solidFill>
              </a:rPr>
              <a:t>Кости нижней конечности</a:t>
            </a:r>
          </a:p>
        </p:txBody>
      </p:sp>
      <p:sp>
        <p:nvSpPr>
          <p:cNvPr id="3" name="Подзаголовок 2">
            <a:extLst>
              <a:ext uri="{FF2B5EF4-FFF2-40B4-BE49-F238E27FC236}">
                <a16:creationId xmlns:a16="http://schemas.microsoft.com/office/drawing/2014/main" id="{8B2E05B6-9459-46CF-83F8-19961FC45CAC}"/>
              </a:ext>
            </a:extLst>
          </p:cNvPr>
          <p:cNvSpPr>
            <a:spLocks noGrp="1"/>
          </p:cNvSpPr>
          <p:nvPr>
            <p:ph type="subTitle" idx="1"/>
          </p:nvPr>
        </p:nvSpPr>
        <p:spPr>
          <a:xfrm>
            <a:off x="462782" y="2194149"/>
            <a:ext cx="10992338" cy="4457850"/>
          </a:xfrm>
        </p:spPr>
        <p:txBody>
          <a:bodyPr>
            <a:normAutofit fontScale="92500"/>
          </a:bodyPr>
          <a:lstStyle/>
          <a:p>
            <a:r>
              <a:rPr lang="ru-RU" sz="2000" i="1" dirty="0">
                <a:solidFill>
                  <a:schemeClr val="tx1"/>
                </a:solidFill>
              </a:rPr>
              <a:t>Нижняя конечность </a:t>
            </a:r>
            <a:r>
              <a:rPr lang="ru-RU" sz="2000" dirty="0">
                <a:solidFill>
                  <a:schemeClr val="tx1"/>
                </a:solidFill>
              </a:rPr>
              <a:t>человека состоит из пояса (это тазовые кости, между которыми сзади как бы вклинивается крестец) и свободной части нижней конечности. Таким образом создается прочный таз (пояс нижних конечностей), имеющий арочное строение, несущий на себе тяжесть туловища и передающий ее массивным костям свободной части нижней конечности.</a:t>
            </a:r>
          </a:p>
          <a:p>
            <a:r>
              <a:rPr lang="ru-RU" sz="2000" dirty="0">
                <a:solidFill>
                  <a:schemeClr val="tx1"/>
                </a:solidFill>
              </a:rPr>
              <a:t>Пояс нижних конечностей образован двумя тазовыми костями, каждая из которых сзади сочленяется с крестцом, а спереди – друг с другом. Скелет свободной части нижней конечности </a:t>
            </a:r>
            <a:r>
              <a:rPr lang="ru-RU" sz="2000" dirty="0" err="1">
                <a:solidFill>
                  <a:schemeClr val="tx1"/>
                </a:solidFill>
              </a:rPr>
              <a:t>гомологичен</a:t>
            </a:r>
            <a:r>
              <a:rPr lang="ru-RU" sz="2000" dirty="0">
                <a:solidFill>
                  <a:schemeClr val="tx1"/>
                </a:solidFill>
              </a:rPr>
              <a:t> со скелетом верхней конечности и также состоит из трех сегментов: проксимального (бедренная кость), среднего (две кости голени: большеберцовая и малоберцовая) и дистального. В области коленного сустава имеется крупная </a:t>
            </a:r>
            <a:r>
              <a:rPr lang="ru-RU" sz="2000" dirty="0" err="1">
                <a:solidFill>
                  <a:schemeClr val="tx1"/>
                </a:solidFill>
              </a:rPr>
              <a:t>сесамовидная</a:t>
            </a:r>
            <a:r>
              <a:rPr lang="ru-RU" sz="2000" dirty="0">
                <a:solidFill>
                  <a:schemeClr val="tx1"/>
                </a:solidFill>
              </a:rPr>
              <a:t> кость – надколенник. Дистальный сегмент свободной части нижней конечности – стопа – также подразделяется на три части: предплюсну, плюсну и фаланги пальцев.</a:t>
            </a:r>
          </a:p>
        </p:txBody>
      </p:sp>
    </p:spTree>
    <p:extLst>
      <p:ext uri="{BB962C8B-B14F-4D97-AF65-F5344CB8AC3E}">
        <p14:creationId xmlns:p14="http://schemas.microsoft.com/office/powerpoint/2010/main" val="3568645064"/>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BE8CCEDB-26F1-47EA-808E-B2DF9F637661}"/>
              </a:ext>
            </a:extLst>
          </p:cNvPr>
          <p:cNvSpPr>
            <a:spLocks noGrp="1"/>
          </p:cNvSpPr>
          <p:nvPr>
            <p:ph idx="1"/>
          </p:nvPr>
        </p:nvSpPr>
        <p:spPr>
          <a:xfrm>
            <a:off x="380226" y="682886"/>
            <a:ext cx="6663670" cy="6009316"/>
          </a:xfrm>
        </p:spPr>
        <p:txBody>
          <a:bodyPr>
            <a:normAutofit/>
          </a:bodyPr>
          <a:lstStyle/>
          <a:p>
            <a:r>
              <a:rPr lang="ru-RU" b="1" i="1" dirty="0"/>
              <a:t>Скелет пальцев </a:t>
            </a:r>
            <a:r>
              <a:rPr lang="ru-RU" dirty="0"/>
              <a:t>образован фалангами – короткими трубчатыми костями. Каждая фаланга имеет основание, тело и головку. Отличительной особенностью дистальных фаланг является наличие бугристости. Каждая проксимальная фаланга своим основанием сочленяется с соответствующей плюсневой костью, а головкой – со средней фалангой. Средние фаланги сочленяются с основаниями дистальных фаланг. </a:t>
            </a:r>
          </a:p>
          <a:p>
            <a:r>
              <a:rPr lang="ru-RU" dirty="0"/>
              <a:t>Кости медиального края предплюсны лежат выше, чем кости латерального края, благодаря этому формируются своды стопы. </a:t>
            </a:r>
          </a:p>
          <a:p>
            <a:r>
              <a:rPr lang="ru-RU" dirty="0"/>
              <a:t>Кости конечностей (кроме ключицы) в онтогенезе человека проходят три стадии развития: соединительнотканную, хрящевую и костную. В диафизах трубчатых костей в конце 2-го – начале 3-го месяца внутриутробного развития закладываются первичные точки окостенения, которые разрастаются в направлении эпифизов. У новорожденных детей эпифизы хрящевые, точки окостенения в них закладываются в течение первых 5–10 лет, а сращение эпифизов с диафизами, как правило, происходит после 15–18 лет. Причем у девочек на 1–2 года раньше, чем у мальчиков.</a:t>
            </a:r>
          </a:p>
        </p:txBody>
      </p:sp>
      <p:pic>
        <p:nvPicPr>
          <p:cNvPr id="4" name="Объект 4">
            <a:extLst>
              <a:ext uri="{FF2B5EF4-FFF2-40B4-BE49-F238E27FC236}">
                <a16:creationId xmlns:a16="http://schemas.microsoft.com/office/drawing/2014/main" id="{3FCBA317-401A-4A31-B6AB-66A1B74A11CC}"/>
              </a:ext>
            </a:extLst>
          </p:cNvPr>
          <p:cNvPicPr>
            <a:picLocks noChangeAspect="1"/>
          </p:cNvPicPr>
          <p:nvPr/>
        </p:nvPicPr>
        <p:blipFill>
          <a:blip r:embed="rId2"/>
          <a:stretch>
            <a:fillRect/>
          </a:stretch>
        </p:blipFill>
        <p:spPr>
          <a:xfrm>
            <a:off x="7450501" y="316820"/>
            <a:ext cx="4361273" cy="6541180"/>
          </a:xfrm>
          <a:prstGeom prst="rect">
            <a:avLst/>
          </a:prstGeom>
        </p:spPr>
      </p:pic>
    </p:spTree>
    <p:extLst>
      <p:ext uri="{BB962C8B-B14F-4D97-AF65-F5344CB8AC3E}">
        <p14:creationId xmlns:p14="http://schemas.microsoft.com/office/powerpoint/2010/main" val="40088326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13">
            <a:extLst>
              <a:ext uri="{FF2B5EF4-FFF2-40B4-BE49-F238E27FC236}">
                <a16:creationId xmlns:a16="http://schemas.microsoft.com/office/drawing/2014/main" id="{0785C4E7-545B-4D43-81C9-76F75297C2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15">
            <a:extLst>
              <a:ext uri="{FF2B5EF4-FFF2-40B4-BE49-F238E27FC236}">
                <a16:creationId xmlns:a16="http://schemas.microsoft.com/office/drawing/2014/main" id="{01B6ECCA-7A31-489A-9EB5-A736F1A384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17">
            <a:extLst>
              <a:ext uri="{FF2B5EF4-FFF2-40B4-BE49-F238E27FC236}">
                <a16:creationId xmlns:a16="http://schemas.microsoft.com/office/drawing/2014/main" id="{9657081C-9529-4BAD-8D9E-855E0D178A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0" name="Rectangle 19">
            <a:extLst>
              <a:ext uri="{FF2B5EF4-FFF2-40B4-BE49-F238E27FC236}">
                <a16:creationId xmlns:a16="http://schemas.microsoft.com/office/drawing/2014/main" id="{B4FBA72A-1CDB-4DED-9D9F-8DCEA66D6C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1">
            <a:extLst>
              <a:ext uri="{FF2B5EF4-FFF2-40B4-BE49-F238E27FC236}">
                <a16:creationId xmlns:a16="http://schemas.microsoft.com/office/drawing/2014/main" id="{2EFA499E-F4DC-4889-A998-1AB63657FE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2377" y="638175"/>
            <a:ext cx="3707477" cy="5762624"/>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Заголовок 1">
            <a:extLst>
              <a:ext uri="{FF2B5EF4-FFF2-40B4-BE49-F238E27FC236}">
                <a16:creationId xmlns:a16="http://schemas.microsoft.com/office/drawing/2014/main" id="{BB23DEA3-A0FF-4F95-B929-84E8B1786D46}"/>
              </a:ext>
            </a:extLst>
          </p:cNvPr>
          <p:cNvSpPr>
            <a:spLocks noGrp="1"/>
          </p:cNvSpPr>
          <p:nvPr>
            <p:ph type="title"/>
          </p:nvPr>
        </p:nvSpPr>
        <p:spPr>
          <a:xfrm>
            <a:off x="581193" y="782054"/>
            <a:ext cx="3421229" cy="616185"/>
          </a:xfrm>
        </p:spPr>
        <p:txBody>
          <a:bodyPr>
            <a:normAutofit/>
          </a:bodyPr>
          <a:lstStyle/>
          <a:p>
            <a:r>
              <a:rPr lang="ru-RU" dirty="0">
                <a:solidFill>
                  <a:srgbClr val="FFFFFF"/>
                </a:solidFill>
              </a:rPr>
              <a:t>Тазовая кость</a:t>
            </a:r>
          </a:p>
        </p:txBody>
      </p:sp>
      <p:sp>
        <p:nvSpPr>
          <p:cNvPr id="3" name="Объект 2">
            <a:extLst>
              <a:ext uri="{FF2B5EF4-FFF2-40B4-BE49-F238E27FC236}">
                <a16:creationId xmlns:a16="http://schemas.microsoft.com/office/drawing/2014/main" id="{5055B89B-2CAC-4849-99B3-90735F4469BA}"/>
              </a:ext>
            </a:extLst>
          </p:cNvPr>
          <p:cNvSpPr>
            <a:spLocks noGrp="1"/>
          </p:cNvSpPr>
          <p:nvPr>
            <p:ph idx="1"/>
          </p:nvPr>
        </p:nvSpPr>
        <p:spPr>
          <a:xfrm>
            <a:off x="581192" y="1398239"/>
            <a:ext cx="3527147" cy="4902077"/>
          </a:xfrm>
        </p:spPr>
        <p:txBody>
          <a:bodyPr>
            <a:normAutofit/>
          </a:bodyPr>
          <a:lstStyle/>
          <a:p>
            <a:pPr>
              <a:lnSpc>
                <a:spcPct val="100000"/>
              </a:lnSpc>
            </a:pPr>
            <a:r>
              <a:rPr lang="ru-RU" sz="1400" dirty="0">
                <a:solidFill>
                  <a:srgbClr val="FFFFFF"/>
                </a:solidFill>
              </a:rPr>
              <a:t>Тазовая кость (</a:t>
            </a:r>
            <a:r>
              <a:rPr lang="ru-RU" sz="1400" dirty="0" err="1">
                <a:solidFill>
                  <a:srgbClr val="FFFFFF"/>
                </a:solidFill>
              </a:rPr>
              <a:t>os</a:t>
            </a:r>
            <a:r>
              <a:rPr lang="ru-RU" sz="1400" dirty="0">
                <a:solidFill>
                  <a:srgbClr val="FFFFFF"/>
                </a:solidFill>
              </a:rPr>
              <a:t> </a:t>
            </a:r>
            <a:r>
              <a:rPr lang="ru-RU" sz="1400" dirty="0" err="1">
                <a:solidFill>
                  <a:srgbClr val="FFFFFF"/>
                </a:solidFill>
              </a:rPr>
              <a:t>coxae</a:t>
            </a:r>
            <a:r>
              <a:rPr lang="ru-RU" sz="1400" dirty="0">
                <a:solidFill>
                  <a:srgbClr val="FFFFFF"/>
                </a:solidFill>
              </a:rPr>
              <a:t>) – парная плоская кость, образована подвздошной, лобковой и седалищной костями, сросшимися между собой в области вертлужной впадины – глубокой ямки, сочленяющейся с головкой бедренной кости. Подвздошная кость расположена над впадиной, лобковая – кпереди и книзу, а седалищная кость лежит книзу и сзади от нее. Седалищная и лобковая кости ограничивают запирательное отверстие овальной формы больших размеров, затянутое соединительнотканной запирательной мембраной. У новорожденного вертлужная впадина уплощена (больше у девочек), кости в этом месте соединены между собой прослойками хряща. Сращение трех костей происходит в 12–14 лет.</a:t>
            </a:r>
          </a:p>
        </p:txBody>
      </p:sp>
      <p:pic>
        <p:nvPicPr>
          <p:cNvPr id="7" name="Рисунок 6">
            <a:extLst>
              <a:ext uri="{FF2B5EF4-FFF2-40B4-BE49-F238E27FC236}">
                <a16:creationId xmlns:a16="http://schemas.microsoft.com/office/drawing/2014/main" id="{360DAD41-6720-4753-9CDD-3C60536CF2C5}"/>
              </a:ext>
            </a:extLst>
          </p:cNvPr>
          <p:cNvPicPr>
            <a:picLocks noChangeAspect="1"/>
          </p:cNvPicPr>
          <p:nvPr/>
        </p:nvPicPr>
        <p:blipFill>
          <a:blip r:embed="rId2"/>
          <a:stretch>
            <a:fillRect/>
          </a:stretch>
        </p:blipFill>
        <p:spPr>
          <a:xfrm>
            <a:off x="5411791" y="971403"/>
            <a:ext cx="1350484" cy="5096167"/>
          </a:xfrm>
          <a:prstGeom prst="rect">
            <a:avLst/>
          </a:prstGeom>
        </p:spPr>
      </p:pic>
      <p:sp>
        <p:nvSpPr>
          <p:cNvPr id="24" name="Rectangle 23">
            <a:extLst>
              <a:ext uri="{FF2B5EF4-FFF2-40B4-BE49-F238E27FC236}">
                <a16:creationId xmlns:a16="http://schemas.microsoft.com/office/drawing/2014/main" id="{5F8E3B12-4ED7-4DDE-A720-58DAD716A4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58134" y="638173"/>
            <a:ext cx="3686129" cy="5755168"/>
          </a:xfrm>
          <a:prstGeom prst="rect">
            <a:avLst/>
          </a:prstGeom>
          <a:noFill/>
          <a:ln w="19050">
            <a:solidFill>
              <a:srgbClr val="EEBD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Рисунок 8">
            <a:extLst>
              <a:ext uri="{FF2B5EF4-FFF2-40B4-BE49-F238E27FC236}">
                <a16:creationId xmlns:a16="http://schemas.microsoft.com/office/drawing/2014/main" id="{532F57B5-98F2-401E-BA7A-89E35CD9A4F5}"/>
              </a:ext>
            </a:extLst>
          </p:cNvPr>
          <p:cNvPicPr>
            <a:picLocks noChangeAspect="1"/>
          </p:cNvPicPr>
          <p:nvPr/>
        </p:nvPicPr>
        <p:blipFill>
          <a:blip r:embed="rId3"/>
          <a:stretch>
            <a:fillRect/>
          </a:stretch>
        </p:blipFill>
        <p:spPr>
          <a:xfrm>
            <a:off x="8367531" y="1398239"/>
            <a:ext cx="3033384" cy="4242495"/>
          </a:xfrm>
          <a:prstGeom prst="rect">
            <a:avLst/>
          </a:prstGeom>
        </p:spPr>
      </p:pic>
      <p:sp>
        <p:nvSpPr>
          <p:cNvPr id="26" name="Rectangle 25">
            <a:extLst>
              <a:ext uri="{FF2B5EF4-FFF2-40B4-BE49-F238E27FC236}">
                <a16:creationId xmlns:a16="http://schemas.microsoft.com/office/drawing/2014/main" id="{E48E5443-80E7-4AE3-B50F-9B6837BE09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50180" y="638174"/>
            <a:ext cx="3680469" cy="5755167"/>
          </a:xfrm>
          <a:prstGeom prst="rect">
            <a:avLst/>
          </a:prstGeom>
          <a:noFill/>
          <a:ln w="19050">
            <a:solidFill>
              <a:srgbClr val="969F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585141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a:extLst>
              <a:ext uri="{FF2B5EF4-FFF2-40B4-BE49-F238E27FC236}">
                <a16:creationId xmlns:a16="http://schemas.microsoft.com/office/drawing/2014/main" id="{AA70E237-1F0E-4473-9F31-E1FDA9D44D1A}"/>
              </a:ext>
            </a:extLst>
          </p:cNvPr>
          <p:cNvPicPr>
            <a:picLocks noGrp="1" noChangeAspect="1"/>
          </p:cNvPicPr>
          <p:nvPr>
            <p:ph idx="1"/>
          </p:nvPr>
        </p:nvPicPr>
        <p:blipFill>
          <a:blip r:embed="rId2"/>
          <a:stretch>
            <a:fillRect/>
          </a:stretch>
        </p:blipFill>
        <p:spPr>
          <a:xfrm>
            <a:off x="1326690" y="374823"/>
            <a:ext cx="4420967" cy="6339222"/>
          </a:xfrm>
        </p:spPr>
      </p:pic>
      <p:pic>
        <p:nvPicPr>
          <p:cNvPr id="7" name="Рисунок 6">
            <a:extLst>
              <a:ext uri="{FF2B5EF4-FFF2-40B4-BE49-F238E27FC236}">
                <a16:creationId xmlns:a16="http://schemas.microsoft.com/office/drawing/2014/main" id="{505569C3-F954-4175-A115-A1D59ED1CDA4}"/>
              </a:ext>
            </a:extLst>
          </p:cNvPr>
          <p:cNvPicPr>
            <a:picLocks noChangeAspect="1"/>
          </p:cNvPicPr>
          <p:nvPr/>
        </p:nvPicPr>
        <p:blipFill>
          <a:blip r:embed="rId3"/>
          <a:stretch>
            <a:fillRect/>
          </a:stretch>
        </p:blipFill>
        <p:spPr>
          <a:xfrm>
            <a:off x="7006572" y="124428"/>
            <a:ext cx="4177244" cy="6609144"/>
          </a:xfrm>
          <a:prstGeom prst="rect">
            <a:avLst/>
          </a:prstGeom>
        </p:spPr>
      </p:pic>
    </p:spTree>
    <p:extLst>
      <p:ext uri="{BB962C8B-B14F-4D97-AF65-F5344CB8AC3E}">
        <p14:creationId xmlns:p14="http://schemas.microsoft.com/office/powerpoint/2010/main" val="23532888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5B2449A1-0576-4729-A4E0-E559FF8E651B}"/>
              </a:ext>
            </a:extLst>
          </p:cNvPr>
          <p:cNvSpPr>
            <a:spLocks noGrp="1"/>
          </p:cNvSpPr>
          <p:nvPr>
            <p:ph idx="1"/>
          </p:nvPr>
        </p:nvSpPr>
        <p:spPr>
          <a:xfrm>
            <a:off x="179259" y="713030"/>
            <a:ext cx="5779413" cy="4532209"/>
          </a:xfrm>
        </p:spPr>
        <p:txBody>
          <a:bodyPr>
            <a:noAutofit/>
          </a:bodyPr>
          <a:lstStyle/>
          <a:p>
            <a:r>
              <a:rPr lang="ru-RU" sz="1600" b="1" dirty="0"/>
              <a:t>Подвздошная кость </a:t>
            </a:r>
            <a:r>
              <a:rPr lang="ru-RU" sz="1600" dirty="0"/>
              <a:t>состоит из утолщенного тела и тонкого крыла, оканчивающегося вверху подвздошным гребнем. Концы гребня выступают спереди и сзади в виде верхних и нижних передних и задних подвздошных остей. На гребне прикрепляются широкие мышцы живота. Там, где сходятся края подвздошной и седалищной костей, под нижней задней подвздошной остью располагаются большая седалищная вырезка, ограниченная снизу седалищной остью. Вогнутая внутренняя поверхность крыла подвздошной кости формирует подвздошную ямку, которая снизу ограничена дугообразной линией, простирающейся от ушковидной поверхности до лобкового гребня. На ягодичной поверхности подвздошной кости имеются три ягодичные шероховатые линии (передняя, задняя, нижняя), к которым прикрепляются ягодичные мышцы. Крестцово-тазовая поверхность несет на себе ушковидную поверхность, сочленяющуюся с одноименной поверхностью крестца.</a:t>
            </a:r>
          </a:p>
        </p:txBody>
      </p:sp>
      <p:sp>
        <p:nvSpPr>
          <p:cNvPr id="5" name="TextBox 4">
            <a:extLst>
              <a:ext uri="{FF2B5EF4-FFF2-40B4-BE49-F238E27FC236}">
                <a16:creationId xmlns:a16="http://schemas.microsoft.com/office/drawing/2014/main" id="{650B692E-7756-4D42-A57E-5662944F724D}"/>
              </a:ext>
            </a:extLst>
          </p:cNvPr>
          <p:cNvSpPr txBox="1"/>
          <p:nvPr/>
        </p:nvSpPr>
        <p:spPr>
          <a:xfrm>
            <a:off x="6350557" y="552257"/>
            <a:ext cx="5275386" cy="3647954"/>
          </a:xfrm>
          <a:prstGeom prst="rect">
            <a:avLst/>
          </a:prstGeom>
          <a:noFill/>
        </p:spPr>
        <p:txBody>
          <a:bodyPr wrap="square">
            <a:spAutoFit/>
          </a:bodyPr>
          <a:lstStyle/>
          <a:p>
            <a:r>
              <a:rPr lang="ru-RU" sz="1600" b="1" dirty="0"/>
              <a:t>Лобковая кость </a:t>
            </a:r>
            <a:r>
              <a:rPr lang="ru-RU" sz="1600" dirty="0"/>
              <a:t>также имеет тело, участвующее в формировании вертлужной впадины, и две ветви – верхнюю и нижнюю, соединяющиеся между собой под углом. На медиальной поверхности угла имеется </a:t>
            </a:r>
            <a:r>
              <a:rPr lang="ru-RU" sz="1600" dirty="0" err="1"/>
              <a:t>симфизиальная</a:t>
            </a:r>
            <a:r>
              <a:rPr lang="ru-RU" sz="1600" dirty="0"/>
              <a:t> поверхность, которая, соединяясь с такой же поверхностью противоположной кости, образует лобковый симфиз. Задний край верхней ветви заострен, это лобковый гребень, который переходит в дугообразную линию подвздошной кости, тем самым образует пограничную линию, отделяющую большой таз от малого. На расстоянии 1,5 – 2 см от симфиза гребень утолщается, образуя лобковый бугорок. На границе с подвздошной костью находится подвздошно-лобковое возвышение.</a:t>
            </a:r>
          </a:p>
        </p:txBody>
      </p:sp>
      <p:sp>
        <p:nvSpPr>
          <p:cNvPr id="9" name="TextBox 8">
            <a:extLst>
              <a:ext uri="{FF2B5EF4-FFF2-40B4-BE49-F238E27FC236}">
                <a16:creationId xmlns:a16="http://schemas.microsoft.com/office/drawing/2014/main" id="{D3FDF5FC-7DC4-4E09-9D0C-597051B31F45}"/>
              </a:ext>
            </a:extLst>
          </p:cNvPr>
          <p:cNvSpPr txBox="1"/>
          <p:nvPr/>
        </p:nvSpPr>
        <p:spPr>
          <a:xfrm>
            <a:off x="6350557" y="4553971"/>
            <a:ext cx="5841443" cy="1569660"/>
          </a:xfrm>
          <a:prstGeom prst="rect">
            <a:avLst/>
          </a:prstGeom>
          <a:noFill/>
        </p:spPr>
        <p:txBody>
          <a:bodyPr wrap="square">
            <a:spAutoFit/>
          </a:bodyPr>
          <a:lstStyle/>
          <a:p>
            <a:r>
              <a:rPr lang="ru-RU" sz="1600" b="1" dirty="0"/>
              <a:t>Седалищная кость </a:t>
            </a:r>
            <a:r>
              <a:rPr lang="ru-RU" sz="1600" dirty="0"/>
              <a:t>имеет тело, которое участвует в формировании вертлужной впадины, а ее ветвь участвует в образовании запирательного отверстия и имеет седалищный бугор, сзади и выше которого располагается малая седалищная вырезка. Седалищная ость разделяет малую и большую седалищные вырезки.</a:t>
            </a:r>
          </a:p>
        </p:txBody>
      </p:sp>
    </p:spTree>
    <p:extLst>
      <p:ext uri="{BB962C8B-B14F-4D97-AF65-F5344CB8AC3E}">
        <p14:creationId xmlns:p14="http://schemas.microsoft.com/office/powerpoint/2010/main" val="33512061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B6B47BF-F3D0-4678-9B20-DA45E1BCAD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031763CC-090A-4692-B2B5-3831088158A1}"/>
              </a:ext>
            </a:extLst>
          </p:cNvPr>
          <p:cNvSpPr>
            <a:spLocks noGrp="1"/>
          </p:cNvSpPr>
          <p:nvPr>
            <p:ph type="title"/>
          </p:nvPr>
        </p:nvSpPr>
        <p:spPr>
          <a:xfrm>
            <a:off x="581192" y="1124999"/>
            <a:ext cx="4076149" cy="4608003"/>
          </a:xfrm>
        </p:spPr>
        <p:txBody>
          <a:bodyPr anchor="ctr">
            <a:normAutofit/>
          </a:bodyPr>
          <a:lstStyle/>
          <a:p>
            <a:r>
              <a:rPr lang="ru-RU" sz="4000">
                <a:solidFill>
                  <a:schemeClr val="accent1"/>
                </a:solidFill>
              </a:rPr>
              <a:t>Кости свободной части нижней конечности</a:t>
            </a:r>
          </a:p>
        </p:txBody>
      </p:sp>
      <p:sp>
        <p:nvSpPr>
          <p:cNvPr id="10" name="Rectangle 9">
            <a:extLst>
              <a:ext uri="{FF2B5EF4-FFF2-40B4-BE49-F238E27FC236}">
                <a16:creationId xmlns:a16="http://schemas.microsoft.com/office/drawing/2014/main" id="{19334917-3673-4EF2-BA7C-CC83AEEEAE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5673" y="457200"/>
            <a:ext cx="4206240" cy="94997"/>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11">
            <a:extLst>
              <a:ext uri="{FF2B5EF4-FFF2-40B4-BE49-F238E27FC236}">
                <a16:creationId xmlns:a16="http://schemas.microsoft.com/office/drawing/2014/main" id="{E1589AE1-C0FC-4B66-9C0D-9EB92F40F4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17585" y="457200"/>
            <a:ext cx="658368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3" name="Объект 2">
            <a:extLst>
              <a:ext uri="{FF2B5EF4-FFF2-40B4-BE49-F238E27FC236}">
                <a16:creationId xmlns:a16="http://schemas.microsoft.com/office/drawing/2014/main" id="{47A63B77-71BC-4D96-8C0C-F31633A9CA48}"/>
              </a:ext>
            </a:extLst>
          </p:cNvPr>
          <p:cNvSpPr>
            <a:spLocks noGrp="1"/>
          </p:cNvSpPr>
          <p:nvPr>
            <p:ph idx="1"/>
          </p:nvPr>
        </p:nvSpPr>
        <p:spPr>
          <a:xfrm>
            <a:off x="4873451" y="633046"/>
            <a:ext cx="7033846" cy="5938576"/>
          </a:xfrm>
        </p:spPr>
        <p:txBody>
          <a:bodyPr>
            <a:normAutofit/>
          </a:bodyPr>
          <a:lstStyle/>
          <a:p>
            <a:pPr marL="0" indent="0">
              <a:lnSpc>
                <a:spcPct val="100000"/>
              </a:lnSpc>
              <a:buNone/>
            </a:pPr>
            <a:r>
              <a:rPr lang="ru-RU" sz="1600" b="1" dirty="0"/>
              <a:t>Бедренная кость </a:t>
            </a:r>
            <a:r>
              <a:rPr lang="ru-RU" sz="1600" dirty="0"/>
              <a:t>– крупная, массивная трубчатая кость. Шаровидная головка бедренной кости, сочленяющаяся с вертлужной впадиной тазовой кости, имеет на своей поверхности ямку, куда прикрепляется круглая связка. Длинная шейка соединяет головку с телом кости. Тотчас под шейкой латерально расположен большой вертел, у основания которого имеется углубление – вертельная ямка, обращенная к шейке. С медиальной стороны находится малый вертел. Оба вертела соединены спереди </a:t>
            </a:r>
            <a:r>
              <a:rPr lang="ru-RU" sz="1600" dirty="0" err="1"/>
              <a:t>межвертельной</a:t>
            </a:r>
            <a:r>
              <a:rPr lang="ru-RU" sz="1600" dirty="0"/>
              <a:t> линией, сзади – </a:t>
            </a:r>
            <a:r>
              <a:rPr lang="ru-RU" sz="1600" dirty="0" err="1"/>
              <a:t>межвертельным</a:t>
            </a:r>
            <a:r>
              <a:rPr lang="ru-RU" sz="1600" dirty="0"/>
              <a:t> гребнем. Тело бедренной кости цилиндрической формы, спереди его рельеф гладкий, сзади имеется шероховатая линия, в которой выделяют латеральную губу, вверху оканчивающуюся ягодичной бугристостью, и медиальную, переходящую проксимально в гребенчатую линию. К этим буграм, линиям, гребням прикрепляются мышцы. Внизу обе губы также расходятся, образуя треугольную подколенную поверхность.</a:t>
            </a:r>
          </a:p>
          <a:p>
            <a:pPr marL="0" indent="0">
              <a:lnSpc>
                <a:spcPct val="100000"/>
              </a:lnSpc>
              <a:buNone/>
            </a:pPr>
            <a:r>
              <a:rPr lang="ru-RU" sz="1600" dirty="0"/>
              <a:t>На нижнем эпифизе бедренной кости выделяют два мощных мыщелка: медиальный и латеральный, которые несут на своих боковых поверхностях одноименные </a:t>
            </a:r>
            <a:r>
              <a:rPr lang="ru-RU" sz="1600" dirty="0" err="1"/>
              <a:t>надмыщелки</a:t>
            </a:r>
            <a:r>
              <a:rPr lang="ru-RU" sz="1600" dirty="0"/>
              <a:t>. Мыщелки, из которых медиальный больше латерального, разделены глубокой межмыщелковой ямкой, переходящей впереди в </a:t>
            </a:r>
            <a:r>
              <a:rPr lang="ru-RU" sz="1600" dirty="0" err="1"/>
              <a:t>надколенниковую</a:t>
            </a:r>
            <a:r>
              <a:rPr lang="ru-RU" sz="1600" dirty="0"/>
              <a:t> поверхность, куда прилежит надколенник.</a:t>
            </a:r>
          </a:p>
        </p:txBody>
      </p:sp>
    </p:spTree>
    <p:extLst>
      <p:ext uri="{BB962C8B-B14F-4D97-AF65-F5344CB8AC3E}">
        <p14:creationId xmlns:p14="http://schemas.microsoft.com/office/powerpoint/2010/main" val="4202647141"/>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a:extLst>
              <a:ext uri="{FF2B5EF4-FFF2-40B4-BE49-F238E27FC236}">
                <a16:creationId xmlns:a16="http://schemas.microsoft.com/office/drawing/2014/main" id="{7C850D1C-2EEA-483C-A97D-D970F718BA4B}"/>
              </a:ext>
            </a:extLst>
          </p:cNvPr>
          <p:cNvPicPr>
            <a:picLocks noGrp="1" noChangeAspect="1"/>
          </p:cNvPicPr>
          <p:nvPr>
            <p:ph idx="1"/>
          </p:nvPr>
        </p:nvPicPr>
        <p:blipFill>
          <a:blip r:embed="rId2"/>
          <a:stretch>
            <a:fillRect/>
          </a:stretch>
        </p:blipFill>
        <p:spPr>
          <a:xfrm>
            <a:off x="423828" y="281652"/>
            <a:ext cx="1515504" cy="5991889"/>
          </a:xfrm>
        </p:spPr>
      </p:pic>
      <p:pic>
        <p:nvPicPr>
          <p:cNvPr id="7" name="Рисунок 6">
            <a:extLst>
              <a:ext uri="{FF2B5EF4-FFF2-40B4-BE49-F238E27FC236}">
                <a16:creationId xmlns:a16="http://schemas.microsoft.com/office/drawing/2014/main" id="{838CDFED-6CD4-4A1B-98DC-8E13D0A6A1C1}"/>
              </a:ext>
            </a:extLst>
          </p:cNvPr>
          <p:cNvPicPr>
            <a:picLocks noChangeAspect="1"/>
          </p:cNvPicPr>
          <p:nvPr/>
        </p:nvPicPr>
        <p:blipFill>
          <a:blip r:embed="rId3"/>
          <a:stretch>
            <a:fillRect/>
          </a:stretch>
        </p:blipFill>
        <p:spPr>
          <a:xfrm>
            <a:off x="2421182" y="2395583"/>
            <a:ext cx="3375573" cy="2585305"/>
          </a:xfrm>
          <a:prstGeom prst="rect">
            <a:avLst/>
          </a:prstGeom>
        </p:spPr>
      </p:pic>
      <p:pic>
        <p:nvPicPr>
          <p:cNvPr id="9" name="Рисунок 8">
            <a:extLst>
              <a:ext uri="{FF2B5EF4-FFF2-40B4-BE49-F238E27FC236}">
                <a16:creationId xmlns:a16="http://schemas.microsoft.com/office/drawing/2014/main" id="{C315CCFD-1604-4077-AA5A-7447D02B596C}"/>
              </a:ext>
            </a:extLst>
          </p:cNvPr>
          <p:cNvPicPr>
            <a:picLocks noChangeAspect="1"/>
          </p:cNvPicPr>
          <p:nvPr/>
        </p:nvPicPr>
        <p:blipFill>
          <a:blip r:embed="rId4"/>
          <a:stretch>
            <a:fillRect/>
          </a:stretch>
        </p:blipFill>
        <p:spPr>
          <a:xfrm>
            <a:off x="6638611" y="413788"/>
            <a:ext cx="1313031" cy="6300995"/>
          </a:xfrm>
          <a:prstGeom prst="rect">
            <a:avLst/>
          </a:prstGeom>
        </p:spPr>
      </p:pic>
      <p:pic>
        <p:nvPicPr>
          <p:cNvPr id="11" name="Рисунок 10">
            <a:extLst>
              <a:ext uri="{FF2B5EF4-FFF2-40B4-BE49-F238E27FC236}">
                <a16:creationId xmlns:a16="http://schemas.microsoft.com/office/drawing/2014/main" id="{C817C368-4A83-4C6C-B3BE-808CE823B60D}"/>
              </a:ext>
            </a:extLst>
          </p:cNvPr>
          <p:cNvPicPr>
            <a:picLocks noChangeAspect="1"/>
          </p:cNvPicPr>
          <p:nvPr/>
        </p:nvPicPr>
        <p:blipFill>
          <a:blip r:embed="rId5"/>
          <a:stretch>
            <a:fillRect/>
          </a:stretch>
        </p:blipFill>
        <p:spPr>
          <a:xfrm>
            <a:off x="7951642" y="2783780"/>
            <a:ext cx="3963645" cy="1808912"/>
          </a:xfrm>
          <a:prstGeom prst="rect">
            <a:avLst/>
          </a:prstGeom>
        </p:spPr>
      </p:pic>
    </p:spTree>
    <p:extLst>
      <p:ext uri="{BB962C8B-B14F-4D97-AF65-F5344CB8AC3E}">
        <p14:creationId xmlns:p14="http://schemas.microsoft.com/office/powerpoint/2010/main" val="21970721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409F327-FE5B-45BE-9891-0AC2BB3C75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CEA2409-B68F-42C1-811F-AF72134945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11">
            <a:extLst>
              <a:ext uri="{FF2B5EF4-FFF2-40B4-BE49-F238E27FC236}">
                <a16:creationId xmlns:a16="http://schemas.microsoft.com/office/drawing/2014/main" id="{63426179-F318-4F63-8D09-77B4988053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85292831-A37E-45F7-8CA8-0223DD3FA5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3" name="Объект 2">
            <a:extLst>
              <a:ext uri="{FF2B5EF4-FFF2-40B4-BE49-F238E27FC236}">
                <a16:creationId xmlns:a16="http://schemas.microsoft.com/office/drawing/2014/main" id="{50E7278F-D414-4358-878A-4BAE53082021}"/>
              </a:ext>
            </a:extLst>
          </p:cNvPr>
          <p:cNvSpPr>
            <a:spLocks noGrp="1"/>
          </p:cNvSpPr>
          <p:nvPr>
            <p:ph idx="1"/>
          </p:nvPr>
        </p:nvSpPr>
        <p:spPr>
          <a:xfrm>
            <a:off x="581193" y="643095"/>
            <a:ext cx="10679642" cy="6069204"/>
          </a:xfrm>
        </p:spPr>
        <p:txBody>
          <a:bodyPr anchor="ctr">
            <a:normAutofit/>
          </a:bodyPr>
          <a:lstStyle/>
          <a:p>
            <a:pPr>
              <a:lnSpc>
                <a:spcPct val="100000"/>
              </a:lnSpc>
            </a:pPr>
            <a:r>
              <a:rPr lang="ru-RU" sz="1600" b="1" dirty="0"/>
              <a:t>Надколенник (</a:t>
            </a:r>
            <a:r>
              <a:rPr lang="ru-RU" sz="1600" b="1" dirty="0" err="1"/>
              <a:t>patella</a:t>
            </a:r>
            <a:r>
              <a:rPr lang="ru-RU" sz="1600" b="1" dirty="0"/>
              <a:t>) </a:t>
            </a:r>
            <a:r>
              <a:rPr lang="ru-RU" sz="1600" dirty="0"/>
              <a:t>представляет собой </a:t>
            </a:r>
            <a:r>
              <a:rPr lang="ru-RU" sz="1600" dirty="0" err="1"/>
              <a:t>сесамовидную</a:t>
            </a:r>
            <a:r>
              <a:rPr lang="ru-RU" sz="1600" dirty="0"/>
              <a:t> кость, лежащую в толще сухожилия четырехглавой мышцы бедра. Верхушка надколенника обращена вниз, основание – вверх, суставная поверхность, покрытая хрящом, направлена кзади. Надколенник легко прощупывается у живого человека.</a:t>
            </a:r>
          </a:p>
          <a:p>
            <a:pPr>
              <a:lnSpc>
                <a:spcPct val="100000"/>
              </a:lnSpc>
            </a:pPr>
            <a:r>
              <a:rPr lang="ru-RU" sz="1600" dirty="0"/>
              <a:t>Скелет голени образуют </a:t>
            </a:r>
            <a:r>
              <a:rPr lang="ru-RU" sz="1600" b="1" dirty="0"/>
              <a:t>большеберцовая</a:t>
            </a:r>
            <a:r>
              <a:rPr lang="ru-RU" sz="1600" dirty="0"/>
              <a:t> и </a:t>
            </a:r>
            <a:r>
              <a:rPr lang="ru-RU" sz="1600" b="1" dirty="0"/>
              <a:t>малоберцовая</a:t>
            </a:r>
            <a:r>
              <a:rPr lang="ru-RU" sz="1600" dirty="0"/>
              <a:t> </a:t>
            </a:r>
            <a:r>
              <a:rPr lang="ru-RU" sz="1600" b="1" dirty="0"/>
              <a:t>кости</a:t>
            </a:r>
            <a:r>
              <a:rPr lang="ru-RU" sz="1600" dirty="0"/>
              <a:t>.</a:t>
            </a:r>
          </a:p>
          <a:p>
            <a:pPr>
              <a:lnSpc>
                <a:spcPct val="100000"/>
              </a:lnSpc>
            </a:pPr>
            <a:r>
              <a:rPr lang="ru-RU" sz="1600" b="1" dirty="0"/>
              <a:t>Большеберцовая</a:t>
            </a:r>
            <a:r>
              <a:rPr lang="ru-RU" sz="1600" dirty="0"/>
              <a:t> </a:t>
            </a:r>
            <a:r>
              <a:rPr lang="ru-RU" sz="1600" b="1" dirty="0"/>
              <a:t>кость</a:t>
            </a:r>
            <a:r>
              <a:rPr lang="ru-RU" sz="1600" dirty="0"/>
              <a:t> (</a:t>
            </a:r>
            <a:r>
              <a:rPr lang="ru-RU" sz="1600" dirty="0" err="1"/>
              <a:t>tibia</a:t>
            </a:r>
            <a:r>
              <a:rPr lang="ru-RU" sz="1600" dirty="0"/>
              <a:t>) – единственная из двух костей голени, которая сочленяется с бедренной костью. Верхний эпифиз широкий, имеет два мыщелка: медиальный и латеральный, несущих на своих проксимальных концах слегка вогнутые суставные поверхности, разделенные межмыщелковым возвышением. На латеральной поверхности одноименного мыщелка большеберцовой кости имеется малоберцовая суставная поверхность, служащая для соединения с малоберцовой костью. Тело большеберцовой кости трехгранной формы. Острый передний край возле верхнего эпифиза переходит в выраженную бугристость большеберцовой кости – место прикрепления сухожилия четырехглавой мышцы бедра. К латеральному (межкостному) краю кости прикрепляется межкостная перепонка голени. Медиальный край разграничивает медиальную и заднюю поверхности. Дистальный эпифиз большеберцовой кости утолщен, четырехугольной формы, несет на себе нижнюю суставную поверхность для сочленения с таранной костью стопы. Медиальный конец кости образует медиальную лодыжку. На латеральной стороне нижнего эпифиза имеется малоберцовая вырезка для сочленения с малоберцовой костью.</a:t>
            </a:r>
          </a:p>
          <a:p>
            <a:pPr>
              <a:lnSpc>
                <a:spcPct val="100000"/>
              </a:lnSpc>
            </a:pPr>
            <a:r>
              <a:rPr lang="ru-RU" sz="1600" b="1" dirty="0"/>
              <a:t>Малоберцовая кость</a:t>
            </a:r>
            <a:r>
              <a:rPr lang="ru-RU" sz="1600" dirty="0"/>
              <a:t> – тонкая, длинная трубчатая кость. Верхний эпифиз – головка, несет на себе суставную поверхность для сочленения с верхним эпифизом большеберцовой кости и заканчивается заостренной верхушкой. Посредством шейки головка переходит в тело трехгранной формы, которое внизу оканчивается утолщенной латеральной лодыжкой, имеющей суставную поверхность лодыжки. Суставные поверхности лодыжек и нижняя суставная поверхность большеберцовой кости образуют вилку, которая охватывает блок таранной кости сверху и с боков.</a:t>
            </a:r>
          </a:p>
        </p:txBody>
      </p:sp>
    </p:spTree>
    <p:extLst>
      <p:ext uri="{BB962C8B-B14F-4D97-AF65-F5344CB8AC3E}">
        <p14:creationId xmlns:p14="http://schemas.microsoft.com/office/powerpoint/2010/main" val="29459068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Объект 2">
            <a:extLst>
              <a:ext uri="{FF2B5EF4-FFF2-40B4-BE49-F238E27FC236}">
                <a16:creationId xmlns:a16="http://schemas.microsoft.com/office/drawing/2014/main" id="{E6C6C71E-AC57-09CA-567F-BBB16F132CFA}"/>
              </a:ext>
            </a:extLst>
          </p:cNvPr>
          <p:cNvGraphicFramePr>
            <a:graphicFrameLocks noGrp="1"/>
          </p:cNvGraphicFramePr>
          <p:nvPr>
            <p:ph idx="1"/>
            <p:extLst>
              <p:ext uri="{D42A27DB-BD31-4B8C-83A1-F6EECF244321}">
                <p14:modId xmlns:p14="http://schemas.microsoft.com/office/powerpoint/2010/main" val="3939485437"/>
              </p:ext>
            </p:extLst>
          </p:nvPr>
        </p:nvGraphicFramePr>
        <p:xfrm>
          <a:off x="581025" y="432079"/>
          <a:ext cx="11029950" cy="61194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116706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458BE4D-2072-4CE9-B9DD-D15A6212AA7D}"/>
              </a:ext>
            </a:extLst>
          </p:cNvPr>
          <p:cNvSpPr>
            <a:spLocks noGrp="1"/>
          </p:cNvSpPr>
          <p:nvPr>
            <p:ph type="title"/>
          </p:nvPr>
        </p:nvSpPr>
        <p:spPr>
          <a:xfrm>
            <a:off x="581359" y="702156"/>
            <a:ext cx="11029616" cy="996015"/>
          </a:xfrm>
        </p:spPr>
        <p:txBody>
          <a:bodyPr>
            <a:normAutofit fontScale="90000"/>
          </a:bodyPr>
          <a:lstStyle/>
          <a:p>
            <a:pPr>
              <a:lnSpc>
                <a:spcPct val="90000"/>
              </a:lnSpc>
            </a:pPr>
            <a:r>
              <a:rPr lang="ru-RU" sz="2200" b="1" i="1" dirty="0"/>
              <a:t>Ладьевидная, кубовидная и три клиновидные кости </a:t>
            </a:r>
            <a:r>
              <a:rPr lang="ru-RU" sz="2200" dirty="0"/>
              <a:t>соединяются между собой, а первые две, кроме того, – с пяточной и таранной. Клиновидные и кубовидная кости образуют суставы с плюсневыми костями. </a:t>
            </a:r>
          </a:p>
        </p:txBody>
      </p:sp>
      <p:graphicFrame>
        <p:nvGraphicFramePr>
          <p:cNvPr id="5" name="Объект 2">
            <a:extLst>
              <a:ext uri="{FF2B5EF4-FFF2-40B4-BE49-F238E27FC236}">
                <a16:creationId xmlns:a16="http://schemas.microsoft.com/office/drawing/2014/main" id="{193C4D9F-1010-3C01-54E0-A2F7CF77AA42}"/>
              </a:ext>
            </a:extLst>
          </p:cNvPr>
          <p:cNvGraphicFramePr>
            <a:graphicFrameLocks noGrp="1"/>
          </p:cNvGraphicFramePr>
          <p:nvPr>
            <p:ph idx="1"/>
            <p:extLst>
              <p:ext uri="{D42A27DB-BD31-4B8C-83A1-F6EECF244321}">
                <p14:modId xmlns:p14="http://schemas.microsoft.com/office/powerpoint/2010/main" val="3066319991"/>
              </p:ext>
            </p:extLst>
          </p:nvPr>
        </p:nvGraphicFramePr>
        <p:xfrm>
          <a:off x="581025" y="2019719"/>
          <a:ext cx="11029950" cy="44011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50977644"/>
      </p:ext>
    </p:extLst>
  </p:cSld>
  <p:clrMapOvr>
    <a:masterClrMapping/>
  </p:clrMapOvr>
</p:sld>
</file>

<file path=ppt/theme/theme1.xml><?xml version="1.0" encoding="utf-8"?>
<a:theme xmlns:a="http://schemas.openxmlformats.org/drawingml/2006/main" name="DividendVTI">
  <a:themeElements>
    <a:clrScheme name="DividendVTI">
      <a:dk1>
        <a:sysClr val="windowText" lastClr="000000"/>
      </a:dk1>
      <a:lt1>
        <a:sysClr val="window" lastClr="FFFFFF"/>
      </a:lt1>
      <a:dk2>
        <a:srgbClr val="3D3D3D"/>
      </a:dk2>
      <a:lt2>
        <a:srgbClr val="EBEBEB"/>
      </a:lt2>
      <a:accent1>
        <a:srgbClr val="ED8428"/>
      </a:accent1>
      <a:accent2>
        <a:srgbClr val="E6C46D"/>
      </a:accent2>
      <a:accent3>
        <a:srgbClr val="537685"/>
      </a:accent3>
      <a:accent4>
        <a:srgbClr val="969FA7"/>
      </a:accent4>
      <a:accent5>
        <a:srgbClr val="A9C37C"/>
      </a:accent5>
      <a:accent6>
        <a:srgbClr val="5A8071"/>
      </a:accent6>
      <a:hlink>
        <a:srgbClr val="828282"/>
      </a:hlink>
      <a:folHlink>
        <a:srgbClr val="A5A5A5"/>
      </a:folHlink>
    </a:clrScheme>
    <a:fontScheme name="Dividend">
      <a:majorFont>
        <a:latin typeface="Franklin Gothic Demi"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VTI" id="{97558BDE-0B66-457C-BB6F-7B1B22DAA9B8}" vid="{F53508A3-AC60-448A-AF37-934D5F1A0D5E}"/>
    </a:ext>
  </a:extLst>
</a:theme>
</file>

<file path=docProps/app.xml><?xml version="1.0" encoding="utf-8"?>
<Properties xmlns="http://schemas.openxmlformats.org/officeDocument/2006/extended-properties" xmlns:vt="http://schemas.openxmlformats.org/officeDocument/2006/docPropsVTypes">
  <TotalTime>175</TotalTime>
  <Words>1591</Words>
  <Application>Microsoft Office PowerPoint</Application>
  <PresentationFormat>Широкоэкранный</PresentationFormat>
  <Paragraphs>27</Paragraphs>
  <Slides>10</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10</vt:i4>
      </vt:variant>
    </vt:vector>
  </HeadingPairs>
  <TitlesOfParts>
    <vt:vector size="15" baseType="lpstr">
      <vt:lpstr>Corbel</vt:lpstr>
      <vt:lpstr>Franklin Gothic Book</vt:lpstr>
      <vt:lpstr>Franklin Gothic Demi</vt:lpstr>
      <vt:lpstr>Wingdings 2</vt:lpstr>
      <vt:lpstr>DividendVTI</vt:lpstr>
      <vt:lpstr>Кости нижней конечности</vt:lpstr>
      <vt:lpstr>Тазовая кость</vt:lpstr>
      <vt:lpstr>Презентация PowerPoint</vt:lpstr>
      <vt:lpstr>Презентация PowerPoint</vt:lpstr>
      <vt:lpstr>Кости свободной части нижней конечности</vt:lpstr>
      <vt:lpstr>Презентация PowerPoint</vt:lpstr>
      <vt:lpstr>Презентация PowerPoint</vt:lpstr>
      <vt:lpstr>Презентация PowerPoint</vt:lpstr>
      <vt:lpstr>Ладьевидная, кубовидная и три клиновидные кости соединяются между собой, а первые две, кроме того, – с пяточной и таранной. Клиновидные и кубовидная кости образуют суставы с плюсневыми костями. </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Кости нижней конечности</dc:title>
  <dc:creator>Polina Baranova</dc:creator>
  <cp:lastModifiedBy>Polina Baranova</cp:lastModifiedBy>
  <cp:revision>2</cp:revision>
  <dcterms:created xsi:type="dcterms:W3CDTF">2022-03-30T14:49:34Z</dcterms:created>
  <dcterms:modified xsi:type="dcterms:W3CDTF">2022-04-02T10:57:47Z</dcterms:modified>
</cp:coreProperties>
</file>