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91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EEE3C-2B2D-4F18-A63B-006C69188BD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D85AEFC-8E4B-4DA9-B39E-A07EBF5BD4E9}">
      <dgm:prSet/>
      <dgm:spPr/>
      <dgm:t>
        <a:bodyPr/>
        <a:lstStyle/>
        <a:p>
          <a:r>
            <a:rPr lang="ru-RU" i="1"/>
            <a:t>Кости пясти </a:t>
          </a:r>
          <a:r>
            <a:rPr lang="ru-RU"/>
            <a:t>– пять костей, каждая из которых представляет собой короткую трубчатую кость, имеющую основание, тело и головку, сочленяющуюся с проксимальной фалангой соответствующего пальца. </a:t>
          </a:r>
          <a:endParaRPr lang="en-US"/>
        </a:p>
      </dgm:t>
    </dgm:pt>
    <dgm:pt modelId="{8BF7F01B-723E-4198-A14E-51BE363C6A72}" type="parTrans" cxnId="{017BA7D3-43E4-4026-B276-25F69F17AB34}">
      <dgm:prSet/>
      <dgm:spPr/>
      <dgm:t>
        <a:bodyPr/>
        <a:lstStyle/>
        <a:p>
          <a:endParaRPr lang="en-US"/>
        </a:p>
      </dgm:t>
    </dgm:pt>
    <dgm:pt modelId="{E724577C-A1BC-4338-9743-57D5D79A96FB}" type="sibTrans" cxnId="{017BA7D3-43E4-4026-B276-25F69F17AB34}">
      <dgm:prSet/>
      <dgm:spPr/>
      <dgm:t>
        <a:bodyPr/>
        <a:lstStyle/>
        <a:p>
          <a:endParaRPr lang="en-US"/>
        </a:p>
      </dgm:t>
    </dgm:pt>
    <dgm:pt modelId="{2F750CE7-7FE0-416E-8F02-273631838BAA}">
      <dgm:prSet/>
      <dgm:spPr/>
      <dgm:t>
        <a:bodyPr/>
        <a:lstStyle/>
        <a:p>
          <a:r>
            <a:rPr lang="ru-RU" i="1"/>
            <a:t>Скелет пальцев </a:t>
          </a:r>
          <a:r>
            <a:rPr lang="ru-RU"/>
            <a:t>образован фалангами, которых у II–V пальцев по три (проксимальная, средняя и дистальная), у большого пальца две (проксимальная и дистальная). Фаланги – это короткие трубчатые кости, у которых различают основание, тело и головку. Фаланги несут на себе суставные поверхности. Суставная поверхность основания у проксимальных фаланг сочленяется с головкой соответствующей пястной кости, а у остальных – с головкой проксимально лежащей фаланги.</a:t>
          </a:r>
          <a:endParaRPr lang="en-US"/>
        </a:p>
      </dgm:t>
    </dgm:pt>
    <dgm:pt modelId="{B3744E21-E6E3-4A7D-BAE0-A5A8A140A1D2}" type="parTrans" cxnId="{D364729B-4892-4672-9EC9-413A1975995B}">
      <dgm:prSet/>
      <dgm:spPr/>
      <dgm:t>
        <a:bodyPr/>
        <a:lstStyle/>
        <a:p>
          <a:endParaRPr lang="en-US"/>
        </a:p>
      </dgm:t>
    </dgm:pt>
    <dgm:pt modelId="{AAB8BC2C-1CA5-4968-9764-0919128CE3EE}" type="sibTrans" cxnId="{D364729B-4892-4672-9EC9-413A1975995B}">
      <dgm:prSet/>
      <dgm:spPr/>
      <dgm:t>
        <a:bodyPr/>
        <a:lstStyle/>
        <a:p>
          <a:endParaRPr lang="en-US"/>
        </a:p>
      </dgm:t>
    </dgm:pt>
    <dgm:pt modelId="{EE6DD308-B828-44CF-8C72-1BC084C60F49}" type="pres">
      <dgm:prSet presAssocID="{84AEEE3C-2B2D-4F18-A63B-006C69188BD8}" presName="linear" presStyleCnt="0">
        <dgm:presLayoutVars>
          <dgm:animLvl val="lvl"/>
          <dgm:resizeHandles val="exact"/>
        </dgm:presLayoutVars>
      </dgm:prSet>
      <dgm:spPr/>
    </dgm:pt>
    <dgm:pt modelId="{1C5186B9-6ADE-470C-8E2A-1DF9D0B89BD7}" type="pres">
      <dgm:prSet presAssocID="{BD85AEFC-8E4B-4DA9-B39E-A07EBF5BD4E9}" presName="parentText" presStyleLbl="node1" presStyleIdx="0" presStyleCnt="2">
        <dgm:presLayoutVars>
          <dgm:chMax val="0"/>
          <dgm:bulletEnabled val="1"/>
        </dgm:presLayoutVars>
      </dgm:prSet>
      <dgm:spPr/>
    </dgm:pt>
    <dgm:pt modelId="{B64AA7D8-1DC4-46E9-B764-5EBC93F0B38C}" type="pres">
      <dgm:prSet presAssocID="{E724577C-A1BC-4338-9743-57D5D79A96FB}" presName="spacer" presStyleCnt="0"/>
      <dgm:spPr/>
    </dgm:pt>
    <dgm:pt modelId="{4E771398-70BE-435E-87B6-352AE22AD651}" type="pres">
      <dgm:prSet presAssocID="{2F750CE7-7FE0-416E-8F02-273631838BAA}" presName="parentText" presStyleLbl="node1" presStyleIdx="1" presStyleCnt="2">
        <dgm:presLayoutVars>
          <dgm:chMax val="0"/>
          <dgm:bulletEnabled val="1"/>
        </dgm:presLayoutVars>
      </dgm:prSet>
      <dgm:spPr/>
    </dgm:pt>
  </dgm:ptLst>
  <dgm:cxnLst>
    <dgm:cxn modelId="{085A5708-F500-43E9-9420-5E7C7AB8DE7C}" type="presOf" srcId="{2F750CE7-7FE0-416E-8F02-273631838BAA}" destId="{4E771398-70BE-435E-87B6-352AE22AD651}" srcOrd="0" destOrd="0" presId="urn:microsoft.com/office/officeart/2005/8/layout/vList2"/>
    <dgm:cxn modelId="{0652E357-E3FD-41CF-A73E-9FFBF8458959}" type="presOf" srcId="{84AEEE3C-2B2D-4F18-A63B-006C69188BD8}" destId="{EE6DD308-B828-44CF-8C72-1BC084C60F49}" srcOrd="0" destOrd="0" presId="urn:microsoft.com/office/officeart/2005/8/layout/vList2"/>
    <dgm:cxn modelId="{D364729B-4892-4672-9EC9-413A1975995B}" srcId="{84AEEE3C-2B2D-4F18-A63B-006C69188BD8}" destId="{2F750CE7-7FE0-416E-8F02-273631838BAA}" srcOrd="1" destOrd="0" parTransId="{B3744E21-E6E3-4A7D-BAE0-A5A8A140A1D2}" sibTransId="{AAB8BC2C-1CA5-4968-9764-0919128CE3EE}"/>
    <dgm:cxn modelId="{017BA7D3-43E4-4026-B276-25F69F17AB34}" srcId="{84AEEE3C-2B2D-4F18-A63B-006C69188BD8}" destId="{BD85AEFC-8E4B-4DA9-B39E-A07EBF5BD4E9}" srcOrd="0" destOrd="0" parTransId="{8BF7F01B-723E-4198-A14E-51BE363C6A72}" sibTransId="{E724577C-A1BC-4338-9743-57D5D79A96FB}"/>
    <dgm:cxn modelId="{88FA71E0-CD13-467A-8C8A-B9318EBC3659}" type="presOf" srcId="{BD85AEFC-8E4B-4DA9-B39E-A07EBF5BD4E9}" destId="{1C5186B9-6ADE-470C-8E2A-1DF9D0B89BD7}" srcOrd="0" destOrd="0" presId="urn:microsoft.com/office/officeart/2005/8/layout/vList2"/>
    <dgm:cxn modelId="{65B039F5-D33D-4D56-9C2D-EA0C3998555C}" type="presParOf" srcId="{EE6DD308-B828-44CF-8C72-1BC084C60F49}" destId="{1C5186B9-6ADE-470C-8E2A-1DF9D0B89BD7}" srcOrd="0" destOrd="0" presId="urn:microsoft.com/office/officeart/2005/8/layout/vList2"/>
    <dgm:cxn modelId="{2CEC9165-A8CE-4CCC-BF81-56B04C43B598}" type="presParOf" srcId="{EE6DD308-B828-44CF-8C72-1BC084C60F49}" destId="{B64AA7D8-1DC4-46E9-B764-5EBC93F0B38C}" srcOrd="1" destOrd="0" presId="urn:microsoft.com/office/officeart/2005/8/layout/vList2"/>
    <dgm:cxn modelId="{2625FEE3-5B17-4885-BE38-52AB081E61BF}" type="presParOf" srcId="{EE6DD308-B828-44CF-8C72-1BC084C60F49}" destId="{4E771398-70BE-435E-87B6-352AE22AD65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186B9-6ADE-470C-8E2A-1DF9D0B89BD7}">
      <dsp:nvSpPr>
        <dsp:cNvPr id="0" name=""/>
        <dsp:cNvSpPr/>
      </dsp:nvSpPr>
      <dsp:spPr>
        <a:xfrm>
          <a:off x="0" y="16284"/>
          <a:ext cx="10515600" cy="212914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i="1" kern="1200"/>
            <a:t>Кости пясти </a:t>
          </a:r>
          <a:r>
            <a:rPr lang="ru-RU" sz="2100" kern="1200"/>
            <a:t>– пять костей, каждая из которых представляет собой короткую трубчатую кость, имеющую основание, тело и головку, сочленяющуюся с проксимальной фалангой соответствующего пальца. </a:t>
          </a:r>
          <a:endParaRPr lang="en-US" sz="2100" kern="1200"/>
        </a:p>
      </dsp:txBody>
      <dsp:txXfrm>
        <a:off x="103936" y="120220"/>
        <a:ext cx="10307728" cy="1921272"/>
      </dsp:txXfrm>
    </dsp:sp>
    <dsp:sp modelId="{4E771398-70BE-435E-87B6-352AE22AD651}">
      <dsp:nvSpPr>
        <dsp:cNvPr id="0" name=""/>
        <dsp:cNvSpPr/>
      </dsp:nvSpPr>
      <dsp:spPr>
        <a:xfrm>
          <a:off x="0" y="2205909"/>
          <a:ext cx="10515600" cy="212914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i="1" kern="1200"/>
            <a:t>Скелет пальцев </a:t>
          </a:r>
          <a:r>
            <a:rPr lang="ru-RU" sz="2100" kern="1200"/>
            <a:t>образован фалангами, которых у II–V пальцев по три (проксимальная, средняя и дистальная), у большого пальца две (проксимальная и дистальная). Фаланги – это короткие трубчатые кости, у которых различают основание, тело и головку. Фаланги несут на себе суставные поверхности. Суставная поверхность основания у проксимальных фаланг сочленяется с головкой соответствующей пястной кости, а у остальных – с головкой проксимально лежащей фаланги.</a:t>
          </a:r>
          <a:endParaRPr lang="en-US" sz="2100" kern="1200"/>
        </a:p>
      </dsp:txBody>
      <dsp:txXfrm>
        <a:off x="103936" y="2309845"/>
        <a:ext cx="10307728" cy="192127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0BFAAD-3311-4FDD-B19F-B998FCC8D0F1}" type="datetimeFigureOut">
              <a:rPr lang="ru-RU" smtClean="0"/>
              <a:t>22.01.2023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2F2B64-316B-4935-97C8-6FBC294A041B}" type="slidenum">
              <a:rPr lang="ru-RU" smtClean="0"/>
              <a:t>‹#›</a:t>
            </a:fld>
            <a:endParaRPr lang="ru-RU"/>
          </a:p>
        </p:txBody>
      </p:sp>
    </p:spTree>
    <p:extLst>
      <p:ext uri="{BB962C8B-B14F-4D97-AF65-F5344CB8AC3E}">
        <p14:creationId xmlns:p14="http://schemas.microsoft.com/office/powerpoint/2010/main" val="3353923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F52F2B64-316B-4935-97C8-6FBC294A041B}" type="slidenum">
              <a:rPr lang="ru-RU" smtClean="0"/>
              <a:t>7</a:t>
            </a:fld>
            <a:endParaRPr lang="ru-RU"/>
          </a:p>
        </p:txBody>
      </p:sp>
    </p:spTree>
    <p:extLst>
      <p:ext uri="{BB962C8B-B14F-4D97-AF65-F5344CB8AC3E}">
        <p14:creationId xmlns:p14="http://schemas.microsoft.com/office/powerpoint/2010/main" val="107620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4E1941-ED46-4B40-9C70-2DE1C4191E8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F5895C9-6952-4FC3-ACDC-39CB3CEF95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E0FE0D88-0830-491E-96F8-0A7DACBEB0D8}"/>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825A3C24-7501-4D6F-9AC6-0A4D49C07FF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FF11D87-4A2B-4ABF-8331-D657EDD10AA1}"/>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797584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B824B2F-30A4-48FC-A1A1-1709B061E5A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8474E173-C832-4908-B235-AD7EFE272F9D}"/>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113761F-D4BF-4DAF-A232-5D0F8C5238F6}"/>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4D281F83-D30B-459F-B423-DB968F05901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7AAAA97-5931-430F-B23C-086790B59CBC}"/>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3513950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34B91EE8-FF62-42BD-89F2-100B9C19BFF5}"/>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2F75D8B-5493-40CF-BF74-8FB0F778F32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3600E84-64E4-4D83-9CBD-C5B8378BA902}"/>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FE6D97E4-F3E5-45A7-A0D8-D3B9DAC8535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93DDFFA-8E96-486A-AB84-4A3029296857}"/>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814546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AB48C3-01B4-4CB7-A2FD-84C8C1BCA55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D3A035C-8100-4D85-9753-71E739B77F6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12CC12C-38CD-441A-BD20-BC87F12C46B0}"/>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5790041C-EBF2-49E9-A396-DE5ED94C098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79FEF46-5763-4993-962E-F54C52696D80}"/>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61606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339175-D5CF-4296-B40E-FC30E74C0E3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FE9BBD3-3C8B-4C2A-9174-87CC9C6961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CBE565E5-1860-4AE5-8D15-5EB726D264B4}"/>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A67963ED-9957-4530-B9A2-59B7725CD57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CB30216-1228-48ED-AAAF-D29DA8ABA61C}"/>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3221385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3413F3-1CBE-446C-94D9-A71D176CB2E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7285FCC-94D5-4664-A288-589CE489EDB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175197F-4193-43ED-8CE4-78D231E34745}"/>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18A422A-48FA-4415-825B-D09658CF6175}"/>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6" name="Нижний колонтитул 5">
            <a:extLst>
              <a:ext uri="{FF2B5EF4-FFF2-40B4-BE49-F238E27FC236}">
                <a16:creationId xmlns:a16="http://schemas.microsoft.com/office/drawing/2014/main" id="{DB1E079E-3890-40BE-AD2E-12C607C1345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42AB123-B97A-44C0-9D33-A8964C6F1460}"/>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4080258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52901C-211F-48EB-BE41-78C646A10C6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16CF16C8-0763-4230-98AB-F06FBB69DA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85DED91F-DE66-4872-AEA6-C8826BC263A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F8324226-4190-4287-A815-58832C863F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02694664-336E-460B-9D03-B96957EB496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91F3600F-6EBF-4597-95DF-2AFB50D00D1E}"/>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8" name="Нижний колонтитул 7">
            <a:extLst>
              <a:ext uri="{FF2B5EF4-FFF2-40B4-BE49-F238E27FC236}">
                <a16:creationId xmlns:a16="http://schemas.microsoft.com/office/drawing/2014/main" id="{0D36EF2A-9898-4829-BCFD-9CEEDAC5DD4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C6C613A-E0FD-4A7D-B935-DD64C7ED88C4}"/>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158117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4CB59C-B136-486D-9736-A99FBBC9E139}"/>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0FB3BE4-0756-445D-AB6E-994FF0BD5C07}"/>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4" name="Нижний колонтитул 3">
            <a:extLst>
              <a:ext uri="{FF2B5EF4-FFF2-40B4-BE49-F238E27FC236}">
                <a16:creationId xmlns:a16="http://schemas.microsoft.com/office/drawing/2014/main" id="{861C6902-CCAA-4AA2-B335-1BE0FB7BF9D0}"/>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A5EBFF0A-D7AE-43E3-85B1-B86024210A39}"/>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3952194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76AADC9-8BB9-4E6C-90CF-6B0D523BA3B0}"/>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3" name="Нижний колонтитул 2">
            <a:extLst>
              <a:ext uri="{FF2B5EF4-FFF2-40B4-BE49-F238E27FC236}">
                <a16:creationId xmlns:a16="http://schemas.microsoft.com/office/drawing/2014/main" id="{39B4FE93-66F4-41C2-BD24-610C121BA46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BD2BE681-59A0-403D-9C24-E74EDC1AB84E}"/>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63324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45C9F1-34AF-4C30-9CF7-17256907D21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C418617-9BC8-4853-B3C9-D4FAFDC38C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E58DF47-76AA-4CC1-B36F-77DEFB5B72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FC54B510-747D-4E7A-BD5D-FD081450C0DE}"/>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6" name="Нижний колонтитул 5">
            <a:extLst>
              <a:ext uri="{FF2B5EF4-FFF2-40B4-BE49-F238E27FC236}">
                <a16:creationId xmlns:a16="http://schemas.microsoft.com/office/drawing/2014/main" id="{8AB94CD9-E4AC-4B04-BCBA-F0B64D2070D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963FB33-53FC-4FE2-BFC6-E3C5BCEC9067}"/>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939406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7AD10A-41E0-477C-9722-7E71CDAFE28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A9CC343-3F35-4652-AAEE-B3EB30DCED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39AEC49-1837-4E55-8F88-07DABC91EE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D7211D7-57A8-47CD-9A03-E767A30D66C4}"/>
              </a:ext>
            </a:extLst>
          </p:cNvPr>
          <p:cNvSpPr>
            <a:spLocks noGrp="1"/>
          </p:cNvSpPr>
          <p:nvPr>
            <p:ph type="dt" sz="half" idx="10"/>
          </p:nvPr>
        </p:nvSpPr>
        <p:spPr/>
        <p:txBody>
          <a:bodyPr/>
          <a:lstStyle/>
          <a:p>
            <a:fld id="{F438CA3E-9442-4459-A641-9316B1D9AA88}" type="datetimeFigureOut">
              <a:rPr lang="ru-RU" smtClean="0"/>
              <a:t>22.01.2023</a:t>
            </a:fld>
            <a:endParaRPr lang="ru-RU"/>
          </a:p>
        </p:txBody>
      </p:sp>
      <p:sp>
        <p:nvSpPr>
          <p:cNvPr id="6" name="Нижний колонтитул 5">
            <a:extLst>
              <a:ext uri="{FF2B5EF4-FFF2-40B4-BE49-F238E27FC236}">
                <a16:creationId xmlns:a16="http://schemas.microsoft.com/office/drawing/2014/main" id="{70BE5566-8DE4-4FFD-ABE1-FC6DDF26443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52F432E-297F-4C96-8A6B-E65ECDEF4C66}"/>
              </a:ext>
            </a:extLst>
          </p:cNvPr>
          <p:cNvSpPr>
            <a:spLocks noGrp="1"/>
          </p:cNvSpPr>
          <p:nvPr>
            <p:ph type="sldNum" sz="quarter" idx="12"/>
          </p:nvPr>
        </p:nvSpPr>
        <p:spPr/>
        <p:txBody>
          <a:bodyPr/>
          <a:lstStyle/>
          <a:p>
            <a:fld id="{8AD5A884-6BE9-44BF-9A5E-1272486801FB}" type="slidenum">
              <a:rPr lang="ru-RU" smtClean="0"/>
              <a:t>‹#›</a:t>
            </a:fld>
            <a:endParaRPr lang="ru-RU"/>
          </a:p>
        </p:txBody>
      </p:sp>
    </p:spTree>
    <p:extLst>
      <p:ext uri="{BB962C8B-B14F-4D97-AF65-F5344CB8AC3E}">
        <p14:creationId xmlns:p14="http://schemas.microsoft.com/office/powerpoint/2010/main" val="4100264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601AC7-E23A-4FA4-932B-A2E23735A9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03C9D853-75B6-4EF0-89CB-B21723A1D2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9D7FFB4-D486-4C1A-A614-A3B7903643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38CA3E-9442-4459-A641-9316B1D9AA88}" type="datetimeFigureOut">
              <a:rPr lang="ru-RU" smtClean="0"/>
              <a:t>22.01.2023</a:t>
            </a:fld>
            <a:endParaRPr lang="ru-RU"/>
          </a:p>
        </p:txBody>
      </p:sp>
      <p:sp>
        <p:nvSpPr>
          <p:cNvPr id="5" name="Нижний колонтитул 4">
            <a:extLst>
              <a:ext uri="{FF2B5EF4-FFF2-40B4-BE49-F238E27FC236}">
                <a16:creationId xmlns:a16="http://schemas.microsoft.com/office/drawing/2014/main" id="{F66DBE5B-C6B1-4B73-9F98-5F4BAB5705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74AD720-6D8D-4B2F-9BEA-E3A44428A2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5A884-6BE9-44BF-9A5E-1272486801FB}" type="slidenum">
              <a:rPr lang="ru-RU" smtClean="0"/>
              <a:t>‹#›</a:t>
            </a:fld>
            <a:endParaRPr lang="ru-RU"/>
          </a:p>
        </p:txBody>
      </p:sp>
    </p:spTree>
    <p:extLst>
      <p:ext uri="{BB962C8B-B14F-4D97-AF65-F5344CB8AC3E}">
        <p14:creationId xmlns:p14="http://schemas.microsoft.com/office/powerpoint/2010/main" val="3255479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lor Cover">
            <a:extLst>
              <a:ext uri="{FF2B5EF4-FFF2-40B4-BE49-F238E27FC236}">
                <a16:creationId xmlns:a16="http://schemas.microsoft.com/office/drawing/2014/main" id="{8B2B1708-8CE4-4A20-94F5-55118AE2C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3E84BE2F-C43D-43D9-A96D-1526003268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27" name="Color">
              <a:extLst>
                <a:ext uri="{FF2B5EF4-FFF2-40B4-BE49-F238E27FC236}">
                  <a16:creationId xmlns:a16="http://schemas.microsoft.com/office/drawing/2014/main" id="{E7400609-3385-4926-AD61-85A199F074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Color">
              <a:extLst>
                <a:ext uri="{FF2B5EF4-FFF2-40B4-BE49-F238E27FC236}">
                  <a16:creationId xmlns:a16="http://schemas.microsoft.com/office/drawing/2014/main" id="{9E9E1A20-C3CA-40B4-8D3A-3EAC12D69A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Рисунок 16">
            <a:extLst>
              <a:ext uri="{FF2B5EF4-FFF2-40B4-BE49-F238E27FC236}">
                <a16:creationId xmlns:a16="http://schemas.microsoft.com/office/drawing/2014/main" id="{6809D3B5-7565-49D5-9BB3-8521F5E4CF85}"/>
              </a:ext>
            </a:extLst>
          </p:cNvPr>
          <p:cNvPicPr>
            <a:picLocks noChangeAspect="1"/>
          </p:cNvPicPr>
          <p:nvPr/>
        </p:nvPicPr>
        <p:blipFill>
          <a:blip r:embed="rId2"/>
          <a:stretch>
            <a:fillRect/>
          </a:stretch>
        </p:blipFill>
        <p:spPr>
          <a:xfrm>
            <a:off x="9538564" y="0"/>
            <a:ext cx="2650385" cy="5353659"/>
          </a:xfrm>
          <a:prstGeom prst="rect">
            <a:avLst/>
          </a:prstGeom>
        </p:spPr>
      </p:pic>
      <p:pic>
        <p:nvPicPr>
          <p:cNvPr id="5" name="Рисунок 4">
            <a:extLst>
              <a:ext uri="{FF2B5EF4-FFF2-40B4-BE49-F238E27FC236}">
                <a16:creationId xmlns:a16="http://schemas.microsoft.com/office/drawing/2014/main" id="{A3D98DD7-373C-49B2-8402-EE2929E01623}"/>
              </a:ext>
            </a:extLst>
          </p:cNvPr>
          <p:cNvPicPr>
            <a:picLocks noChangeAspect="1"/>
          </p:cNvPicPr>
          <p:nvPr/>
        </p:nvPicPr>
        <p:blipFill>
          <a:blip r:embed="rId3"/>
          <a:stretch>
            <a:fillRect/>
          </a:stretch>
        </p:blipFill>
        <p:spPr>
          <a:xfrm>
            <a:off x="8156211" y="5349691"/>
            <a:ext cx="4032738" cy="1512277"/>
          </a:xfrm>
          <a:prstGeom prst="rect">
            <a:avLst/>
          </a:prstGeom>
        </p:spPr>
      </p:pic>
      <p:grpSp>
        <p:nvGrpSpPr>
          <p:cNvPr id="30" name="Group 29">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31" name="Freeform: Shape 30">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2" name="Freeform: Shape 31">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Freeform: Shape 32">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4" name="Freeform: Shape 33">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5" name="Freeform: Shape 34">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6" name="Freeform: Shape 35">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7" name="Freeform: Shape 36">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Заголовок 1">
            <a:extLst>
              <a:ext uri="{FF2B5EF4-FFF2-40B4-BE49-F238E27FC236}">
                <a16:creationId xmlns:a16="http://schemas.microsoft.com/office/drawing/2014/main" id="{8172A044-0F9D-4045-8156-D1D65936C445}"/>
              </a:ext>
            </a:extLst>
          </p:cNvPr>
          <p:cNvSpPr>
            <a:spLocks noGrp="1"/>
          </p:cNvSpPr>
          <p:nvPr>
            <p:ph type="ctrTitle"/>
          </p:nvPr>
        </p:nvSpPr>
        <p:spPr>
          <a:xfrm>
            <a:off x="1012644" y="598260"/>
            <a:ext cx="4879001" cy="3026128"/>
          </a:xfrm>
        </p:spPr>
        <p:txBody>
          <a:bodyPr anchor="b">
            <a:normAutofit/>
          </a:bodyPr>
          <a:lstStyle/>
          <a:p>
            <a:pPr algn="l"/>
            <a:r>
              <a:rPr lang="ru-RU" sz="4800">
                <a:solidFill>
                  <a:schemeClr val="bg1"/>
                </a:solidFill>
              </a:rPr>
              <a:t>Кости верхней конечности</a:t>
            </a:r>
          </a:p>
        </p:txBody>
      </p:sp>
      <p:sp>
        <p:nvSpPr>
          <p:cNvPr id="3" name="Подзаголовок 2">
            <a:extLst>
              <a:ext uri="{FF2B5EF4-FFF2-40B4-BE49-F238E27FC236}">
                <a16:creationId xmlns:a16="http://schemas.microsoft.com/office/drawing/2014/main" id="{3900593E-1E4F-4D22-9EDD-7E35B028B1EC}"/>
              </a:ext>
            </a:extLst>
          </p:cNvPr>
          <p:cNvSpPr>
            <a:spLocks noGrp="1"/>
          </p:cNvSpPr>
          <p:nvPr>
            <p:ph type="subTitle" idx="1"/>
          </p:nvPr>
        </p:nvSpPr>
        <p:spPr>
          <a:xfrm>
            <a:off x="1012644" y="3764655"/>
            <a:ext cx="4879001" cy="2495085"/>
          </a:xfrm>
        </p:spPr>
        <p:txBody>
          <a:bodyPr anchor="t">
            <a:normAutofit/>
          </a:bodyPr>
          <a:lstStyle/>
          <a:p>
            <a:pPr algn="l"/>
            <a:r>
              <a:rPr lang="ru-RU" sz="2000">
                <a:solidFill>
                  <a:schemeClr val="bg1"/>
                </a:solidFill>
              </a:rPr>
              <a:t>У верхней конечности выделяют пояс верхних конечностей (плечевой пояс) и кости ее свободной части. У свободной части верхней конечности проксимально расположена плечевая кость, средний сегмент образуют кости предплечья, дистальный сегмент конечности состоит из костей кисти.</a:t>
            </a:r>
          </a:p>
        </p:txBody>
      </p:sp>
    </p:spTree>
    <p:extLst>
      <p:ext uri="{BB962C8B-B14F-4D97-AF65-F5344CB8AC3E}">
        <p14:creationId xmlns:p14="http://schemas.microsoft.com/office/powerpoint/2010/main" val="3281295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24">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8419D40B-C8AE-4D4C-940C-3A3E35F425B7}"/>
              </a:ext>
            </a:extLst>
          </p:cNvPr>
          <p:cNvSpPr>
            <a:spLocks noGrp="1"/>
          </p:cNvSpPr>
          <p:nvPr>
            <p:ph idx="1"/>
          </p:nvPr>
        </p:nvSpPr>
        <p:spPr>
          <a:xfrm>
            <a:off x="645066" y="2031101"/>
            <a:ext cx="4282984" cy="3511943"/>
          </a:xfrm>
        </p:spPr>
        <p:txBody>
          <a:bodyPr anchor="ctr">
            <a:normAutofit/>
          </a:bodyPr>
          <a:lstStyle/>
          <a:p>
            <a:pPr marL="0" indent="0">
              <a:buNone/>
            </a:pPr>
            <a:r>
              <a:rPr lang="ru-RU" sz="1800" b="1" dirty="0"/>
              <a:t>Ключица</a:t>
            </a:r>
            <a:r>
              <a:rPr lang="ru-RU" sz="1800" dirty="0"/>
              <a:t> – парная, S-образно изогнутая трубчатая кость, у которой различают тело и два конца: грудинный и акромиальный. На обоих концах имеются суставные поверхности, на одном – для сочленения с грудиной, на другом – с акромиальным отростком лопатки. Функциональная роль ключицы очень важна – она как бы отодвигает плечевой сустав от грудной клетки, что дает свободу движениям руки.</a:t>
            </a:r>
          </a:p>
        </p:txBody>
      </p:sp>
      <p:sp>
        <p:nvSpPr>
          <p:cNvPr id="36" name="Rectangle 28">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0">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a:extLst>
              <a:ext uri="{FF2B5EF4-FFF2-40B4-BE49-F238E27FC236}">
                <a16:creationId xmlns:a16="http://schemas.microsoft.com/office/drawing/2014/main" id="{7AB2CAC6-4D56-4B51-A23A-A879D3376054}"/>
              </a:ext>
            </a:extLst>
          </p:cNvPr>
          <p:cNvPicPr>
            <a:picLocks noChangeAspect="1"/>
          </p:cNvPicPr>
          <p:nvPr/>
        </p:nvPicPr>
        <p:blipFill>
          <a:blip r:embed="rId2"/>
          <a:stretch>
            <a:fillRect/>
          </a:stretch>
        </p:blipFill>
        <p:spPr>
          <a:xfrm>
            <a:off x="6095999" y="775782"/>
            <a:ext cx="5290784" cy="4630746"/>
          </a:xfrm>
          <a:prstGeom prst="rect">
            <a:avLst/>
          </a:prstGeom>
        </p:spPr>
      </p:pic>
    </p:spTree>
    <p:extLst>
      <p:ext uri="{BB962C8B-B14F-4D97-AF65-F5344CB8AC3E}">
        <p14:creationId xmlns:p14="http://schemas.microsoft.com/office/powerpoint/2010/main" val="3883410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41C8677-AF57-48BC-87C3-900852E97BCA}"/>
              </a:ext>
            </a:extLst>
          </p:cNvPr>
          <p:cNvSpPr>
            <a:spLocks noGrp="1"/>
          </p:cNvSpPr>
          <p:nvPr>
            <p:ph idx="1"/>
          </p:nvPr>
        </p:nvSpPr>
        <p:spPr>
          <a:xfrm>
            <a:off x="432080" y="884255"/>
            <a:ext cx="5001192" cy="5292707"/>
          </a:xfrm>
        </p:spPr>
        <p:txBody>
          <a:bodyPr>
            <a:normAutofit/>
          </a:bodyPr>
          <a:lstStyle/>
          <a:p>
            <a:pPr marL="0" indent="0">
              <a:lnSpc>
                <a:spcPct val="100000"/>
              </a:lnSpc>
              <a:buNone/>
            </a:pPr>
            <a:r>
              <a:rPr lang="ru-RU" sz="1600" b="1" dirty="0"/>
              <a:t>Лопатка</a:t>
            </a:r>
            <a:r>
              <a:rPr lang="ru-RU" sz="1600" dirty="0"/>
              <a:t> – плоская кость треугольной формы, прилежащая к задней поверхности грудной клетки своей реберной поверхностью. Дорсальная поверхность лопатки разделена остью лопатки на две ямки – надостную и </a:t>
            </a:r>
            <a:r>
              <a:rPr lang="ru-RU" sz="1600" dirty="0" err="1"/>
              <a:t>подостную</a:t>
            </a:r>
            <a:r>
              <a:rPr lang="ru-RU" sz="1600" dirty="0"/>
              <a:t>. Ость продолжается латерально и кпереди в </a:t>
            </a:r>
            <a:r>
              <a:rPr lang="ru-RU" sz="1600" dirty="0" err="1"/>
              <a:t>акромион</a:t>
            </a:r>
            <a:r>
              <a:rPr lang="ru-RU" sz="1600" dirty="0"/>
              <a:t>, на котором имеется суставная поверхность для сочленения с ключицей. Три края лопатки – медиальный, латеральный и верхний, сходясь между собой, образуют углы: нижний, латеральный и верхний. Верхний край лопатки переходит в клювовидный отросток, у основания которого имеется глубокая вырезка лопатки. Латеральный угол заканчивается утолщением с углубленной суставной впадиной, которая отделена от кости незначительно выраженной шейкой лопатки.</a:t>
            </a:r>
          </a:p>
        </p:txBody>
      </p:sp>
      <p:sp>
        <p:nvSpPr>
          <p:cNvPr id="14" name="Rectangle 13">
            <a:extLst>
              <a:ext uri="{FF2B5EF4-FFF2-40B4-BE49-F238E27FC236}">
                <a16:creationId xmlns:a16="http://schemas.microsoft.com/office/drawing/2014/main" id="{003713C1-2FB2-413B-BF91-3AE41726FB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0991" y="3474720"/>
            <a:ext cx="6100914"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90795B4D-5022-4A7F-A01D-8D880B7CD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9584" y="0"/>
            <a:ext cx="6192415" cy="6858000"/>
          </a:xfrm>
          <a:prstGeom prst="rect">
            <a:avLst/>
          </a:prstGeom>
          <a:solidFill>
            <a:schemeClr val="tx1">
              <a:lumMod val="85000"/>
              <a:lumOff val="1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AFD19018-DE7C-4796-ADF2-AD2EB0FC0D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Рисунок 8">
            <a:extLst>
              <a:ext uri="{FF2B5EF4-FFF2-40B4-BE49-F238E27FC236}">
                <a16:creationId xmlns:a16="http://schemas.microsoft.com/office/drawing/2014/main" id="{03D02AE7-D543-474D-8688-18367F6331BD}"/>
              </a:ext>
            </a:extLst>
          </p:cNvPr>
          <p:cNvPicPr>
            <a:picLocks noChangeAspect="1"/>
          </p:cNvPicPr>
          <p:nvPr/>
        </p:nvPicPr>
        <p:blipFill>
          <a:blip r:embed="rId2"/>
          <a:stretch>
            <a:fillRect/>
          </a:stretch>
        </p:blipFill>
        <p:spPr>
          <a:xfrm>
            <a:off x="6729751" y="321734"/>
            <a:ext cx="1746631" cy="2739814"/>
          </a:xfrm>
          <a:prstGeom prst="rect">
            <a:avLst/>
          </a:prstGeom>
        </p:spPr>
      </p:pic>
      <p:sp>
        <p:nvSpPr>
          <p:cNvPr id="20" name="Rectangle 19">
            <a:extLst>
              <a:ext uri="{FF2B5EF4-FFF2-40B4-BE49-F238E27FC236}">
                <a16:creationId xmlns:a16="http://schemas.microsoft.com/office/drawing/2014/main" id="{B1A0A2C2-4F85-44AF-8708-8DCA4B550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9624" y="0"/>
            <a:ext cx="3002281" cy="33832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Рисунок 4">
            <a:extLst>
              <a:ext uri="{FF2B5EF4-FFF2-40B4-BE49-F238E27FC236}">
                <a16:creationId xmlns:a16="http://schemas.microsoft.com/office/drawing/2014/main" id="{7CF92C3B-A872-4A3D-9770-AE4A7D985755}"/>
              </a:ext>
            </a:extLst>
          </p:cNvPr>
          <p:cNvPicPr>
            <a:picLocks noChangeAspect="1"/>
          </p:cNvPicPr>
          <p:nvPr/>
        </p:nvPicPr>
        <p:blipFill>
          <a:blip r:embed="rId3"/>
          <a:stretch>
            <a:fillRect/>
          </a:stretch>
        </p:blipFill>
        <p:spPr>
          <a:xfrm>
            <a:off x="9698600" y="321734"/>
            <a:ext cx="1972666" cy="2739814"/>
          </a:xfrm>
          <a:prstGeom prst="rect">
            <a:avLst/>
          </a:prstGeom>
        </p:spPr>
      </p:pic>
      <p:pic>
        <p:nvPicPr>
          <p:cNvPr id="7" name="Рисунок 6">
            <a:extLst>
              <a:ext uri="{FF2B5EF4-FFF2-40B4-BE49-F238E27FC236}">
                <a16:creationId xmlns:a16="http://schemas.microsoft.com/office/drawing/2014/main" id="{8ADD6EE5-7358-4139-85DC-7DF281E0017A}"/>
              </a:ext>
            </a:extLst>
          </p:cNvPr>
          <p:cNvPicPr>
            <a:picLocks noChangeAspect="1"/>
          </p:cNvPicPr>
          <p:nvPr/>
        </p:nvPicPr>
        <p:blipFill>
          <a:blip r:embed="rId4"/>
          <a:stretch>
            <a:fillRect/>
          </a:stretch>
        </p:blipFill>
        <p:spPr>
          <a:xfrm>
            <a:off x="8213128" y="3796452"/>
            <a:ext cx="1861744" cy="2559898"/>
          </a:xfrm>
          <a:prstGeom prst="rect">
            <a:avLst/>
          </a:prstGeom>
        </p:spPr>
      </p:pic>
    </p:spTree>
    <p:extLst>
      <p:ext uri="{BB962C8B-B14F-4D97-AF65-F5344CB8AC3E}">
        <p14:creationId xmlns:p14="http://schemas.microsoft.com/office/powerpoint/2010/main" val="155247001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B0C0FC5-6B7C-4CA0-B5FD-478E439271AF}"/>
              </a:ext>
            </a:extLst>
          </p:cNvPr>
          <p:cNvSpPr>
            <a:spLocks noGrp="1"/>
          </p:cNvSpPr>
          <p:nvPr>
            <p:ph type="title"/>
          </p:nvPr>
        </p:nvSpPr>
        <p:spPr>
          <a:xfrm>
            <a:off x="640080" y="329184"/>
            <a:ext cx="6894576" cy="1783080"/>
          </a:xfrm>
        </p:spPr>
        <p:txBody>
          <a:bodyPr anchor="b">
            <a:normAutofit/>
          </a:bodyPr>
          <a:lstStyle/>
          <a:p>
            <a:r>
              <a:rPr lang="ru-RU" sz="5400"/>
              <a:t>Кости свободной части верхней конечности</a:t>
            </a:r>
          </a:p>
        </p:txBody>
      </p:sp>
      <p:sp>
        <p:nvSpPr>
          <p:cNvPr id="14"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1B5B5A73-518E-4667-9B9E-0A222F89A837}"/>
              </a:ext>
            </a:extLst>
          </p:cNvPr>
          <p:cNvSpPr>
            <a:spLocks noGrp="1"/>
          </p:cNvSpPr>
          <p:nvPr>
            <p:ph idx="1"/>
          </p:nvPr>
        </p:nvSpPr>
        <p:spPr>
          <a:xfrm>
            <a:off x="640080" y="2706624"/>
            <a:ext cx="5770768" cy="3483864"/>
          </a:xfrm>
        </p:spPr>
        <p:txBody>
          <a:bodyPr>
            <a:normAutofit/>
          </a:bodyPr>
          <a:lstStyle/>
          <a:p>
            <a:pPr marL="0" indent="0">
              <a:buNone/>
            </a:pPr>
            <a:r>
              <a:rPr lang="ru-RU" sz="1500" b="1" dirty="0"/>
              <a:t>Плечевая кость (</a:t>
            </a:r>
            <a:r>
              <a:rPr lang="ru-RU" sz="1500" b="1" dirty="0" err="1"/>
              <a:t>humerus</a:t>
            </a:r>
            <a:r>
              <a:rPr lang="ru-RU" sz="1500" b="1" dirty="0"/>
              <a:t>) </a:t>
            </a:r>
            <a:r>
              <a:rPr lang="ru-RU" sz="1500" dirty="0"/>
              <a:t>– длинная трубчатая кость, состоящая из цилиндрического тела, которое внизу трехгранной формы, а вверху имеет шаровидную головку, сочленяющуюся с лопаткой. Узкая анатомическая шейка отделяет головку от тела кости. Непосредственно под анатомической шейкой расположены большой бугорок (латерально) и малый бугорок (</a:t>
            </a:r>
            <a:r>
              <a:rPr lang="ru-RU" sz="1500" dirty="0" err="1"/>
              <a:t>медиально</a:t>
            </a:r>
            <a:r>
              <a:rPr lang="ru-RU" sz="1500" dirty="0"/>
              <a:t>), к которым прикрепляются мышцы. От каждого бугорка вниз отходит гребень, между которым находится </a:t>
            </a:r>
            <a:r>
              <a:rPr lang="ru-RU" sz="1500" dirty="0" err="1"/>
              <a:t>межбугорковая</a:t>
            </a:r>
            <a:r>
              <a:rPr lang="ru-RU" sz="1500" dirty="0"/>
              <a:t> борозда. Ниже бугорков располагается хирургическая шейка, названная так потому, что в этом участке кость при травмах чаще всего ломается. Внизу плечевая кость заканчивается сложно устроенным мыщелком. На мыщелке имеются две суставные поверхности для сочленения с обеими костями предплечья: блок и </a:t>
            </a:r>
            <a:r>
              <a:rPr lang="ru-RU" sz="1500" dirty="0" err="1"/>
              <a:t>латеральнее</a:t>
            </a:r>
            <a:r>
              <a:rPr lang="ru-RU" sz="1500" dirty="0"/>
              <a:t> от него шаровидной формы головка. Над ними располагаются две ямки: спереди – венечная и лучевая, а сзади – локтевая. По бокам от мыщелка находятся два </a:t>
            </a:r>
            <a:r>
              <a:rPr lang="ru-RU" sz="1500" dirty="0" err="1"/>
              <a:t>надмыщелка</a:t>
            </a:r>
            <a:r>
              <a:rPr lang="ru-RU" sz="1500" dirty="0"/>
              <a:t> – медиальный и латеральный.</a:t>
            </a:r>
          </a:p>
        </p:txBody>
      </p:sp>
      <p:pic>
        <p:nvPicPr>
          <p:cNvPr id="5" name="Рисунок 4">
            <a:extLst>
              <a:ext uri="{FF2B5EF4-FFF2-40B4-BE49-F238E27FC236}">
                <a16:creationId xmlns:a16="http://schemas.microsoft.com/office/drawing/2014/main" id="{C5BAFE9F-1173-4AD7-AAC0-1245261F43C2}"/>
              </a:ext>
            </a:extLst>
          </p:cNvPr>
          <p:cNvPicPr>
            <a:picLocks noChangeAspect="1"/>
          </p:cNvPicPr>
          <p:nvPr/>
        </p:nvPicPr>
        <p:blipFill>
          <a:blip r:embed="rId2"/>
          <a:stretch>
            <a:fillRect/>
          </a:stretch>
        </p:blipFill>
        <p:spPr>
          <a:xfrm>
            <a:off x="6749629" y="1315768"/>
            <a:ext cx="1277196" cy="5213048"/>
          </a:xfrm>
          <a:prstGeom prst="rect">
            <a:avLst/>
          </a:prstGeom>
        </p:spPr>
      </p:pic>
      <p:pic>
        <p:nvPicPr>
          <p:cNvPr id="7" name="Рисунок 6">
            <a:extLst>
              <a:ext uri="{FF2B5EF4-FFF2-40B4-BE49-F238E27FC236}">
                <a16:creationId xmlns:a16="http://schemas.microsoft.com/office/drawing/2014/main" id="{FC792820-DB17-4191-B3A2-91A02A813C0D}"/>
              </a:ext>
            </a:extLst>
          </p:cNvPr>
          <p:cNvPicPr>
            <a:picLocks noChangeAspect="1"/>
          </p:cNvPicPr>
          <p:nvPr/>
        </p:nvPicPr>
        <p:blipFill>
          <a:blip r:embed="rId3"/>
          <a:stretch>
            <a:fillRect/>
          </a:stretch>
        </p:blipFill>
        <p:spPr>
          <a:xfrm>
            <a:off x="8026825" y="2541795"/>
            <a:ext cx="3979100" cy="2176272"/>
          </a:xfrm>
          <a:prstGeom prst="rect">
            <a:avLst/>
          </a:prstGeom>
        </p:spPr>
      </p:pic>
    </p:spTree>
    <p:extLst>
      <p:ext uri="{BB962C8B-B14F-4D97-AF65-F5344CB8AC3E}">
        <p14:creationId xmlns:p14="http://schemas.microsoft.com/office/powerpoint/2010/main" val="324540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3688CC6-0617-4851-88F2-B5518A5B2268}"/>
              </a:ext>
            </a:extLst>
          </p:cNvPr>
          <p:cNvSpPr>
            <a:spLocks noGrp="1"/>
          </p:cNvSpPr>
          <p:nvPr>
            <p:ph idx="1"/>
          </p:nvPr>
        </p:nvSpPr>
        <p:spPr>
          <a:xfrm>
            <a:off x="687474" y="542611"/>
            <a:ext cx="5261150" cy="4504836"/>
          </a:xfrm>
        </p:spPr>
        <p:txBody>
          <a:bodyPr>
            <a:noAutofit/>
          </a:bodyPr>
          <a:lstStyle/>
          <a:p>
            <a:pPr marL="0" indent="0">
              <a:buNone/>
            </a:pPr>
            <a:r>
              <a:rPr lang="ru-RU" sz="2000" b="1" dirty="0"/>
              <a:t>Локтевая кость </a:t>
            </a:r>
            <a:r>
              <a:rPr lang="ru-RU" sz="2000" dirty="0"/>
              <a:t>– длинная трубчатая кость, ее тело напоминает трехгранную призму. Верхний эпифиз более массивный, имеет два отростка – локтевой (сзади) и венечный (спереди), разделенные </a:t>
            </a:r>
            <a:r>
              <a:rPr lang="ru-RU" sz="2000" dirty="0" err="1"/>
              <a:t>блоковидной</a:t>
            </a:r>
            <a:r>
              <a:rPr lang="ru-RU" sz="2000" dirty="0"/>
              <a:t> вырезкой, сочленяющейся с блоком плечевой кости. Латеральная поверхность венечного отростка несет на себе лучевую вырезку, которая образует сустав с суставной поверхностью головки лучевой кости. На нижнем эпифизе локтевой кости (ее головке) имеется суставная поверхность для сочленения с локтевой вырезкой лучевой кости и </a:t>
            </a:r>
            <a:r>
              <a:rPr lang="ru-RU" sz="2000" dirty="0" err="1"/>
              <a:t>медиально</a:t>
            </a:r>
            <a:r>
              <a:rPr lang="ru-RU" sz="2000" dirty="0"/>
              <a:t> расположенный шиловидный отросток.</a:t>
            </a:r>
          </a:p>
        </p:txBody>
      </p:sp>
      <p:sp>
        <p:nvSpPr>
          <p:cNvPr id="5" name="TextBox 4">
            <a:extLst>
              <a:ext uri="{FF2B5EF4-FFF2-40B4-BE49-F238E27FC236}">
                <a16:creationId xmlns:a16="http://schemas.microsoft.com/office/drawing/2014/main" id="{DC78954C-055A-4C0D-B4E0-72627EE8421F}"/>
              </a:ext>
            </a:extLst>
          </p:cNvPr>
          <p:cNvSpPr txBox="1"/>
          <p:nvPr/>
        </p:nvSpPr>
        <p:spPr>
          <a:xfrm>
            <a:off x="6822831" y="542611"/>
            <a:ext cx="5034225" cy="5632311"/>
          </a:xfrm>
          <a:prstGeom prst="rect">
            <a:avLst/>
          </a:prstGeom>
          <a:noFill/>
        </p:spPr>
        <p:txBody>
          <a:bodyPr wrap="square">
            <a:spAutoFit/>
          </a:bodyPr>
          <a:lstStyle/>
          <a:p>
            <a:r>
              <a:rPr lang="ru-RU" sz="2000" b="1" dirty="0"/>
              <a:t>Лучевая кость </a:t>
            </a:r>
            <a:r>
              <a:rPr lang="ru-RU" sz="2000" dirty="0"/>
              <a:t>– также длинная трубчатая кость. На ее верхнем эпифизе – головке – имеется суставная ямка для сочленения с головкой мыщелка плечевой кости и суставная окружность для сочленения с лучевой вырезкой локтевой кости. Головка отделена от тела узкой шейкой, под которой располагается бугристость лучевой кости (место прикрепления сухожилия двуглавой мышцы плеча). Дистальный эпифиз несет на себе запястную суставную поверхность для сочленения с верхним (проксимальным) рядом костей запястья и оканчивается латерально расположенным шиловидным отростком. На медиальном крае дистального эпифиза имеется локтевая вырезка, участвующая в образовании сустава с локтевой костью. </a:t>
            </a:r>
          </a:p>
        </p:txBody>
      </p:sp>
    </p:spTree>
    <p:extLst>
      <p:ext uri="{BB962C8B-B14F-4D97-AF65-F5344CB8AC3E}">
        <p14:creationId xmlns:p14="http://schemas.microsoft.com/office/powerpoint/2010/main" val="2590910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a:extLst>
              <a:ext uri="{FF2B5EF4-FFF2-40B4-BE49-F238E27FC236}">
                <a16:creationId xmlns:a16="http://schemas.microsoft.com/office/drawing/2014/main" id="{E427E100-9F8A-4A65-8CA4-57EFDECBF76B}"/>
              </a:ext>
            </a:extLst>
          </p:cNvPr>
          <p:cNvPicPr>
            <a:picLocks noChangeAspect="1"/>
          </p:cNvPicPr>
          <p:nvPr/>
        </p:nvPicPr>
        <p:blipFill>
          <a:blip r:embed="rId2"/>
          <a:stretch>
            <a:fillRect/>
          </a:stretch>
        </p:blipFill>
        <p:spPr>
          <a:xfrm>
            <a:off x="643467" y="1708216"/>
            <a:ext cx="5294716" cy="3441565"/>
          </a:xfrm>
          <a:prstGeom prst="rect">
            <a:avLst/>
          </a:prstGeom>
        </p:spPr>
      </p:pic>
      <p:cxnSp>
        <p:nvCxnSpPr>
          <p:cNvPr id="16" name="Straight Connector 1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5" name="Объект 4">
            <a:extLst>
              <a:ext uri="{FF2B5EF4-FFF2-40B4-BE49-F238E27FC236}">
                <a16:creationId xmlns:a16="http://schemas.microsoft.com/office/drawing/2014/main" id="{1F715C86-B4F0-4FE4-A340-0FD3C5427DD5}"/>
              </a:ext>
            </a:extLst>
          </p:cNvPr>
          <p:cNvPicPr>
            <a:picLocks noGrp="1" noChangeAspect="1"/>
          </p:cNvPicPr>
          <p:nvPr>
            <p:ph idx="1"/>
          </p:nvPr>
        </p:nvPicPr>
        <p:blipFill>
          <a:blip r:embed="rId3"/>
          <a:stretch>
            <a:fillRect/>
          </a:stretch>
        </p:blipFill>
        <p:spPr>
          <a:xfrm>
            <a:off x="8225683" y="643467"/>
            <a:ext cx="1350983" cy="5571066"/>
          </a:xfrm>
          <a:prstGeom prst="rect">
            <a:avLst/>
          </a:prstGeom>
        </p:spPr>
      </p:pic>
    </p:spTree>
    <p:extLst>
      <p:ext uri="{BB962C8B-B14F-4D97-AF65-F5344CB8AC3E}">
        <p14:creationId xmlns:p14="http://schemas.microsoft.com/office/powerpoint/2010/main" val="10386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E6F9B5BE-BBBC-43E4-B286-DAA5A540874B}"/>
              </a:ext>
            </a:extLst>
          </p:cNvPr>
          <p:cNvSpPr>
            <a:spLocks noGrp="1"/>
          </p:cNvSpPr>
          <p:nvPr>
            <p:ph type="title"/>
          </p:nvPr>
        </p:nvSpPr>
        <p:spPr>
          <a:xfrm>
            <a:off x="838200" y="365125"/>
            <a:ext cx="10515600" cy="1325563"/>
          </a:xfrm>
        </p:spPr>
        <p:txBody>
          <a:bodyPr>
            <a:normAutofit/>
          </a:bodyPr>
          <a:lstStyle/>
          <a:p>
            <a:r>
              <a:rPr lang="ru-RU" sz="4200" b="1" dirty="0"/>
              <a:t>Кисть</a:t>
            </a:r>
            <a:r>
              <a:rPr lang="ru-RU" sz="4200" dirty="0"/>
              <a:t> подразделяют на три отдела: </a:t>
            </a:r>
            <a:r>
              <a:rPr lang="ru-RU" sz="4200" i="1" dirty="0"/>
              <a:t>запястье</a:t>
            </a:r>
            <a:r>
              <a:rPr lang="ru-RU" sz="4200" dirty="0"/>
              <a:t>, </a:t>
            </a:r>
            <a:r>
              <a:rPr lang="ru-RU" sz="4200" i="1" dirty="0"/>
              <a:t>пясть</a:t>
            </a:r>
            <a:r>
              <a:rPr lang="ru-RU" sz="4200" dirty="0"/>
              <a:t> и </a:t>
            </a:r>
            <a:r>
              <a:rPr lang="ru-RU" sz="4200" i="1" dirty="0"/>
              <a:t>пальцы</a:t>
            </a:r>
            <a:r>
              <a:rPr lang="ru-RU" sz="4200" dirty="0"/>
              <a: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Объект 2">
            <a:extLst>
              <a:ext uri="{FF2B5EF4-FFF2-40B4-BE49-F238E27FC236}">
                <a16:creationId xmlns:a16="http://schemas.microsoft.com/office/drawing/2014/main" id="{9ED6CE9D-CC13-4DDA-B481-1E306C8D270D}"/>
              </a:ext>
            </a:extLst>
          </p:cNvPr>
          <p:cNvSpPr>
            <a:spLocks noGrp="1"/>
          </p:cNvSpPr>
          <p:nvPr>
            <p:ph idx="1"/>
          </p:nvPr>
        </p:nvSpPr>
        <p:spPr>
          <a:xfrm>
            <a:off x="838200" y="1929384"/>
            <a:ext cx="6677967" cy="4251960"/>
          </a:xfrm>
        </p:spPr>
        <p:txBody>
          <a:bodyPr>
            <a:normAutofit lnSpcReduction="10000"/>
          </a:bodyPr>
          <a:lstStyle/>
          <a:p>
            <a:pPr marL="0" indent="0">
              <a:buNone/>
            </a:pPr>
            <a:r>
              <a:rPr lang="ru-RU" sz="2200" i="1" dirty="0"/>
              <a:t>Кость запястья</a:t>
            </a:r>
            <a:r>
              <a:rPr lang="ru-RU" sz="2200" dirty="0"/>
              <a:t>. Восемь костей располагаются в два ряда. В проксимальном ряду лежат (начиная от лучевого края) ладьевидная, полулунная, трехгранная, гороховидная кости. В дистальном ряду располагаются кость-трапеция (большая многоугольная), трапециевидная, головчатая и крючковидная кости. Кости запястья сочленяются между собой, проксимальная поверхность костей верхнего ряда образует сустав с запястной суставной поверхностью лучевой кости, дистальный ряд – с основаниями пястных костей. Кости запястья образуют костный свод, обращенный выпуклостью к тылу, а вогнутостью в сторону ладони. Благодаря этому формируется борозда запястья, в которой проходят сухожилия сгибателей пальцев.</a:t>
            </a:r>
          </a:p>
        </p:txBody>
      </p:sp>
      <p:pic>
        <p:nvPicPr>
          <p:cNvPr id="5" name="Рисунок 4">
            <a:extLst>
              <a:ext uri="{FF2B5EF4-FFF2-40B4-BE49-F238E27FC236}">
                <a16:creationId xmlns:a16="http://schemas.microsoft.com/office/drawing/2014/main" id="{9195FF03-E48E-4A4D-B2D8-6687DEF24883}"/>
              </a:ext>
            </a:extLst>
          </p:cNvPr>
          <p:cNvPicPr>
            <a:picLocks noChangeAspect="1"/>
          </p:cNvPicPr>
          <p:nvPr/>
        </p:nvPicPr>
        <p:blipFill>
          <a:blip r:embed="rId3"/>
          <a:stretch>
            <a:fillRect/>
          </a:stretch>
        </p:blipFill>
        <p:spPr>
          <a:xfrm>
            <a:off x="7332665" y="1012498"/>
            <a:ext cx="4584680" cy="5763501"/>
          </a:xfrm>
          <a:prstGeom prst="rect">
            <a:avLst/>
          </a:prstGeom>
        </p:spPr>
      </p:pic>
    </p:spTree>
    <p:extLst>
      <p:ext uri="{BB962C8B-B14F-4D97-AF65-F5344CB8AC3E}">
        <p14:creationId xmlns:p14="http://schemas.microsoft.com/office/powerpoint/2010/main" val="4036994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2BFBE5A-AC30-967D-6129-660D3B1D8DDE}"/>
              </a:ext>
            </a:extLst>
          </p:cNvPr>
          <p:cNvPicPr>
            <a:picLocks noChangeAspect="1"/>
          </p:cNvPicPr>
          <p:nvPr/>
        </p:nvPicPr>
        <p:blipFill rotWithShape="1">
          <a:blip r:embed="rId2">
            <a:duotone>
              <a:schemeClr val="bg2">
                <a:shade val="45000"/>
                <a:satMod val="135000"/>
              </a:schemeClr>
              <a:prstClr val="white"/>
            </a:duotone>
          </a:blip>
          <a:srcRect t="7680" b="805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Объект 2">
            <a:extLst>
              <a:ext uri="{FF2B5EF4-FFF2-40B4-BE49-F238E27FC236}">
                <a16:creationId xmlns:a16="http://schemas.microsoft.com/office/drawing/2014/main" id="{B1E2325D-9273-4481-A21D-4F3B0C80B410}"/>
              </a:ext>
            </a:extLst>
          </p:cNvPr>
          <p:cNvGraphicFramePr>
            <a:graphicFrameLocks noGrp="1"/>
          </p:cNvGraphicFramePr>
          <p:nvPr>
            <p:ph idx="1"/>
            <p:extLst>
              <p:ext uri="{D42A27DB-BD31-4B8C-83A1-F6EECF244321}">
                <p14:modId xmlns:p14="http://schemas.microsoft.com/office/powerpoint/2010/main" val="31993085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743725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779</Words>
  <Application>Microsoft Office PowerPoint</Application>
  <PresentationFormat>Широкоэкранный</PresentationFormat>
  <Paragraphs>13</Paragraphs>
  <Slides>8</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Calibri</vt:lpstr>
      <vt:lpstr>Calibri Light</vt:lpstr>
      <vt:lpstr>Тема Office</vt:lpstr>
      <vt:lpstr>Кости верхней конечности</vt:lpstr>
      <vt:lpstr>Презентация PowerPoint</vt:lpstr>
      <vt:lpstr>Презентация PowerPoint</vt:lpstr>
      <vt:lpstr>Кости свободной части верхней конечности</vt:lpstr>
      <vt:lpstr>Презентация PowerPoint</vt:lpstr>
      <vt:lpstr>Презентация PowerPoint</vt:lpstr>
      <vt:lpstr>Кисть подразделяют на три отдела: запястье, пясть и пальцы.</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Кости верхней конечности</dc:title>
  <dc:creator>Polina Baranova</dc:creator>
  <cp:lastModifiedBy>Баранова Полина Андреевна</cp:lastModifiedBy>
  <cp:revision>1</cp:revision>
  <dcterms:created xsi:type="dcterms:W3CDTF">2022-03-30T13:55:41Z</dcterms:created>
  <dcterms:modified xsi:type="dcterms:W3CDTF">2023-01-22T08:51:05Z</dcterms:modified>
</cp:coreProperties>
</file>