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22" r:id="rId4"/>
    <p:sldId id="341" r:id="rId5"/>
    <p:sldId id="342" r:id="rId6"/>
    <p:sldId id="324" r:id="rId7"/>
    <p:sldId id="325" r:id="rId8"/>
    <p:sldId id="343" r:id="rId9"/>
    <p:sldId id="326" r:id="rId10"/>
    <p:sldId id="344" r:id="rId11"/>
    <p:sldId id="327" r:id="rId12"/>
    <p:sldId id="328" r:id="rId13"/>
    <p:sldId id="329" r:id="rId14"/>
    <p:sldId id="345" r:id="rId15"/>
    <p:sldId id="330" r:id="rId16"/>
    <p:sldId id="346" r:id="rId17"/>
    <p:sldId id="347" r:id="rId18"/>
    <p:sldId id="348" r:id="rId19"/>
    <p:sldId id="349" r:id="rId20"/>
    <p:sldId id="331" r:id="rId21"/>
    <p:sldId id="350" r:id="rId22"/>
    <p:sldId id="351" r:id="rId23"/>
    <p:sldId id="356" r:id="rId24"/>
    <p:sldId id="332" r:id="rId25"/>
    <p:sldId id="357" r:id="rId26"/>
    <p:sldId id="333" r:id="rId27"/>
    <p:sldId id="352" r:id="rId28"/>
    <p:sldId id="353" r:id="rId29"/>
    <p:sldId id="354" r:id="rId30"/>
    <p:sldId id="355" r:id="rId31"/>
    <p:sldId id="334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394A4D-1558-4E07-9EE9-35BA9F4568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9050C9-6072-4EB3-BDFE-062F7E50B9B7}">
      <dgm:prSet/>
      <dgm:spPr/>
      <dgm:t>
        <a:bodyPr/>
        <a:lstStyle/>
        <a:p>
          <a:r>
            <a:rPr lang="ru-RU" dirty="0"/>
            <a:t>Основные понятия</a:t>
          </a:r>
          <a:endParaRPr lang="en-US" dirty="0"/>
        </a:p>
      </dgm:t>
    </dgm:pt>
    <dgm:pt modelId="{9F5C3D04-6241-4FFC-A5EF-56FF325C7B67}" type="parTrans" cxnId="{BE63D81E-57E2-44DE-8DF6-DE497AE19273}">
      <dgm:prSet/>
      <dgm:spPr/>
      <dgm:t>
        <a:bodyPr/>
        <a:lstStyle/>
        <a:p>
          <a:endParaRPr lang="en-US"/>
        </a:p>
      </dgm:t>
    </dgm:pt>
    <dgm:pt modelId="{319CA89C-5964-4B99-9F7E-20F85D1D60FB}" type="sibTrans" cxnId="{BE63D81E-57E2-44DE-8DF6-DE497AE19273}">
      <dgm:prSet/>
      <dgm:spPr/>
      <dgm:t>
        <a:bodyPr/>
        <a:lstStyle/>
        <a:p>
          <a:endParaRPr lang="en-US"/>
        </a:p>
      </dgm:t>
    </dgm:pt>
    <dgm:pt modelId="{EBC253D4-3232-4013-A0EB-09BCCB3F0CDD}">
      <dgm:prSet/>
      <dgm:spPr/>
      <dgm:t>
        <a:bodyPr/>
        <a:lstStyle/>
        <a:p>
          <a:r>
            <a:rPr lang="ru-RU" dirty="0"/>
            <a:t>Виды проецирования</a:t>
          </a:r>
          <a:endParaRPr lang="en-US" dirty="0"/>
        </a:p>
      </dgm:t>
    </dgm:pt>
    <dgm:pt modelId="{32D4DA78-52A5-40CB-8E75-E2BF5416AE66}" type="parTrans" cxnId="{6D720E77-C4CB-4C2E-8F3F-430ABB1CDC0F}">
      <dgm:prSet/>
      <dgm:spPr/>
      <dgm:t>
        <a:bodyPr/>
        <a:lstStyle/>
        <a:p>
          <a:endParaRPr lang="en-US"/>
        </a:p>
      </dgm:t>
    </dgm:pt>
    <dgm:pt modelId="{BDDD476C-D356-4DB5-BA8E-761940E50C99}" type="sibTrans" cxnId="{6D720E77-C4CB-4C2E-8F3F-430ABB1CDC0F}">
      <dgm:prSet/>
      <dgm:spPr/>
      <dgm:t>
        <a:bodyPr/>
        <a:lstStyle/>
        <a:p>
          <a:endParaRPr lang="en-US"/>
        </a:p>
      </dgm:t>
    </dgm:pt>
    <dgm:pt modelId="{D4B1AC79-64C2-41C1-B29D-7B717049F6C1}">
      <dgm:prSet/>
      <dgm:spPr/>
      <dgm:t>
        <a:bodyPr/>
        <a:lstStyle/>
        <a:p>
          <a:r>
            <a:rPr lang="ru-RU" dirty="0"/>
            <a:t>Проецирование точки</a:t>
          </a:r>
          <a:endParaRPr lang="en-US" dirty="0"/>
        </a:p>
      </dgm:t>
    </dgm:pt>
    <dgm:pt modelId="{B10AB5E9-7738-401B-A52B-CA8E86187EAE}" type="parTrans" cxnId="{3691CFE1-A04B-42C7-B94E-DA29FC795D64}">
      <dgm:prSet/>
      <dgm:spPr/>
      <dgm:t>
        <a:bodyPr/>
        <a:lstStyle/>
        <a:p>
          <a:endParaRPr lang="en-US"/>
        </a:p>
      </dgm:t>
    </dgm:pt>
    <dgm:pt modelId="{1B9AC2FE-EE3C-488C-B467-80446A52BEDB}" type="sibTrans" cxnId="{3691CFE1-A04B-42C7-B94E-DA29FC795D64}">
      <dgm:prSet/>
      <dgm:spPr/>
      <dgm:t>
        <a:bodyPr/>
        <a:lstStyle/>
        <a:p>
          <a:endParaRPr lang="en-US"/>
        </a:p>
      </dgm:t>
    </dgm:pt>
    <dgm:pt modelId="{FD05FD0A-F5B0-4943-B10D-B9C5EBFAAA8E}">
      <dgm:prSet/>
      <dgm:spPr/>
      <dgm:t>
        <a:bodyPr/>
        <a:lstStyle/>
        <a:p>
          <a:r>
            <a:rPr lang="ru-RU" dirty="0"/>
            <a:t>Точки общего и частного положений</a:t>
          </a:r>
          <a:endParaRPr lang="en-US" dirty="0"/>
        </a:p>
      </dgm:t>
    </dgm:pt>
    <dgm:pt modelId="{FA3572A3-A2F4-475B-8790-32564A55C617}" type="parTrans" cxnId="{52D3F44B-9F9B-405F-B013-0BFBE9B32501}">
      <dgm:prSet/>
      <dgm:spPr/>
      <dgm:t>
        <a:bodyPr/>
        <a:lstStyle/>
        <a:p>
          <a:endParaRPr lang="en-US"/>
        </a:p>
      </dgm:t>
    </dgm:pt>
    <dgm:pt modelId="{4AAF561C-F0CA-4606-B1F3-857A12473E2F}" type="sibTrans" cxnId="{52D3F44B-9F9B-405F-B013-0BFBE9B32501}">
      <dgm:prSet/>
      <dgm:spPr/>
      <dgm:t>
        <a:bodyPr/>
        <a:lstStyle/>
        <a:p>
          <a:endParaRPr lang="en-US"/>
        </a:p>
      </dgm:t>
    </dgm:pt>
    <dgm:pt modelId="{1951E460-0E72-4B26-9674-BBAA38766533}">
      <dgm:prSet/>
      <dgm:spPr/>
      <dgm:t>
        <a:bodyPr/>
        <a:lstStyle/>
        <a:p>
          <a:r>
            <a:rPr lang="ru-RU" dirty="0"/>
            <a:t>Конкурирующие точки</a:t>
          </a:r>
          <a:endParaRPr lang="en-US" dirty="0"/>
        </a:p>
      </dgm:t>
    </dgm:pt>
    <dgm:pt modelId="{5F73220E-3A13-4B64-B3D5-8A7EA5B84880}" type="parTrans" cxnId="{54D30837-EA67-4D39-AE2D-E8000B51955A}">
      <dgm:prSet/>
      <dgm:spPr/>
      <dgm:t>
        <a:bodyPr/>
        <a:lstStyle/>
        <a:p>
          <a:endParaRPr lang="en-US"/>
        </a:p>
      </dgm:t>
    </dgm:pt>
    <dgm:pt modelId="{D9EBF27F-5B7B-45F7-8AB8-B3BF87C398B1}" type="sibTrans" cxnId="{54D30837-EA67-4D39-AE2D-E8000B51955A}">
      <dgm:prSet/>
      <dgm:spPr/>
      <dgm:t>
        <a:bodyPr/>
        <a:lstStyle/>
        <a:p>
          <a:endParaRPr lang="en-US"/>
        </a:p>
      </dgm:t>
    </dgm:pt>
    <dgm:pt modelId="{F6FE4F98-2F5E-4C1C-9100-8C3E59BCD000}" type="pres">
      <dgm:prSet presAssocID="{E8394A4D-1558-4E07-9EE9-35BA9F4568AB}" presName="linear" presStyleCnt="0">
        <dgm:presLayoutVars>
          <dgm:animLvl val="lvl"/>
          <dgm:resizeHandles val="exact"/>
        </dgm:presLayoutVars>
      </dgm:prSet>
      <dgm:spPr/>
    </dgm:pt>
    <dgm:pt modelId="{AEE778C4-C34E-4F76-8F06-94EA7844AEBC}" type="pres">
      <dgm:prSet presAssocID="{C89050C9-6072-4EB3-BDFE-062F7E50B9B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18BE8B4-B849-4844-983E-6ADF24790C5D}" type="pres">
      <dgm:prSet presAssocID="{319CA89C-5964-4B99-9F7E-20F85D1D60FB}" presName="spacer" presStyleCnt="0"/>
      <dgm:spPr/>
    </dgm:pt>
    <dgm:pt modelId="{A5363D5C-0F2D-477D-9F58-81826CD2EA86}" type="pres">
      <dgm:prSet presAssocID="{EBC253D4-3232-4013-A0EB-09BCCB3F0CD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1207A47-14BA-4E1E-93B9-34210D7289E3}" type="pres">
      <dgm:prSet presAssocID="{BDDD476C-D356-4DB5-BA8E-761940E50C99}" presName="spacer" presStyleCnt="0"/>
      <dgm:spPr/>
    </dgm:pt>
    <dgm:pt modelId="{CFA4B86B-C900-4FAE-9A2B-11A3B353B514}" type="pres">
      <dgm:prSet presAssocID="{D4B1AC79-64C2-41C1-B29D-7B717049F6C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718EF12-3C42-4A7D-A740-161B54E7D098}" type="pres">
      <dgm:prSet presAssocID="{1B9AC2FE-EE3C-488C-B467-80446A52BEDB}" presName="spacer" presStyleCnt="0"/>
      <dgm:spPr/>
    </dgm:pt>
    <dgm:pt modelId="{7F6CA971-4FED-40B8-AB1D-1FFAD606669A}" type="pres">
      <dgm:prSet presAssocID="{FD05FD0A-F5B0-4943-B10D-B9C5EBFAAA8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5BD40F4-2C24-4B84-9410-0EFD191E2154}" type="pres">
      <dgm:prSet presAssocID="{4AAF561C-F0CA-4606-B1F3-857A12473E2F}" presName="spacer" presStyleCnt="0"/>
      <dgm:spPr/>
    </dgm:pt>
    <dgm:pt modelId="{C6ACCBED-78E1-40EB-976A-DF1B1AC3EDD4}" type="pres">
      <dgm:prSet presAssocID="{1951E460-0E72-4B26-9674-BBAA3876653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E63D81E-57E2-44DE-8DF6-DE497AE19273}" srcId="{E8394A4D-1558-4E07-9EE9-35BA9F4568AB}" destId="{C89050C9-6072-4EB3-BDFE-062F7E50B9B7}" srcOrd="0" destOrd="0" parTransId="{9F5C3D04-6241-4FFC-A5EF-56FF325C7B67}" sibTransId="{319CA89C-5964-4B99-9F7E-20F85D1D60FB}"/>
    <dgm:cxn modelId="{54D30837-EA67-4D39-AE2D-E8000B51955A}" srcId="{E8394A4D-1558-4E07-9EE9-35BA9F4568AB}" destId="{1951E460-0E72-4B26-9674-BBAA38766533}" srcOrd="4" destOrd="0" parTransId="{5F73220E-3A13-4B64-B3D5-8A7EA5B84880}" sibTransId="{D9EBF27F-5B7B-45F7-8AB8-B3BF87C398B1}"/>
    <dgm:cxn modelId="{BF7D5C37-ADE3-443A-B2E1-CD0DE84ED2C0}" type="presOf" srcId="{EBC253D4-3232-4013-A0EB-09BCCB3F0CDD}" destId="{A5363D5C-0F2D-477D-9F58-81826CD2EA86}" srcOrd="0" destOrd="0" presId="urn:microsoft.com/office/officeart/2005/8/layout/vList2"/>
    <dgm:cxn modelId="{E7CF203B-9B4A-4188-B5FE-677D6721B53D}" type="presOf" srcId="{1951E460-0E72-4B26-9674-BBAA38766533}" destId="{C6ACCBED-78E1-40EB-976A-DF1B1AC3EDD4}" srcOrd="0" destOrd="0" presId="urn:microsoft.com/office/officeart/2005/8/layout/vList2"/>
    <dgm:cxn modelId="{5C047067-7DFB-4705-B6BD-9C6B8292F344}" type="presOf" srcId="{D4B1AC79-64C2-41C1-B29D-7B717049F6C1}" destId="{CFA4B86B-C900-4FAE-9A2B-11A3B353B514}" srcOrd="0" destOrd="0" presId="urn:microsoft.com/office/officeart/2005/8/layout/vList2"/>
    <dgm:cxn modelId="{5B39C66A-16C1-4232-A544-6D863F0D590A}" type="presOf" srcId="{C89050C9-6072-4EB3-BDFE-062F7E50B9B7}" destId="{AEE778C4-C34E-4F76-8F06-94EA7844AEBC}" srcOrd="0" destOrd="0" presId="urn:microsoft.com/office/officeart/2005/8/layout/vList2"/>
    <dgm:cxn modelId="{52D3F44B-9F9B-405F-B013-0BFBE9B32501}" srcId="{E8394A4D-1558-4E07-9EE9-35BA9F4568AB}" destId="{FD05FD0A-F5B0-4943-B10D-B9C5EBFAAA8E}" srcOrd="3" destOrd="0" parTransId="{FA3572A3-A2F4-475B-8790-32564A55C617}" sibTransId="{4AAF561C-F0CA-4606-B1F3-857A12473E2F}"/>
    <dgm:cxn modelId="{6D720E77-C4CB-4C2E-8F3F-430ABB1CDC0F}" srcId="{E8394A4D-1558-4E07-9EE9-35BA9F4568AB}" destId="{EBC253D4-3232-4013-A0EB-09BCCB3F0CDD}" srcOrd="1" destOrd="0" parTransId="{32D4DA78-52A5-40CB-8E75-E2BF5416AE66}" sibTransId="{BDDD476C-D356-4DB5-BA8E-761940E50C99}"/>
    <dgm:cxn modelId="{F9111393-AF26-4247-B6DF-85EFB6804390}" type="presOf" srcId="{FD05FD0A-F5B0-4943-B10D-B9C5EBFAAA8E}" destId="{7F6CA971-4FED-40B8-AB1D-1FFAD606669A}" srcOrd="0" destOrd="0" presId="urn:microsoft.com/office/officeart/2005/8/layout/vList2"/>
    <dgm:cxn modelId="{D6B867D6-E808-4A3E-96BB-2A44930236F5}" type="presOf" srcId="{E8394A4D-1558-4E07-9EE9-35BA9F4568AB}" destId="{F6FE4F98-2F5E-4C1C-9100-8C3E59BCD000}" srcOrd="0" destOrd="0" presId="urn:microsoft.com/office/officeart/2005/8/layout/vList2"/>
    <dgm:cxn modelId="{3691CFE1-A04B-42C7-B94E-DA29FC795D64}" srcId="{E8394A4D-1558-4E07-9EE9-35BA9F4568AB}" destId="{D4B1AC79-64C2-41C1-B29D-7B717049F6C1}" srcOrd="2" destOrd="0" parTransId="{B10AB5E9-7738-401B-A52B-CA8E86187EAE}" sibTransId="{1B9AC2FE-EE3C-488C-B467-80446A52BEDB}"/>
    <dgm:cxn modelId="{2918A3B1-CED0-4DCD-9AC1-91C103A63772}" type="presParOf" srcId="{F6FE4F98-2F5E-4C1C-9100-8C3E59BCD000}" destId="{AEE778C4-C34E-4F76-8F06-94EA7844AEBC}" srcOrd="0" destOrd="0" presId="urn:microsoft.com/office/officeart/2005/8/layout/vList2"/>
    <dgm:cxn modelId="{AE743FB0-23BE-4755-B3BD-2B3CFA618229}" type="presParOf" srcId="{F6FE4F98-2F5E-4C1C-9100-8C3E59BCD000}" destId="{418BE8B4-B849-4844-983E-6ADF24790C5D}" srcOrd="1" destOrd="0" presId="urn:microsoft.com/office/officeart/2005/8/layout/vList2"/>
    <dgm:cxn modelId="{711AFD65-9952-4F25-8326-26CD0D7DF06F}" type="presParOf" srcId="{F6FE4F98-2F5E-4C1C-9100-8C3E59BCD000}" destId="{A5363D5C-0F2D-477D-9F58-81826CD2EA86}" srcOrd="2" destOrd="0" presId="urn:microsoft.com/office/officeart/2005/8/layout/vList2"/>
    <dgm:cxn modelId="{3F8A0E17-F63D-4E25-AEA0-E0989D5C73C9}" type="presParOf" srcId="{F6FE4F98-2F5E-4C1C-9100-8C3E59BCD000}" destId="{C1207A47-14BA-4E1E-93B9-34210D7289E3}" srcOrd="3" destOrd="0" presId="urn:microsoft.com/office/officeart/2005/8/layout/vList2"/>
    <dgm:cxn modelId="{B90409DA-1B8B-4CDD-A095-2E45CED9BCDA}" type="presParOf" srcId="{F6FE4F98-2F5E-4C1C-9100-8C3E59BCD000}" destId="{CFA4B86B-C900-4FAE-9A2B-11A3B353B514}" srcOrd="4" destOrd="0" presId="urn:microsoft.com/office/officeart/2005/8/layout/vList2"/>
    <dgm:cxn modelId="{8B8C955E-AB06-4363-9B17-CAC19EA101CF}" type="presParOf" srcId="{F6FE4F98-2F5E-4C1C-9100-8C3E59BCD000}" destId="{3718EF12-3C42-4A7D-A740-161B54E7D098}" srcOrd="5" destOrd="0" presId="urn:microsoft.com/office/officeart/2005/8/layout/vList2"/>
    <dgm:cxn modelId="{327A1ACF-57D4-4399-BA54-59D8F9A6DBF2}" type="presParOf" srcId="{F6FE4F98-2F5E-4C1C-9100-8C3E59BCD000}" destId="{7F6CA971-4FED-40B8-AB1D-1FFAD606669A}" srcOrd="6" destOrd="0" presId="urn:microsoft.com/office/officeart/2005/8/layout/vList2"/>
    <dgm:cxn modelId="{C224612C-6368-4E49-9004-A3BDCBCC18E3}" type="presParOf" srcId="{F6FE4F98-2F5E-4C1C-9100-8C3E59BCD000}" destId="{15BD40F4-2C24-4B84-9410-0EFD191E2154}" srcOrd="7" destOrd="0" presId="urn:microsoft.com/office/officeart/2005/8/layout/vList2"/>
    <dgm:cxn modelId="{EB0D4165-9B4A-4B62-9A65-0D38C4DD782D}" type="presParOf" srcId="{F6FE4F98-2F5E-4C1C-9100-8C3E59BCD000}" destId="{C6ACCBED-78E1-40EB-976A-DF1B1AC3EDD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778C4-C34E-4F76-8F06-94EA7844AEBC}">
      <dsp:nvSpPr>
        <dsp:cNvPr id="0" name=""/>
        <dsp:cNvSpPr/>
      </dsp:nvSpPr>
      <dsp:spPr>
        <a:xfrm>
          <a:off x="0" y="25748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Основные понятия</a:t>
          </a:r>
          <a:endParaRPr lang="en-US" sz="3200" kern="1200" dirty="0"/>
        </a:p>
      </dsp:txBody>
      <dsp:txXfrm>
        <a:off x="38381" y="64129"/>
        <a:ext cx="10438838" cy="709478"/>
      </dsp:txXfrm>
    </dsp:sp>
    <dsp:sp modelId="{A5363D5C-0F2D-477D-9F58-81826CD2EA86}">
      <dsp:nvSpPr>
        <dsp:cNvPr id="0" name=""/>
        <dsp:cNvSpPr/>
      </dsp:nvSpPr>
      <dsp:spPr>
        <a:xfrm>
          <a:off x="0" y="904148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Виды проецирования</a:t>
          </a:r>
          <a:endParaRPr lang="en-US" sz="3200" kern="1200" dirty="0"/>
        </a:p>
      </dsp:txBody>
      <dsp:txXfrm>
        <a:off x="38381" y="942529"/>
        <a:ext cx="10438838" cy="709478"/>
      </dsp:txXfrm>
    </dsp:sp>
    <dsp:sp modelId="{CFA4B86B-C900-4FAE-9A2B-11A3B353B514}">
      <dsp:nvSpPr>
        <dsp:cNvPr id="0" name=""/>
        <dsp:cNvSpPr/>
      </dsp:nvSpPr>
      <dsp:spPr>
        <a:xfrm>
          <a:off x="0" y="17825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Проецирование точки</a:t>
          </a:r>
          <a:endParaRPr lang="en-US" sz="3200" kern="1200" dirty="0"/>
        </a:p>
      </dsp:txBody>
      <dsp:txXfrm>
        <a:off x="38381" y="1820930"/>
        <a:ext cx="10438838" cy="709478"/>
      </dsp:txXfrm>
    </dsp:sp>
    <dsp:sp modelId="{7F6CA971-4FED-40B8-AB1D-1FFAD606669A}">
      <dsp:nvSpPr>
        <dsp:cNvPr id="0" name=""/>
        <dsp:cNvSpPr/>
      </dsp:nvSpPr>
      <dsp:spPr>
        <a:xfrm>
          <a:off x="0" y="26609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Точки общего и частного положений</a:t>
          </a:r>
          <a:endParaRPr lang="en-US" sz="3200" kern="1200" dirty="0"/>
        </a:p>
      </dsp:txBody>
      <dsp:txXfrm>
        <a:off x="38381" y="2699330"/>
        <a:ext cx="10438838" cy="709478"/>
      </dsp:txXfrm>
    </dsp:sp>
    <dsp:sp modelId="{C6ACCBED-78E1-40EB-976A-DF1B1AC3EDD4}">
      <dsp:nvSpPr>
        <dsp:cNvPr id="0" name=""/>
        <dsp:cNvSpPr/>
      </dsp:nvSpPr>
      <dsp:spPr>
        <a:xfrm>
          <a:off x="0" y="35393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Конкурирующие точки</a:t>
          </a:r>
          <a:endParaRPr lang="en-US" sz="3200" kern="1200" dirty="0"/>
        </a:p>
      </dsp:txBody>
      <dsp:txXfrm>
        <a:off x="38381" y="3577730"/>
        <a:ext cx="10438838" cy="709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10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285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53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18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583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05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282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24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59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5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50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1/5/2024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6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7278C5-34E8-4293-BE47-73B18483A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9A3F5928-D955-456A-97B5-AA390B8CE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76CB11-64C0-00FD-5824-D144934C30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8567" b="12762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C1360-108F-4614-B73C-F2CFB889C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275" y="2271449"/>
            <a:ext cx="9679449" cy="2847058"/>
          </a:xfrm>
        </p:spPr>
        <p:txBody>
          <a:bodyPr anchor="b">
            <a:normAutofit/>
          </a:bodyPr>
          <a:lstStyle/>
          <a:p>
            <a:r>
              <a:rPr lang="ru-RU" sz="6100" dirty="0">
                <a:solidFill>
                  <a:srgbClr val="FFFFFF"/>
                </a:solidFill>
              </a:rPr>
              <a:t>Метод проекции. Проецирование точек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620BE5-ABF3-88CE-4CAC-09B85B15E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275" y="5098254"/>
            <a:ext cx="9679449" cy="750259"/>
          </a:xfrm>
        </p:spPr>
        <p:txBody>
          <a:bodyPr anchor="ctr">
            <a:normAutofit/>
          </a:bodyPr>
          <a:lstStyle/>
          <a:p>
            <a:endParaRPr lang="ru-RU" sz="19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954" y="2875093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3734" y="31043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414" y="361953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80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B3DD759-D841-CEFA-032B-F8C9276D46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12091" y="501651"/>
            <a:ext cx="4395340" cy="171625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600" b="0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</a:rPr>
              <a:t>Параллельное проецирование</a:t>
            </a:r>
            <a:endParaRPr kumimoji="0" lang="ru-RU" altLang="ru-RU" sz="46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Объект 2">
            <a:extLst>
              <a:ext uri="{FF2B5EF4-FFF2-40B4-BE49-F238E27FC236}">
                <a16:creationId xmlns:a16="http://schemas.microsoft.com/office/drawing/2014/main" id="{42C9818C-47C2-94FF-79A5-626C78B7B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dirty="0"/>
              <a:t>Изображение предмета, например спичечной коробочки, имеющей форму призмы, на плоскости π0 строят с помощью проецирующих прямых, параллельных направлению проецирования N. </a:t>
            </a:r>
          </a:p>
          <a:p>
            <a:pPr marL="0" indent="0">
              <a:buNone/>
            </a:pPr>
            <a:r>
              <a:rPr lang="ru-RU" sz="1800" dirty="0"/>
              <a:t>Совокупность точек пересечения этих прямых с плоскостью π0 представляет собой параллельную проекцию предмета (призмы). </a:t>
            </a:r>
          </a:p>
          <a:p>
            <a:pPr marL="0" indent="0">
              <a:buNone/>
            </a:pPr>
            <a:r>
              <a:rPr lang="ru-RU" sz="1800" dirty="0"/>
              <a:t>При таком методе проецирования проекции взаимно параллельных и равных между собой отрезков прямых также параллельны и равны между собой (например, проекции A0B0 и C0D0  взаимно параллельных ребер призмы AB и CD на рисунке слева).</a:t>
            </a:r>
            <a:endParaRPr lang="ru-RU" sz="1800" u="sng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F20223-9B3D-3D76-CA56-7496AD0E2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67" y="2100681"/>
            <a:ext cx="536257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70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44C82E-4791-435B-0101-F3B340507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698643"/>
            <a:ext cx="9658349" cy="2225532"/>
          </a:xfrm>
        </p:spPr>
        <p:txBody>
          <a:bodyPr anchor="t">
            <a:normAutofit/>
          </a:bodyPr>
          <a:lstStyle/>
          <a:p>
            <a:r>
              <a:rPr lang="ru-RU" sz="3800" dirty="0"/>
              <a:t>Прямоугольное и косоугольное проецирование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48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4728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408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" name="Рисунок 7" descr="Изображение выглядит как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B99C7BD8-6784-D3B4-3D3E-3A04D70A4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600" y="1865930"/>
            <a:ext cx="7344800" cy="463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9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Метод двух изображений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5B7725-5CF6-DFE8-D7DF-0667C506D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20445"/>
            <a:ext cx="5291698" cy="256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37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137" y="1589368"/>
            <a:ext cx="4412419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ru-RU" sz="32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Проекция к – это однозначная модель?</a:t>
            </a:r>
            <a:endParaRPr lang="en-US" sz="32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0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2913F4-AA07-A1E9-3C72-3DF29E8E2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481" y="440959"/>
            <a:ext cx="5213628" cy="4783504"/>
          </a:xfrm>
          <a:prstGeom prst="rect">
            <a:avLst/>
          </a:prstGeom>
        </p:spPr>
      </p:pic>
      <p:sp>
        <p:nvSpPr>
          <p:cNvPr id="44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C665A1-59DF-5E93-31BB-88865F20E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49" y="5422808"/>
            <a:ext cx="8668960" cy="7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2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8246"/>
            <a:ext cx="4412419" cy="36262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/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Другими словами одна проекция не определяет</a:t>
            </a:r>
            <a:b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положение точки в пространстве.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3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8C1DC1-D8DB-BB8C-F553-04F9FC87B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441" y="1598246"/>
            <a:ext cx="5088834" cy="4783504"/>
          </a:xfrm>
          <a:prstGeom prst="rect">
            <a:avLst/>
          </a:prstGeom>
        </p:spPr>
      </p:pic>
      <p:sp>
        <p:nvSpPr>
          <p:cNvPr id="57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774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84" y="1040658"/>
            <a:ext cx="4737385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Удвоим аппарат проецирования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0"/>
            <a:ext cx="4412417" cy="333375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Пусть проецирование будет центральным (два центра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S1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и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S2)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, а плоскости расположены под произвольным углом по отношению друг к другу</a:t>
            </a: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X12 –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ось проекции</a:t>
            </a:r>
          </a:p>
          <a:p>
            <a:pPr marL="0" indent="0">
              <a:buNone/>
            </a:pPr>
            <a:endParaRPr lang="ru-RU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Линия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S1S2 –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линия центров.</a:t>
            </a:r>
          </a:p>
          <a:p>
            <a:pPr marL="0" indent="0">
              <a:buNone/>
            </a:pPr>
            <a:endParaRPr lang="ru-RU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U1 </a:t>
            </a:r>
            <a:r>
              <a:rPr lang="ru-RU" sz="1800" dirty="0">
                <a:solidFill>
                  <a:schemeClr val="bg1"/>
                </a:solidFill>
                <a:latin typeface="+mj-lt"/>
              </a:rPr>
              <a:t>и 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U2 </a:t>
            </a:r>
            <a:r>
              <a:rPr lang="ru-RU" sz="1800" dirty="0">
                <a:solidFill>
                  <a:schemeClr val="bg1"/>
                </a:solidFill>
                <a:latin typeface="+mj-lt"/>
              </a:rPr>
              <a:t>исключенные точки</a:t>
            </a:r>
            <a:endParaRPr lang="ru-RU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 </a:t>
            </a:r>
          </a:p>
          <a:p>
            <a:pPr marL="0" indent="0">
              <a:buNone/>
            </a:pP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BD6F-16A5-A78E-1BCE-79D1AA5E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475" y="476249"/>
            <a:ext cx="7591425" cy="60864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4EA2B0D-2347-A8CF-C6CA-5517A262B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892" y="4814888"/>
            <a:ext cx="1438275" cy="3048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743A37A-4FB7-8FF9-A1F0-015EEC795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946" y="5862263"/>
            <a:ext cx="31242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36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84" y="1040658"/>
            <a:ext cx="4737385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Удвоим аппарат проецирования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0"/>
            <a:ext cx="4412417" cy="333375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Возьмем произвольную точку 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A</a:t>
            </a:r>
            <a:r>
              <a:rPr lang="ru-RU" sz="1800" dirty="0">
                <a:solidFill>
                  <a:schemeClr val="bg1"/>
                </a:solidFill>
                <a:latin typeface="+mj-lt"/>
              </a:rPr>
              <a:t> пространства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+mj-lt"/>
              </a:rPr>
              <a:t>и спроецируем ее на плоскости.</a:t>
            </a:r>
          </a:p>
          <a:p>
            <a:pPr marL="0" indent="0">
              <a:buNone/>
            </a:pPr>
            <a:endParaRPr lang="ru-RU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</a:rPr>
              <a:t>Получим пару проекций А1 и А2</a:t>
            </a:r>
          </a:p>
          <a:p>
            <a:pPr marL="0" indent="0">
              <a:buNone/>
            </a:pPr>
            <a:endParaRPr lang="ru-RU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</a:rPr>
              <a:t>Докажем, что они определяют однозначную модель точки А.</a:t>
            </a: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BD6F-16A5-A78E-1BCE-79D1AA5E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475" y="476249"/>
            <a:ext cx="7591425" cy="60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41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84" y="1040658"/>
            <a:ext cx="4737385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Удвоим аппарат проецирования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0"/>
            <a:ext cx="4412417" cy="333375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Центры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S1,S2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и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A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определяют некоторую плоскость альфа.</a:t>
            </a:r>
          </a:p>
          <a:p>
            <a:pPr marL="0" indent="0">
              <a:buNone/>
            </a:pPr>
            <a:endParaRPr lang="ru-RU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Она пересекает плоскости проекции по прямым</a:t>
            </a:r>
          </a:p>
          <a:p>
            <a:pPr marL="0" indent="0">
              <a:buNone/>
            </a:pP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BD6F-16A5-A78E-1BCE-79D1AA5E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475" y="476249"/>
            <a:ext cx="7591425" cy="60864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9F0021-FCC4-7987-1422-56BAD2102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" y="4628775"/>
            <a:ext cx="1476375" cy="3238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FD4C72-1247-5C8A-29FE-61F2C47FC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70" y="5015143"/>
            <a:ext cx="1457325" cy="3429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D4D74B-AD50-E10E-9845-5282714E1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448" y="5431435"/>
            <a:ext cx="170497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040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84" y="1040658"/>
            <a:ext cx="4737385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Удвоим аппарат проецирования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0"/>
            <a:ext cx="4990120" cy="333375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</a:rPr>
              <a:t>Так как п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роецирующий луч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S1A </a:t>
            </a: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проходит через 2 точки, лежащие в плоскости альфа, то он весь лежит в этой плоскости</a:t>
            </a:r>
            <a:endParaRPr lang="ru-RU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Поэтому его точка пересечения с П1 обязательно попадет на прямую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U1X</a:t>
            </a:r>
          </a:p>
          <a:p>
            <a:pPr marL="0" indent="0">
              <a:buNone/>
            </a:pP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По тем же самым соображениям проекция А2 попадает на </a:t>
            </a:r>
            <a:r>
              <a:rPr lang="en-US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U2X</a:t>
            </a: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</a:rPr>
              <a:t>Точки А1 и А2 будут единственными, так как прямая и плоскость пересекаются в одной точке</a:t>
            </a: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endParaRPr lang="ru-RU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  <a:p>
            <a:pPr marL="0" indent="0">
              <a:buNone/>
            </a:pP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BD6F-16A5-A78E-1BCE-79D1AA5E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475" y="476249"/>
            <a:ext cx="7591425" cy="60864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AC9DB8-748A-C224-5C49-80CE619D2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4572000"/>
            <a:ext cx="1066800" cy="2857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9BB462D-2A4C-B29C-59B4-3A7297C87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25" y="5550370"/>
            <a:ext cx="990600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55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084" y="1040658"/>
            <a:ext cx="4737385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8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Удвоим аппарат проецирования</a:t>
            </a:r>
            <a:endParaRPr lang="en-US" sz="38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0"/>
            <a:ext cx="4990120" cy="333375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ru-RU" sz="1800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Вывод: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</a:rPr>
              <a:t>Произвольной точке А пространства поставлена в соответствие единственная пара проекций</a:t>
            </a:r>
            <a:endParaRPr lang="en-US" sz="1800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56BD6F-16A5-A78E-1BCE-79D1AA5E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475" y="476249"/>
            <a:ext cx="7591425" cy="60864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AD2BBC-146D-DEA2-6E8C-4621DD343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5" y="4285875"/>
            <a:ext cx="2095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26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F1CB641-B3E8-7B0C-F7EA-4F0A4A28C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План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занятия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:</a:t>
            </a: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1.деление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отрезка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на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равные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части</a:t>
            </a: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2.деление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окружности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на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любое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количество</a:t>
            </a:r>
            <a:r>
              <a:rPr lang="en-US" sz="2800" b="1" i="0" kern="1200" cap="all" baseline="0" dirty="0">
                <a:latin typeface="+mj-lt"/>
                <a:ea typeface="+mj-ea"/>
                <a:cs typeface="+mj-cs"/>
              </a:rPr>
              <a:t> </a:t>
            </a:r>
            <a:r>
              <a:rPr lang="en-US" sz="2800" b="1" i="0" kern="1200" cap="all" baseline="0" dirty="0" err="1">
                <a:latin typeface="+mj-lt"/>
                <a:ea typeface="+mj-ea"/>
                <a:cs typeface="+mj-cs"/>
              </a:rPr>
              <a:t>частей</a:t>
            </a: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r>
              <a:rPr lang="ru-RU" sz="2800" b="1" i="0" kern="1200" cap="all" baseline="0" dirty="0">
                <a:latin typeface="+mj-lt"/>
                <a:ea typeface="+mj-ea"/>
                <a:cs typeface="+mj-cs"/>
              </a:rPr>
              <a:t>3.Построение касательных</a:t>
            </a: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ru-RU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r>
              <a:rPr lang="ru-RU" sz="2800" b="1" i="0" kern="1200" cap="all" baseline="0" dirty="0">
                <a:latin typeface="+mj-lt"/>
                <a:ea typeface="+mj-ea"/>
                <a:cs typeface="+mj-cs"/>
              </a:rPr>
              <a:t>План занятия</a:t>
            </a: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br>
              <a:rPr lang="en-US" sz="2800" b="1" i="0" kern="1200" cap="all" baseline="0" dirty="0">
                <a:latin typeface="+mj-lt"/>
                <a:ea typeface="+mj-ea"/>
                <a:cs typeface="+mj-cs"/>
              </a:rPr>
            </a:br>
            <a:endParaRPr lang="en-US" sz="2800" b="1" i="0" kern="1200" cap="all" baseline="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Объект 1">
            <a:extLst>
              <a:ext uri="{FF2B5EF4-FFF2-40B4-BE49-F238E27FC236}">
                <a16:creationId xmlns:a16="http://schemas.microsoft.com/office/drawing/2014/main" id="{EB319986-3CEE-E3DC-4488-F73B20F2E3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736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3154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35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37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8246"/>
            <a:ext cx="4412419" cy="36262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5000" b="1" i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Плоскости проекций</a:t>
            </a:r>
          </a:p>
        </p:txBody>
      </p:sp>
      <p:sp>
        <p:nvSpPr>
          <p:cNvPr id="46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12034" y="1267063"/>
            <a:ext cx="139037" cy="139039"/>
          </a:xfrm>
          <a:custGeom>
            <a:avLst/>
            <a:gdLst>
              <a:gd name="connsiteX0" fmla="*/ 129600 w 139037"/>
              <a:gd name="connsiteY0" fmla="*/ 60082 h 139039"/>
              <a:gd name="connsiteX1" fmla="*/ 78955 w 139037"/>
              <a:gd name="connsiteY1" fmla="*/ 60082 h 139039"/>
              <a:gd name="connsiteX2" fmla="*/ 78955 w 139037"/>
              <a:gd name="connsiteY2" fmla="*/ 9437 h 139039"/>
              <a:gd name="connsiteX3" fmla="*/ 69519 w 139037"/>
              <a:gd name="connsiteY3" fmla="*/ 0 h 139039"/>
              <a:gd name="connsiteX4" fmla="*/ 60082 w 139037"/>
              <a:gd name="connsiteY4" fmla="*/ 9437 h 139039"/>
              <a:gd name="connsiteX5" fmla="*/ 60082 w 139037"/>
              <a:gd name="connsiteY5" fmla="*/ 60082 h 139039"/>
              <a:gd name="connsiteX6" fmla="*/ 9437 w 139037"/>
              <a:gd name="connsiteY6" fmla="*/ 60082 h 139039"/>
              <a:gd name="connsiteX7" fmla="*/ 0 w 139037"/>
              <a:gd name="connsiteY7" fmla="*/ 69520 h 139039"/>
              <a:gd name="connsiteX8" fmla="*/ 9437 w 139037"/>
              <a:gd name="connsiteY8" fmla="*/ 78957 h 139039"/>
              <a:gd name="connsiteX9" fmla="*/ 60082 w 139037"/>
              <a:gd name="connsiteY9" fmla="*/ 78957 h 139039"/>
              <a:gd name="connsiteX10" fmla="*/ 60082 w 139037"/>
              <a:gd name="connsiteY10" fmla="*/ 129602 h 139039"/>
              <a:gd name="connsiteX11" fmla="*/ 69519 w 139037"/>
              <a:gd name="connsiteY11" fmla="*/ 139039 h 139039"/>
              <a:gd name="connsiteX12" fmla="*/ 78955 w 139037"/>
              <a:gd name="connsiteY12" fmla="*/ 129602 h 139039"/>
              <a:gd name="connsiteX13" fmla="*/ 78955 w 139037"/>
              <a:gd name="connsiteY13" fmla="*/ 78957 h 139039"/>
              <a:gd name="connsiteX14" fmla="*/ 129600 w 139037"/>
              <a:gd name="connsiteY14" fmla="*/ 78957 h 139039"/>
              <a:gd name="connsiteX15" fmla="*/ 139037 w 139037"/>
              <a:gd name="connsiteY15" fmla="*/ 69520 h 139039"/>
              <a:gd name="connsiteX16" fmla="*/ 129600 w 139037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7" h="139039">
                <a:moveTo>
                  <a:pt x="129600" y="60082"/>
                </a:moveTo>
                <a:lnTo>
                  <a:pt x="78955" y="60082"/>
                </a:lnTo>
                <a:lnTo>
                  <a:pt x="78955" y="9437"/>
                </a:lnTo>
                <a:cubicBezTo>
                  <a:pt x="78955" y="4225"/>
                  <a:pt x="74730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7" y="139039"/>
                  <a:pt x="69519" y="139039"/>
                </a:cubicBezTo>
                <a:cubicBezTo>
                  <a:pt x="74730" y="139039"/>
                  <a:pt x="78955" y="134814"/>
                  <a:pt x="78955" y="129602"/>
                </a:cubicBezTo>
                <a:lnTo>
                  <a:pt x="78955" y="78957"/>
                </a:lnTo>
                <a:lnTo>
                  <a:pt x="129600" y="78957"/>
                </a:lnTo>
                <a:cubicBezTo>
                  <a:pt x="134812" y="78957"/>
                  <a:pt x="139037" y="74731"/>
                  <a:pt x="139037" y="69520"/>
                </a:cubicBezTo>
                <a:cubicBezTo>
                  <a:pt x="139037" y="64308"/>
                  <a:pt x="134812" y="60082"/>
                  <a:pt x="129600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A51633-5782-89BE-426B-FD122C256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776" y="1871879"/>
            <a:ext cx="5737014" cy="4116307"/>
          </a:xfrm>
          <a:prstGeom prst="rect">
            <a:avLst/>
          </a:prstGeom>
        </p:spPr>
      </p:pic>
      <p:sp>
        <p:nvSpPr>
          <p:cNvPr id="44" name="Graphic 21">
            <a:extLst>
              <a:ext uri="{FF2B5EF4-FFF2-40B4-BE49-F238E27FC236}">
                <a16:creationId xmlns:a16="http://schemas.microsoft.com/office/drawing/2014/main" id="{8D61482F-F3C5-4D66-8C5D-C6BBE3E12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52801" y="1659316"/>
            <a:ext cx="127713" cy="127714"/>
          </a:xfrm>
          <a:custGeom>
            <a:avLst/>
            <a:gdLst>
              <a:gd name="connsiteX0" fmla="*/ 63857 w 127713"/>
              <a:gd name="connsiteY0" fmla="*/ 18874 h 127714"/>
              <a:gd name="connsiteX1" fmla="*/ 108839 w 127713"/>
              <a:gd name="connsiteY1" fmla="*/ 63857 h 127714"/>
              <a:gd name="connsiteX2" fmla="*/ 63857 w 127713"/>
              <a:gd name="connsiteY2" fmla="*/ 108840 h 127714"/>
              <a:gd name="connsiteX3" fmla="*/ 18874 w 127713"/>
              <a:gd name="connsiteY3" fmla="*/ 63857 h 127714"/>
              <a:gd name="connsiteX4" fmla="*/ 63857 w 127713"/>
              <a:gd name="connsiteY4" fmla="*/ 18874 h 127714"/>
              <a:gd name="connsiteX5" fmla="*/ 63857 w 127713"/>
              <a:gd name="connsiteY5" fmla="*/ 0 h 127714"/>
              <a:gd name="connsiteX6" fmla="*/ 0 w 127713"/>
              <a:gd name="connsiteY6" fmla="*/ 63857 h 127714"/>
              <a:gd name="connsiteX7" fmla="*/ 63857 w 127713"/>
              <a:gd name="connsiteY7" fmla="*/ 127714 h 127714"/>
              <a:gd name="connsiteX8" fmla="*/ 127713 w 127713"/>
              <a:gd name="connsiteY8" fmla="*/ 63857 h 127714"/>
              <a:gd name="connsiteX9" fmla="*/ 63857 w 127713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4">
                <a:moveTo>
                  <a:pt x="63857" y="18874"/>
                </a:moveTo>
                <a:cubicBezTo>
                  <a:pt x="88700" y="18874"/>
                  <a:pt x="108839" y="39014"/>
                  <a:pt x="108839" y="63857"/>
                </a:cubicBezTo>
                <a:cubicBezTo>
                  <a:pt x="108839" y="88700"/>
                  <a:pt x="88700" y="108840"/>
                  <a:pt x="63857" y="108840"/>
                </a:cubicBezTo>
                <a:cubicBezTo>
                  <a:pt x="39013" y="108840"/>
                  <a:pt x="18874" y="88700"/>
                  <a:pt x="18874" y="63857"/>
                </a:cubicBezTo>
                <a:cubicBezTo>
                  <a:pt x="18898" y="39024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6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Плоскости проекций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975CB9-BEBA-BC6F-4CB2-946BADC78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43" y="1359932"/>
            <a:ext cx="5221625" cy="4138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B73F37-05CB-9799-074A-FBAD075EE14A}"/>
              </a:ext>
            </a:extLst>
          </p:cNvPr>
          <p:cNvSpPr txBox="1"/>
          <p:nvPr/>
        </p:nvSpPr>
        <p:spPr>
          <a:xfrm>
            <a:off x="6392583" y="2645922"/>
            <a:ext cx="4434721" cy="37104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/>
              <a:t>На рис. показано построение проекций предмета на трех взаимно перпендикулярных плоскостях. Одну из них принято располагать горизонтально.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/>
              <a:t>Ее называют горизонтальной плоскостью проекций и обозначают буквой π1. При этом две другие плоскости будут вертикальными: фронтальная плоскость проекций и профильная плоскость проекций, обозначаемые соответственно буквами π2 и π3.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/>
              <a:t>Линии пересечения плоскостей проекций называют осями проекций и обозначают буквами OX, OY, OZ, а точку их пересечения – буквой О. Три взаимно перпендикулярные плоскости проекций π1, π2 и π3 образуют </a:t>
            </a:r>
            <a:r>
              <a:rPr lang="en-US" sz="1400" u="sng"/>
              <a:t>систему прямоугольных плоскостей проекций. 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014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2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Плоскости проекций</a:t>
            </a:r>
          </a:p>
        </p:txBody>
      </p:sp>
      <p:sp>
        <p:nvSpPr>
          <p:cNvPr id="80" name="Rectangle 74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975CB9-BEBA-BC6F-4CB2-946BADC78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43" y="1359932"/>
            <a:ext cx="5221625" cy="4138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B73F37-05CB-9799-074A-FBAD075EE14A}"/>
              </a:ext>
            </a:extLst>
          </p:cNvPr>
          <p:cNvSpPr txBox="1"/>
          <p:nvPr/>
        </p:nvSpPr>
        <p:spPr>
          <a:xfrm>
            <a:off x="6392583" y="2645922"/>
            <a:ext cx="4434721" cy="37104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Проекции предмета получают в результате пересечения проецирующих прямых, проведенных перпендикулярно плоскостям π1, π2 и π3, с соответствующими плоскостями проекций.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Изображение предмета, полученное на плоскости π1, называют горизонтальной проекцией,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на плоскости π2 – фронтальной проекцией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/>
              <a:t>и на плоскости π3 – профильной проекцией. </a:t>
            </a:r>
          </a:p>
        </p:txBody>
      </p:sp>
      <p:cxnSp>
        <p:nvCxnSpPr>
          <p:cNvPr id="81" name="Straight Connector 7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901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Заголовок 6">
            <a:extLst>
              <a:ext uri="{FF2B5EF4-FFF2-40B4-BE49-F238E27FC236}">
                <a16:creationId xmlns:a16="http://schemas.microsoft.com/office/drawing/2014/main" id="{EE6CBAA5-4A49-7EA6-9346-530960EFF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anchor="b">
            <a:normAutofit/>
          </a:bodyPr>
          <a:lstStyle/>
          <a:p>
            <a:r>
              <a:rPr lang="ru-RU" sz="5400" dirty="0"/>
              <a:t>Метод Монжа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Объект 1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02C6BA-5702-FE79-BA36-5ECF0BF62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967" y="2716601"/>
            <a:ext cx="5401907" cy="3846987"/>
          </a:xfr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358EA60-7988-21AD-1086-F826EBB45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7056" y="1189987"/>
            <a:ext cx="6475236" cy="302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626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D9FB580A-BA0E-4D5E-90F4-C42767A78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275" y="3655370"/>
            <a:ext cx="9679449" cy="28216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Пространственный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макет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для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изображения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ортогональных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проекций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геометрических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образов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показанный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предыдущих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слайдах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имеет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ряд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недостатков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среди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которых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искажение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формы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размеров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проецируемой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фигуры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горизонтальной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профильной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плоскостях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проекций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Кроме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того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чертеж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получается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громоздким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поэтому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трудночитаемым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  <a:br>
              <a:rPr lang="ru-RU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br>
              <a:rPr lang="ru-RU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b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Чтобы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преодолеть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указанные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недостатки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следует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заменить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пространственное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изображение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комплексным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чертежом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или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эпюром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Монжа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–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чертежом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состоящим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из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двух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более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связанных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между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собой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вполне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определенным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образом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ортогональных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проекций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геометрической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5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фигуры</a:t>
            </a:r>
            <a:r>
              <a:rPr lang="en-US" sz="15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78D4AA7-A0ED-8A60-2332-27BE7C0F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490" y="109537"/>
            <a:ext cx="4390143" cy="39766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AD764C-9617-FCFA-E9F9-4B33BC77D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147" y="178794"/>
            <a:ext cx="4757738" cy="38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32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Чтобы судить о трех измерениях предмета, достаточно иметь </a:t>
            </a:r>
            <a:br>
              <a:rPr lang="ru-RU" sz="4000" dirty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две его проекции.</a:t>
            </a: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F125D0-E982-77F0-8AD3-06818952C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717" y="1724025"/>
            <a:ext cx="5572125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481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798834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800" b="1" i="0" kern="1200" cap="all" baseline="0" dirty="0">
                <a:latin typeface="+mj-lt"/>
                <a:ea typeface="+mj-ea"/>
                <a:cs typeface="+mj-cs"/>
              </a:rPr>
              <a:t>Проецирование точки</a:t>
            </a:r>
            <a:endParaRPr lang="en-US" sz="3800" b="1" i="0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Каждая проецирующая прямая, пересекаясь с плоскостью проекций, определит одну проекцию точки А, которые называют и обозначают: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 горизонтальную – А’,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фронтальную – А" 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и профильную – А’».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Точки пересечения линий проекционной связи с осями проекций обозначают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Ax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,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Ay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, Az и называют осевыми проекциями точки А. 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A7B431-CDF3-F518-D3E6-5B8D80B43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9501" y="1200150"/>
            <a:ext cx="591502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05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798834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800" b="1" i="0" kern="1200" cap="all" baseline="0" dirty="0">
                <a:latin typeface="+mj-lt"/>
                <a:ea typeface="+mj-ea"/>
                <a:cs typeface="+mj-cs"/>
              </a:rPr>
              <a:t>Проецирование точки</a:t>
            </a:r>
            <a:endParaRPr lang="en-US" sz="3800" b="1" i="0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Расположение проекций точки А после совмещения плоскостей проекций показано на рисунке слева.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Ось Y и точка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Аy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 отмечены два раза, так как они одновременно принадлежат плоскостям проекций π1 и π3.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После совмещения две любые проекции одной и той же точки имеют общую линию проекционной связи: А'А", А'А'", А"А'". 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95BCAC-FC44-4810-FBD6-BC7FDB856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1617" y="1312572"/>
            <a:ext cx="665797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044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798834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800" b="1" i="0" kern="1200" cap="all" baseline="0" dirty="0">
                <a:latin typeface="+mj-lt"/>
                <a:ea typeface="+mj-ea"/>
                <a:cs typeface="+mj-cs"/>
              </a:rPr>
              <a:t>Проецирование точки</a:t>
            </a:r>
            <a:endParaRPr lang="en-US" sz="3800" b="1" i="0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В пространстве расстояния от точки А до плоскостей π1, π2 и π3 измеряются отрезками соответствующих проецирующих прямых: АА', АА" и АА’».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На проекциях имеются равные им отрезки линий проекционной связи: АА' =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А"Аx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 = А'"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Ay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; АА" =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А'Аx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 = А'"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Аz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; АА'" =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А'Ay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 =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А"Аz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Таким образом, по проекциям точки можно судить о ее расстояниях до плоскостей проекций. 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5403A0-0C9C-64DD-3092-2A86A168A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92" y="1500187"/>
            <a:ext cx="55721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14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798834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800" b="1" i="0" kern="1200" cap="all" baseline="0" dirty="0">
                <a:latin typeface="+mj-lt"/>
                <a:ea typeface="+mj-ea"/>
                <a:cs typeface="+mj-cs"/>
              </a:rPr>
              <a:t>Проецирование точки</a:t>
            </a:r>
            <a:endParaRPr lang="en-US" sz="3800" b="1" i="0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Расстояния от точки А до плоскостей проекций могут быть также выражены через ее координаты: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xА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 ,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yA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, </a:t>
            </a:r>
            <a:r>
              <a:rPr lang="ru-RU" sz="1700" kern="1200" dirty="0" err="1">
                <a:latin typeface="+mj-lt"/>
                <a:ea typeface="+mn-ea"/>
                <a:cs typeface="+mn-cs"/>
              </a:rPr>
              <a:t>zA</a:t>
            </a:r>
            <a:r>
              <a:rPr lang="ru-RU" sz="1700" kern="1200" dirty="0">
                <a:latin typeface="+mj-lt"/>
                <a:ea typeface="+mn-ea"/>
                <a:cs typeface="+mn-cs"/>
              </a:rPr>
              <a:t>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Для этого точку О пересечения осей проекций принимают за начало координат и оси координат совмещают с осями проекций OX, OY, OZ.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Тогда плоскости проекций являются одновременно и плоскостями координат. </a:t>
            </a: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Положение точки (любой геометрической фигуры) задано, если имеются две ее проекции.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5403A0-0C9C-64DD-3092-2A86A168A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92" y="1500187"/>
            <a:ext cx="55721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931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EE0A6B3-EB7E-45AA-ADB6-138489E0C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0C0EA1AB-DC8C-4976-9474-9313A673D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5" name="Picture 4" descr="Круглый лабиринт">
            <a:extLst>
              <a:ext uri="{FF2B5EF4-FFF2-40B4-BE49-F238E27FC236}">
                <a16:creationId xmlns:a16="http://schemas.microsoft.com/office/drawing/2014/main" id="{C2A76BDA-51B1-6C8F-33E3-27B92268CE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9630" b="6101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5305E-FD20-5752-9A8E-A62A44A0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6820814" cy="2344840"/>
          </a:xfrm>
        </p:spPr>
        <p:txBody>
          <a:bodyPr anchor="b">
            <a:normAutofit/>
          </a:bodyPr>
          <a:lstStyle/>
          <a:p>
            <a:r>
              <a:rPr lang="ru-RU" sz="6100" dirty="0">
                <a:solidFill>
                  <a:srgbClr val="FFFFFF"/>
                </a:solidFill>
              </a:rPr>
              <a:t>Геометрический образ</a:t>
            </a: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336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rgbClr val="FFFFFF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5951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94200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rgbClr val="FFFFFF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cxnSp>
        <p:nvCxnSpPr>
          <p:cNvPr id="19" name="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877189-8887-4A19-6596-63EAA50B4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069" y="3175552"/>
            <a:ext cx="5366041" cy="2809114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FFFFFF"/>
                </a:solidFill>
              </a:rPr>
              <a:t>В проекционном черчении рассматриваются способы отображения объектов трехмерного пространства на плоскость чертежа или, что то же самое, создание их плоской модели. Любой пространственный объект состоит из геометрических образов.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FFFFFF"/>
                </a:solidFill>
              </a:rPr>
              <a:t>Геометрический образ – это точка, прямая, плоскость, поверхность. Чтобы работать с моделями объектов пространства, необходимо сначала хорошо разобраться в плоских моделях геометрических образов. </a:t>
            </a:r>
          </a:p>
        </p:txBody>
      </p:sp>
    </p:spTree>
    <p:extLst>
      <p:ext uri="{BB962C8B-B14F-4D97-AF65-F5344CB8AC3E}">
        <p14:creationId xmlns:p14="http://schemas.microsoft.com/office/powerpoint/2010/main" val="42929235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643"/>
            <a:ext cx="5243394" cy="22255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4200" b="1" i="0" kern="1200" cap="all" baseline="0">
                <a:latin typeface="+mj-lt"/>
                <a:ea typeface="+mj-ea"/>
                <a:cs typeface="+mj-cs"/>
              </a:rPr>
              <a:t>Проецирование точки</a:t>
            </a:r>
            <a:endParaRPr lang="en-US" sz="4200" b="1" i="0" kern="1200" cap="all" baseline="0">
              <a:latin typeface="+mj-lt"/>
              <a:ea typeface="+mj-ea"/>
              <a:cs typeface="+mj-cs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48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4728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408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B73653-BB1A-DD32-62D9-523870A1B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5504"/>
            <a:ext cx="6591310" cy="3246220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4086" y="879355"/>
            <a:ext cx="4166911" cy="512075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ru-RU" sz="1800" kern="1200" dirty="0">
                <a:latin typeface="+mj-lt"/>
                <a:ea typeface="+mn-ea"/>
                <a:cs typeface="+mn-cs"/>
              </a:rPr>
              <a:t>Третья проекция точки (фигуры), в случае необходимости, всегда может быть построена по двум заданным. </a:t>
            </a:r>
          </a:p>
          <a:p>
            <a:pPr marL="0" indent="0">
              <a:buNone/>
            </a:pPr>
            <a:r>
              <a:rPr lang="ru-RU" sz="1800" kern="1200" dirty="0">
                <a:latin typeface="+mj-lt"/>
                <a:ea typeface="+mn-ea"/>
                <a:cs typeface="+mn-cs"/>
              </a:rPr>
              <a:t>Например, на рисунке, а по </a:t>
            </a:r>
          </a:p>
          <a:p>
            <a:pPr marL="0" indent="0">
              <a:buNone/>
            </a:pPr>
            <a:r>
              <a:rPr lang="ru-RU" sz="1800" kern="1200" dirty="0">
                <a:latin typeface="+mj-lt"/>
                <a:ea typeface="+mn-ea"/>
                <a:cs typeface="+mn-cs"/>
              </a:rPr>
              <a:t>заданным горизонтальной А' и фронтальной А'' проекциям точки А построена ее профильная А’».</a:t>
            </a:r>
          </a:p>
          <a:p>
            <a:pPr marL="0" indent="0">
              <a:buNone/>
            </a:pPr>
            <a:r>
              <a:rPr lang="ru-RU" sz="1800" kern="1200" dirty="0">
                <a:latin typeface="+mj-lt"/>
                <a:ea typeface="+mn-ea"/>
                <a:cs typeface="+mn-cs"/>
              </a:rPr>
              <a:t>Для построения профильной проекции точки А использованы разные графические приемы, приведенные на рисунке.</a:t>
            </a:r>
          </a:p>
        </p:txBody>
      </p:sp>
    </p:spTree>
    <p:extLst>
      <p:ext uri="{BB962C8B-B14F-4D97-AF65-F5344CB8AC3E}">
        <p14:creationId xmlns:p14="http://schemas.microsoft.com/office/powerpoint/2010/main" val="3902331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354-6321-B79D-16B3-0D4ADFBB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800" b="1" i="0" kern="1200" cap="all" baseline="0" dirty="0">
                <a:latin typeface="+mj-lt"/>
                <a:ea typeface="+mj-ea"/>
                <a:cs typeface="+mj-cs"/>
              </a:rPr>
              <a:t>Точк</a:t>
            </a:r>
            <a:r>
              <a:rPr lang="ru-RU" sz="3800" b="1" cap="all" dirty="0"/>
              <a:t>и общего и частного положений</a:t>
            </a:r>
            <a:endParaRPr lang="en-US" sz="3800" b="1" i="0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5695624-78D7-26B8-5571-58855253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4552" y="2381250"/>
            <a:ext cx="5587173" cy="43148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Точку, у которой ни одна из проекций не лежит на осях X, Y или Z, называют точкой общего положения.</a:t>
            </a:r>
          </a:p>
          <a:p>
            <a:pPr marL="0" indent="0">
              <a:buNone/>
            </a:pPr>
            <a:endParaRPr lang="ru-RU" sz="1700" dirty="0">
              <a:latin typeface="+mj-lt"/>
            </a:endParaRPr>
          </a:p>
          <a:p>
            <a:pPr marL="0" indent="0">
              <a:buNone/>
            </a:pPr>
            <a:r>
              <a:rPr lang="ru-RU" sz="1700" kern="1200" dirty="0">
                <a:latin typeface="+mj-lt"/>
                <a:ea typeface="+mn-ea"/>
                <a:cs typeface="+mn-cs"/>
              </a:rPr>
              <a:t>В частных случаях точка может принадлежать плоскости проекций, оси проекций или находиться в точке пересечения осей проекций.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05BA63-0886-B55D-B171-A80838351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779" y="2094142"/>
            <a:ext cx="5930544" cy="24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94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EE0A6B3-EB7E-45AA-ADB6-138489E0C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0C0EA1AB-DC8C-4976-9474-9313A673D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5" name="Picture 4" descr="Круглый лабиринт">
            <a:extLst>
              <a:ext uri="{FF2B5EF4-FFF2-40B4-BE49-F238E27FC236}">
                <a16:creationId xmlns:a16="http://schemas.microsoft.com/office/drawing/2014/main" id="{C2A76BDA-51B1-6C8F-33E3-27B92268CE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9630" b="6101"/>
          <a:stretch/>
        </p:blipFill>
        <p:spPr>
          <a:xfrm>
            <a:off x="0" y="-8878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5305E-FD20-5752-9A8E-A62A44A0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6820814" cy="2344840"/>
          </a:xfrm>
        </p:spPr>
        <p:txBody>
          <a:bodyPr anchor="b">
            <a:normAutofit/>
          </a:bodyPr>
          <a:lstStyle/>
          <a:p>
            <a:r>
              <a:rPr lang="ru-RU" sz="6100" dirty="0">
                <a:solidFill>
                  <a:srgbClr val="FFFFFF"/>
                </a:solidFill>
              </a:rPr>
              <a:t>Проекция</a:t>
            </a: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336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rgbClr val="FFFFFF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5951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94200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rgbClr val="FFFFFF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cxnSp>
        <p:nvCxnSpPr>
          <p:cNvPr id="19" name="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877189-8887-4A19-6596-63EAA50B4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069" y="3175552"/>
            <a:ext cx="5366041" cy="280911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FFFFFF"/>
                </a:solidFill>
              </a:rPr>
              <a:t> Плоское изображение предмета называют его проекцией.</a:t>
            </a:r>
          </a:p>
        </p:txBody>
      </p:sp>
    </p:spTree>
    <p:extLst>
      <p:ext uri="{BB962C8B-B14F-4D97-AF65-F5344CB8AC3E}">
        <p14:creationId xmlns:p14="http://schemas.microsoft.com/office/powerpoint/2010/main" val="1483745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EE0A6B3-EB7E-45AA-ADB6-138489E0C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0C0EA1AB-DC8C-4976-9474-9313A673D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5" name="Picture 4" descr="Круглый лабиринт">
            <a:extLst>
              <a:ext uri="{FF2B5EF4-FFF2-40B4-BE49-F238E27FC236}">
                <a16:creationId xmlns:a16="http://schemas.microsoft.com/office/drawing/2014/main" id="{C2A76BDA-51B1-6C8F-33E3-27B92268CE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9630" b="6101"/>
          <a:stretch/>
        </p:blipFill>
        <p:spPr>
          <a:xfrm>
            <a:off x="0" y="-8878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5305E-FD20-5752-9A8E-A62A44A0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6820814" cy="2344840"/>
          </a:xfrm>
        </p:spPr>
        <p:txBody>
          <a:bodyPr anchor="b">
            <a:normAutofit/>
          </a:bodyPr>
          <a:lstStyle/>
          <a:p>
            <a:r>
              <a:rPr lang="ru-RU" sz="6100" dirty="0">
                <a:solidFill>
                  <a:srgbClr val="FFFFFF"/>
                </a:solidFill>
              </a:rPr>
              <a:t>Метод проецирования</a:t>
            </a: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336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rgbClr val="FFFFFF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5951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94200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rgbClr val="FFFFFF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cxnSp>
        <p:nvCxnSpPr>
          <p:cNvPr id="19" name="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877189-8887-4A19-6596-63EAA50B4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069" y="3175552"/>
            <a:ext cx="5366041" cy="280911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FFFFFF"/>
                </a:solidFill>
              </a:rPr>
              <a:t>Совокупность правил, с помощью которых строят на плоскости изображения объемных форм, расположенных в пространстве, называют методом проецирования.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FFFFFF"/>
                </a:solidFill>
              </a:rPr>
              <a:t>Метод проецирования позволяет не только построить изображение (проекцию) пространственного объекта, но и по нему представить форму и положение данного 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108613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диаграмма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4A405C8-C26D-C722-D0B8-BC4B158EB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38" y="1371600"/>
            <a:ext cx="11367462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546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A3FE8-D576-6695-8F7A-BE49D60E7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643"/>
            <a:ext cx="5243394" cy="2225532"/>
          </a:xfrm>
        </p:spPr>
        <p:txBody>
          <a:bodyPr anchor="t">
            <a:normAutofit/>
          </a:bodyPr>
          <a:lstStyle/>
          <a:p>
            <a:r>
              <a:rPr lang="ru-RU" sz="4700" dirty="0"/>
              <a:t>Центральное проецирование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48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4728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408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FF0390F-0F42-A006-6D79-5B373D18D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8" y="2219324"/>
            <a:ext cx="4124751" cy="422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561F86-CCCA-0357-0C22-10C9263FA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541" y="681037"/>
            <a:ext cx="6048375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254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A3FE8-D576-6695-8F7A-BE49D60E7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643"/>
            <a:ext cx="5243394" cy="2225532"/>
          </a:xfrm>
        </p:spPr>
        <p:txBody>
          <a:bodyPr anchor="t">
            <a:normAutofit/>
          </a:bodyPr>
          <a:lstStyle/>
          <a:p>
            <a:r>
              <a:rPr lang="ru-RU" sz="4700" dirty="0"/>
              <a:t>Центральное проецирование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73056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5948" y="74031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4728" y="969611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408" y="1484755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561F86-CCCA-0357-0C22-10C9263FA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546" y="698643"/>
            <a:ext cx="4872588" cy="4519613"/>
          </a:xfrm>
          <a:prstGeom prst="rect">
            <a:avLst/>
          </a:prstGeom>
        </p:spPr>
      </p:pic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4F11BBA-7590-E254-8198-7188C9529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57" y="2760875"/>
            <a:ext cx="7201905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55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B3DD759-D841-CEFA-032B-F8C9276D46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12091" y="501651"/>
            <a:ext cx="4395340" cy="171625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600" b="0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</a:rPr>
              <a:t>Параллельное проецирование</a:t>
            </a:r>
            <a:endParaRPr kumimoji="0" lang="ru-RU" altLang="ru-RU" sz="46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00C307-65ED-BA1E-C0C7-FF9B43DDC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43" y="1529634"/>
            <a:ext cx="5221625" cy="3798732"/>
          </a:xfrm>
          <a:prstGeom prst="rect">
            <a:avLst/>
          </a:prstGeom>
        </p:spPr>
      </p:pic>
      <p:sp>
        <p:nvSpPr>
          <p:cNvPr id="42" name="Объект 2">
            <a:extLst>
              <a:ext uri="{FF2B5EF4-FFF2-40B4-BE49-F238E27FC236}">
                <a16:creationId xmlns:a16="http://schemas.microsoft.com/office/drawing/2014/main" id="{42C9818C-47C2-94FF-79A5-626C78B7B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dirty="0"/>
              <a:t>Параллельное проецирование можно рассматривать как частный случай центрального проецирования, когда центр проекции находится  в бесконечности. Тогда все проецирующие лучи будут параллельны.         </a:t>
            </a:r>
          </a:p>
          <a:p>
            <a:pPr marL="0" indent="0">
              <a:buNone/>
            </a:pPr>
            <a:r>
              <a:rPr lang="ru-RU" sz="1800" dirty="0"/>
              <a:t>На рисунке показано нахождение параллельной проекции точек А, В и С. </a:t>
            </a:r>
          </a:p>
          <a:p>
            <a:pPr marL="0" indent="0">
              <a:buNone/>
            </a:pPr>
            <a:r>
              <a:rPr lang="ru-RU" sz="1800" dirty="0"/>
              <a:t>Как и для центрального проецирования, нам необходимо выбрать положение плоскости проекции П, а проецирующие лучи будем направлять параллельно какому-либо выбранному направлению S , которое назовем направлением проецирования.  </a:t>
            </a:r>
          </a:p>
          <a:p>
            <a:pPr marL="0" indent="0">
              <a:buNone/>
            </a:pPr>
            <a:r>
              <a:rPr lang="ru-RU" sz="1800" dirty="0"/>
              <a:t>В связи с параллельностью проецирующих прямых рассматриваемый способ проецирования называется </a:t>
            </a:r>
            <a:r>
              <a:rPr lang="ru-RU" sz="1800" u="sng" dirty="0"/>
              <a:t>параллельным</a:t>
            </a:r>
            <a:r>
              <a:rPr lang="ru-RU" sz="1800" dirty="0"/>
              <a:t>, а полученные с его помощью проекции – </a:t>
            </a:r>
            <a:r>
              <a:rPr lang="ru-RU" sz="1800" u="sng" dirty="0"/>
              <a:t>параллельными проекциями.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682588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3636</TotalTime>
  <Words>1167</Words>
  <Application>Microsoft Office PowerPoint</Application>
  <PresentationFormat>Широкоэкранный</PresentationFormat>
  <Paragraphs>100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Arial Unicode MS</vt:lpstr>
      <vt:lpstr>Univers</vt:lpstr>
      <vt:lpstr>GradientVTI</vt:lpstr>
      <vt:lpstr>Метод проекции. Проецирование точек</vt:lpstr>
      <vt:lpstr>План занятия:  1.деление отрезка на равные части  2.деление окружности на любое количество частей  3.Построение касательных      План занятия  </vt:lpstr>
      <vt:lpstr>Геометрический образ</vt:lpstr>
      <vt:lpstr>Проекция</vt:lpstr>
      <vt:lpstr>Метод проецирования</vt:lpstr>
      <vt:lpstr>Презентация PowerPoint</vt:lpstr>
      <vt:lpstr>Центральное проецирование</vt:lpstr>
      <vt:lpstr>Центральное проецирование</vt:lpstr>
      <vt:lpstr>Параллельное проецирование</vt:lpstr>
      <vt:lpstr>Параллельное проецирование</vt:lpstr>
      <vt:lpstr>Прямоугольное и косоугольное проецирование</vt:lpstr>
      <vt:lpstr>Метод двух изображений</vt:lpstr>
      <vt:lpstr>Проекция к – это однозначная модель?</vt:lpstr>
      <vt:lpstr>Другими словами одна проекция не определяет положение точки в пространстве.</vt:lpstr>
      <vt:lpstr>Удвоим аппарат проецирования</vt:lpstr>
      <vt:lpstr>Удвоим аппарат проецирования</vt:lpstr>
      <vt:lpstr>Удвоим аппарат проецирования</vt:lpstr>
      <vt:lpstr>Удвоим аппарат проецирования</vt:lpstr>
      <vt:lpstr>Удвоим аппарат проецирования</vt:lpstr>
      <vt:lpstr>Плоскости проекций</vt:lpstr>
      <vt:lpstr>Плоскости проекций</vt:lpstr>
      <vt:lpstr>Плоскости проекций</vt:lpstr>
      <vt:lpstr>Метод Монжа</vt:lpstr>
      <vt:lpstr>Пространственный макет для изображения ортогональных проекций геометрических образов, показанный на предыдущих слайдах, имеет ряд недостатков, среди которых – искажение формы и размеров проецируемой  фигуры на горизонтальной и профильной плоскостях проекций. Кроме того, чертеж получается громоздким и поэтому трудночитаемым.    Чтобы преодолеть указанные недостатки, следует заменить пространственное изображение комплексным чертежом, или эпюром  Монжа, – чертежом, состоящим из двух и более связанных между собой вполне определенным образом ортогональных проекций геометрической фигуры. </vt:lpstr>
      <vt:lpstr>Чтобы судить о трех измерениях предмета, достаточно иметь  две его проекции.</vt:lpstr>
      <vt:lpstr>Проецирование точки</vt:lpstr>
      <vt:lpstr>Проецирование точки</vt:lpstr>
      <vt:lpstr>Проецирование точки</vt:lpstr>
      <vt:lpstr>Проецирование точки</vt:lpstr>
      <vt:lpstr>Проецирование точки</vt:lpstr>
      <vt:lpstr>Точки общего и частного положений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инженерную графику</dc:title>
  <dc:creator>Баранова Полина Андреевна</dc:creator>
  <cp:lastModifiedBy>NV</cp:lastModifiedBy>
  <cp:revision>11</cp:revision>
  <dcterms:created xsi:type="dcterms:W3CDTF">2023-01-05T07:40:34Z</dcterms:created>
  <dcterms:modified xsi:type="dcterms:W3CDTF">2024-01-05T08:39:13Z</dcterms:modified>
</cp:coreProperties>
</file>