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98" r:id="rId6"/>
    <p:sldId id="299" r:id="rId7"/>
    <p:sldId id="260" r:id="rId8"/>
    <p:sldId id="261" r:id="rId9"/>
    <p:sldId id="300" r:id="rId10"/>
    <p:sldId id="301" r:id="rId11"/>
    <p:sldId id="302" r:id="rId12"/>
    <p:sldId id="303" r:id="rId13"/>
    <p:sldId id="304" r:id="rId14"/>
    <p:sldId id="305" r:id="rId15"/>
    <p:sldId id="306" r:id="rId16"/>
    <p:sldId id="307" r:id="rId17"/>
    <p:sldId id="308" r:id="rId18"/>
    <p:sldId id="309" r:id="rId19"/>
    <p:sldId id="310" r:id="rId20"/>
    <p:sldId id="311" r:id="rId21"/>
    <p:sldId id="312" r:id="rId22"/>
    <p:sldId id="313" r:id="rId23"/>
    <p:sldId id="314" r:id="rId24"/>
    <p:sldId id="315" r:id="rId25"/>
    <p:sldId id="316" r:id="rId26"/>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164" autoAdjust="0"/>
    <p:restoredTop sz="94660"/>
  </p:normalViewPr>
  <p:slideViewPr>
    <p:cSldViewPr snapToGrid="0">
      <p:cViewPr varScale="1">
        <p:scale>
          <a:sx n="97" d="100"/>
          <a:sy n="97" d="100"/>
        </p:scale>
        <p:origin x="91" y="11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640AAD-80AF-40E7-BE3F-43D32FC68ED4}"/>
              </a:ext>
            </a:extLst>
          </p:cNvPr>
          <p:cNvSpPr>
            <a:spLocks noGrp="1"/>
          </p:cNvSpPr>
          <p:nvPr>
            <p:ph type="ctrTitle"/>
          </p:nvPr>
        </p:nvSpPr>
        <p:spPr>
          <a:xfrm>
            <a:off x="1524000" y="1122363"/>
            <a:ext cx="9144000" cy="2387600"/>
          </a:xfrm>
        </p:spPr>
        <p:txBody>
          <a:bodyPr anchor="b"/>
          <a:lstStyle>
            <a:lvl1pPr algn="l">
              <a:defRPr sz="6000" b="1" i="0" cap="all" baseline="0"/>
            </a:lvl1pPr>
          </a:lstStyle>
          <a:p>
            <a:r>
              <a:rPr lang="en-US"/>
              <a:t>Click to edit Master title style</a:t>
            </a:r>
          </a:p>
        </p:txBody>
      </p:sp>
      <p:sp>
        <p:nvSpPr>
          <p:cNvPr id="3" name="Subtitle 2">
            <a:extLst>
              <a:ext uri="{FF2B5EF4-FFF2-40B4-BE49-F238E27FC236}">
                <a16:creationId xmlns:a16="http://schemas.microsoft.com/office/drawing/2014/main" id="{EC80FBD9-0977-4B2B-9318-30774BB0947C}"/>
              </a:ext>
            </a:extLst>
          </p:cNvPr>
          <p:cNvSpPr>
            <a:spLocks noGrp="1"/>
          </p:cNvSpPr>
          <p:nvPr>
            <p:ph type="subTitle" idx="1"/>
          </p:nvPr>
        </p:nvSpPr>
        <p:spPr>
          <a:xfrm>
            <a:off x="1524000" y="3602038"/>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CE66DA5-7751-4D3D-B753-58DF3B418763}"/>
              </a:ext>
            </a:extLst>
          </p:cNvPr>
          <p:cNvSpPr>
            <a:spLocks noGrp="1"/>
          </p:cNvSpPr>
          <p:nvPr>
            <p:ph type="dt" sz="half" idx="10"/>
          </p:nvPr>
        </p:nvSpPr>
        <p:spPr/>
        <p:txBody>
          <a:bodyPr/>
          <a:lstStyle/>
          <a:p>
            <a:fld id="{6A4B53A7-3209-46A6-9454-F38EAC8F11E7}" type="datetimeFigureOut">
              <a:rPr lang="en-US" smtClean="0"/>
              <a:t>1/5/2024</a:t>
            </a:fld>
            <a:endParaRPr lang="en-US"/>
          </a:p>
        </p:txBody>
      </p:sp>
      <p:sp>
        <p:nvSpPr>
          <p:cNvPr id="5" name="Footer Placeholder 4">
            <a:extLst>
              <a:ext uri="{FF2B5EF4-FFF2-40B4-BE49-F238E27FC236}">
                <a16:creationId xmlns:a16="http://schemas.microsoft.com/office/drawing/2014/main" id="{7F8C2A2A-62DB-40C0-8AE7-CB9B98649BB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01EAA4-F44C-4C1F-B8E3-1A3005300F50}"/>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11" name="Straight Connector 10">
            <a:extLst>
              <a:ext uri="{FF2B5EF4-FFF2-40B4-BE49-F238E27FC236}">
                <a16:creationId xmlns:a16="http://schemas.microsoft.com/office/drawing/2014/main" id="{D1B787A8-0D67-4B7E-9B48-86BD906AB6B5}"/>
              </a:ext>
            </a:extLst>
          </p:cNvPr>
          <p:cNvCxnSpPr>
            <a:cxnSpLocks/>
          </p:cNvCxnSpPr>
          <p:nvPr/>
        </p:nvCxnSpPr>
        <p:spPr>
          <a:xfrm>
            <a:off x="715890" y="1114050"/>
            <a:ext cx="0" cy="5735637"/>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841046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6AD429-654B-4F0E-94E9-6FEF8EC67EF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68D60B2-06F5-4567-BE1F-BBA5270537B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216F6F2-8269-4B80-8EE3-81FEE0F9DFA6}"/>
              </a:ext>
            </a:extLst>
          </p:cNvPr>
          <p:cNvSpPr>
            <a:spLocks noGrp="1"/>
          </p:cNvSpPr>
          <p:nvPr>
            <p:ph type="dt" sz="half" idx="10"/>
          </p:nvPr>
        </p:nvSpPr>
        <p:spPr/>
        <p:txBody>
          <a:bodyPr/>
          <a:lstStyle/>
          <a:p>
            <a:fld id="{6A4B53A7-3209-46A6-9454-F38EAC8F11E7}" type="datetimeFigureOut">
              <a:rPr lang="en-US" smtClean="0"/>
              <a:t>1/5/2024</a:t>
            </a:fld>
            <a:endParaRPr lang="en-US"/>
          </a:p>
        </p:txBody>
      </p:sp>
      <p:sp>
        <p:nvSpPr>
          <p:cNvPr id="5" name="Footer Placeholder 4">
            <a:extLst>
              <a:ext uri="{FF2B5EF4-FFF2-40B4-BE49-F238E27FC236}">
                <a16:creationId xmlns:a16="http://schemas.microsoft.com/office/drawing/2014/main" id="{56BC86E4-3EDE-4EB4-B1A3-A1198AADD17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41752B0-ACEC-49EF-8131-FCF35BC5CD35}"/>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7" name="Straight Connector 6">
            <a:extLst>
              <a:ext uri="{FF2B5EF4-FFF2-40B4-BE49-F238E27FC236}">
                <a16:creationId xmlns:a16="http://schemas.microsoft.com/office/drawing/2014/main" id="{1A0462E3-375D-4E76-8886-69E06985D069}"/>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72853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423B094-F480-477B-901C-7181F88C076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D052089-A920-4E52-98DC-8A5DC7B0ACC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4A074FE-F1B4-421F-A66E-FA351C8F99E9}"/>
              </a:ext>
            </a:extLst>
          </p:cNvPr>
          <p:cNvSpPr>
            <a:spLocks noGrp="1"/>
          </p:cNvSpPr>
          <p:nvPr>
            <p:ph type="dt" sz="half" idx="10"/>
          </p:nvPr>
        </p:nvSpPr>
        <p:spPr/>
        <p:txBody>
          <a:bodyPr/>
          <a:lstStyle/>
          <a:p>
            <a:fld id="{6A4B53A7-3209-46A6-9454-F38EAC8F11E7}" type="datetimeFigureOut">
              <a:rPr lang="en-US" smtClean="0"/>
              <a:t>1/5/2024</a:t>
            </a:fld>
            <a:endParaRPr lang="en-US"/>
          </a:p>
        </p:txBody>
      </p:sp>
      <p:sp>
        <p:nvSpPr>
          <p:cNvPr id="5" name="Footer Placeholder 4">
            <a:extLst>
              <a:ext uri="{FF2B5EF4-FFF2-40B4-BE49-F238E27FC236}">
                <a16:creationId xmlns:a16="http://schemas.microsoft.com/office/drawing/2014/main" id="{34D764BA-3AB2-45FD-ABCB-975B3FDDF27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FB3FEF-8252-49FD-82F2-3E5FABC65F9A}"/>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7" name="Straight Connector 6">
            <a:extLst>
              <a:ext uri="{FF2B5EF4-FFF2-40B4-BE49-F238E27FC236}">
                <a16:creationId xmlns:a16="http://schemas.microsoft.com/office/drawing/2014/main" id="{0AEB5C65-83BB-4EBD-AD22-EDA8489D0F5D}"/>
              </a:ext>
            </a:extLst>
          </p:cNvPr>
          <p:cNvCxnSpPr>
            <a:cxnSpLocks/>
          </p:cNvCxnSpPr>
          <p:nvPr/>
        </p:nvCxnSpPr>
        <p:spPr>
          <a:xfrm flipV="1">
            <a:off x="8313" y="261865"/>
            <a:ext cx="11353802" cy="1"/>
          </a:xfrm>
          <a:prstGeom prst="line">
            <a:avLst/>
          </a:prstGeom>
          <a:ln w="25400" cap="sq">
            <a:gradFill flip="none" rotWithShape="1">
              <a:gsLst>
                <a:gs pos="0">
                  <a:schemeClr val="accent2"/>
                </a:gs>
                <a:gs pos="100000">
                  <a:schemeClr val="accent4"/>
                </a:gs>
              </a:gsLst>
              <a:lin ang="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935302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96CF8C-1EA0-4E47-AC60-CAC3B80A3C5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28CABF8-19D8-4F3C-994F-4D35EC7A2C3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097BB2D-4E2C-4490-A2A3-4B68BCC5D2F9}"/>
              </a:ext>
            </a:extLst>
          </p:cNvPr>
          <p:cNvSpPr>
            <a:spLocks noGrp="1"/>
          </p:cNvSpPr>
          <p:nvPr>
            <p:ph type="dt" sz="half" idx="10"/>
          </p:nvPr>
        </p:nvSpPr>
        <p:spPr/>
        <p:txBody>
          <a:bodyPr/>
          <a:lstStyle/>
          <a:p>
            <a:fld id="{6A4B53A7-3209-46A6-9454-F38EAC8F11E7}" type="datetimeFigureOut">
              <a:rPr lang="en-US" smtClean="0"/>
              <a:t>1/5/2024</a:t>
            </a:fld>
            <a:endParaRPr lang="en-US"/>
          </a:p>
        </p:txBody>
      </p:sp>
      <p:sp>
        <p:nvSpPr>
          <p:cNvPr id="5" name="Footer Placeholder 4">
            <a:extLst>
              <a:ext uri="{FF2B5EF4-FFF2-40B4-BE49-F238E27FC236}">
                <a16:creationId xmlns:a16="http://schemas.microsoft.com/office/drawing/2014/main" id="{6140F15D-DD72-46D5-BF0F-F506471070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266FD4D-815A-431C-ADEF-DE6F236F617F}"/>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7" name="Straight Connector 6">
            <a:extLst>
              <a:ext uri="{FF2B5EF4-FFF2-40B4-BE49-F238E27FC236}">
                <a16:creationId xmlns:a16="http://schemas.microsoft.com/office/drawing/2014/main" id="{5C05CAAB-DBA2-4548-AD5F-01BB97FBB207}"/>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731821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5FC2D1-D3FE-4B37-8740-57444421FDBF}"/>
              </a:ext>
            </a:extLst>
          </p:cNvPr>
          <p:cNvSpPr>
            <a:spLocks noGrp="1"/>
          </p:cNvSpPr>
          <p:nvPr>
            <p:ph type="title"/>
          </p:nvPr>
        </p:nvSpPr>
        <p:spPr>
          <a:xfrm>
            <a:off x="831850" y="1709738"/>
            <a:ext cx="10515600" cy="2852737"/>
          </a:xfrm>
        </p:spPr>
        <p:txBody>
          <a:bodyPr anchor="b"/>
          <a:lstStyle>
            <a:lvl1pPr>
              <a:defRPr sz="6000" b="1" i="0" cap="all" baseline="0"/>
            </a:lvl1pPr>
          </a:lstStyle>
          <a:p>
            <a:r>
              <a:rPr lang="en-US"/>
              <a:t>Click to edit Master title style</a:t>
            </a:r>
          </a:p>
        </p:txBody>
      </p:sp>
      <p:sp>
        <p:nvSpPr>
          <p:cNvPr id="3" name="Text Placeholder 2">
            <a:extLst>
              <a:ext uri="{FF2B5EF4-FFF2-40B4-BE49-F238E27FC236}">
                <a16:creationId xmlns:a16="http://schemas.microsoft.com/office/drawing/2014/main" id="{BA5AF550-086C-426E-A374-85DB3957017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9A58988-AD39-4AE9-8E6A-0907F0BE2673}"/>
              </a:ext>
            </a:extLst>
          </p:cNvPr>
          <p:cNvSpPr>
            <a:spLocks noGrp="1"/>
          </p:cNvSpPr>
          <p:nvPr>
            <p:ph type="dt" sz="half" idx="10"/>
          </p:nvPr>
        </p:nvSpPr>
        <p:spPr/>
        <p:txBody>
          <a:bodyPr/>
          <a:lstStyle/>
          <a:p>
            <a:fld id="{6A4B53A7-3209-46A6-9454-F38EAC8F11E7}" type="datetimeFigureOut">
              <a:rPr lang="en-US" smtClean="0"/>
              <a:t>1/5/2024</a:t>
            </a:fld>
            <a:endParaRPr lang="en-US"/>
          </a:p>
        </p:txBody>
      </p:sp>
      <p:sp>
        <p:nvSpPr>
          <p:cNvPr id="5" name="Footer Placeholder 4">
            <a:extLst>
              <a:ext uri="{FF2B5EF4-FFF2-40B4-BE49-F238E27FC236}">
                <a16:creationId xmlns:a16="http://schemas.microsoft.com/office/drawing/2014/main" id="{1D366319-82EE-408E-819F-8F8E6DBA7A5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21C8A6-777F-496D-8620-AE52BFC33FC4}"/>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9" name="Straight Connector 8">
            <a:extLst>
              <a:ext uri="{FF2B5EF4-FFF2-40B4-BE49-F238E27FC236}">
                <a16:creationId xmlns:a16="http://schemas.microsoft.com/office/drawing/2014/main" id="{C031F83B-57A8-4533-981C-D1FFAD2B6B6F}"/>
              </a:ext>
            </a:extLst>
          </p:cNvPr>
          <p:cNvCxnSpPr>
            <a:cxnSpLocks/>
          </p:cNvCxnSpPr>
          <p:nvPr/>
        </p:nvCxnSpPr>
        <p:spPr>
          <a:xfrm>
            <a:off x="715890" y="1701425"/>
            <a:ext cx="0" cy="5148262"/>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055837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257166-6921-4546-BA2C-99E464681F4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95B9122-6371-4049-B57A-33DED7DA2F7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A14555D-0753-4312-A26B-2338813F9BB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3D8FDCB-69DA-4A8F-8B91-5CFF77897C27}"/>
              </a:ext>
            </a:extLst>
          </p:cNvPr>
          <p:cNvSpPr>
            <a:spLocks noGrp="1"/>
          </p:cNvSpPr>
          <p:nvPr>
            <p:ph type="dt" sz="half" idx="10"/>
          </p:nvPr>
        </p:nvSpPr>
        <p:spPr/>
        <p:txBody>
          <a:bodyPr/>
          <a:lstStyle/>
          <a:p>
            <a:fld id="{6A4B53A7-3209-46A6-9454-F38EAC8F11E7}" type="datetimeFigureOut">
              <a:rPr lang="en-US" smtClean="0"/>
              <a:t>1/5/2024</a:t>
            </a:fld>
            <a:endParaRPr lang="en-US"/>
          </a:p>
        </p:txBody>
      </p:sp>
      <p:sp>
        <p:nvSpPr>
          <p:cNvPr id="6" name="Footer Placeholder 5">
            <a:extLst>
              <a:ext uri="{FF2B5EF4-FFF2-40B4-BE49-F238E27FC236}">
                <a16:creationId xmlns:a16="http://schemas.microsoft.com/office/drawing/2014/main" id="{91AC8C07-E0D3-4464-AE3C-25730D75C8E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C2596A6-734E-4AE0-BFB8-3089137BF8E8}"/>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8" name="Straight Connector 7">
            <a:extLst>
              <a:ext uri="{FF2B5EF4-FFF2-40B4-BE49-F238E27FC236}">
                <a16:creationId xmlns:a16="http://schemas.microsoft.com/office/drawing/2014/main" id="{3FB7E8F4-3FB3-45AB-A381-9093CA95AAEE}"/>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50580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F057AE-3B3B-4261-B912-BF9EB9A58C3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2A2D237-A706-4712-90CA-B04517CBBE0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DE39CA1-2B6D-427E-9688-9093D5865CB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3D53357-616B-47F4-944B-F979FE96635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D7EA593-3036-4FB5-94B4-D9431DF0487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86B3EF2-2C04-480F-A570-14E520DD00DE}"/>
              </a:ext>
            </a:extLst>
          </p:cNvPr>
          <p:cNvSpPr>
            <a:spLocks noGrp="1"/>
          </p:cNvSpPr>
          <p:nvPr>
            <p:ph type="dt" sz="half" idx="10"/>
          </p:nvPr>
        </p:nvSpPr>
        <p:spPr/>
        <p:txBody>
          <a:bodyPr/>
          <a:lstStyle/>
          <a:p>
            <a:fld id="{6A4B53A7-3209-46A6-9454-F38EAC8F11E7}" type="datetimeFigureOut">
              <a:rPr lang="en-US" smtClean="0"/>
              <a:t>1/5/2024</a:t>
            </a:fld>
            <a:endParaRPr lang="en-US"/>
          </a:p>
        </p:txBody>
      </p:sp>
      <p:sp>
        <p:nvSpPr>
          <p:cNvPr id="8" name="Footer Placeholder 7">
            <a:extLst>
              <a:ext uri="{FF2B5EF4-FFF2-40B4-BE49-F238E27FC236}">
                <a16:creationId xmlns:a16="http://schemas.microsoft.com/office/drawing/2014/main" id="{1CF5783E-3073-4F4D-8B9C-C5B18DDA5A3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1A75FE3-6719-4790-AA00-251BC2A6E5AF}"/>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10" name="Straight Connector 9">
            <a:extLst>
              <a:ext uri="{FF2B5EF4-FFF2-40B4-BE49-F238E27FC236}">
                <a16:creationId xmlns:a16="http://schemas.microsoft.com/office/drawing/2014/main" id="{160F34ED-DA60-4CC2-B735-B0EC5D9FEA35}"/>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052821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69F227-D21C-48B3-828A-6BFA9585E82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DF1DFFF-E5C5-43DF-B71C-7270DB97372C}"/>
              </a:ext>
            </a:extLst>
          </p:cNvPr>
          <p:cNvSpPr>
            <a:spLocks noGrp="1"/>
          </p:cNvSpPr>
          <p:nvPr>
            <p:ph type="dt" sz="half" idx="10"/>
          </p:nvPr>
        </p:nvSpPr>
        <p:spPr/>
        <p:txBody>
          <a:bodyPr/>
          <a:lstStyle/>
          <a:p>
            <a:fld id="{6A4B53A7-3209-46A6-9454-F38EAC8F11E7}" type="datetimeFigureOut">
              <a:rPr lang="en-US" smtClean="0"/>
              <a:t>1/5/2024</a:t>
            </a:fld>
            <a:endParaRPr lang="en-US"/>
          </a:p>
        </p:txBody>
      </p:sp>
      <p:sp>
        <p:nvSpPr>
          <p:cNvPr id="4" name="Footer Placeholder 3">
            <a:extLst>
              <a:ext uri="{FF2B5EF4-FFF2-40B4-BE49-F238E27FC236}">
                <a16:creationId xmlns:a16="http://schemas.microsoft.com/office/drawing/2014/main" id="{7EBC03C0-6EB7-4633-967C-12C35768BB5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0FF4306-91CD-4B7B-8A53-34BE8F997581}"/>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6" name="Straight Connector 5">
            <a:extLst>
              <a:ext uri="{FF2B5EF4-FFF2-40B4-BE49-F238E27FC236}">
                <a16:creationId xmlns:a16="http://schemas.microsoft.com/office/drawing/2014/main" id="{57596AF9-469C-436D-B7D2-77952EF1825E}"/>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37244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DFF36D6-399B-43E3-84DD-9FC5119ECCE9}"/>
              </a:ext>
            </a:extLst>
          </p:cNvPr>
          <p:cNvSpPr>
            <a:spLocks noGrp="1"/>
          </p:cNvSpPr>
          <p:nvPr>
            <p:ph type="dt" sz="half" idx="10"/>
          </p:nvPr>
        </p:nvSpPr>
        <p:spPr/>
        <p:txBody>
          <a:bodyPr/>
          <a:lstStyle/>
          <a:p>
            <a:fld id="{6A4B53A7-3209-46A6-9454-F38EAC8F11E7}" type="datetimeFigureOut">
              <a:rPr lang="en-US" smtClean="0"/>
              <a:t>1/5/2024</a:t>
            </a:fld>
            <a:endParaRPr lang="en-US"/>
          </a:p>
        </p:txBody>
      </p:sp>
      <p:sp>
        <p:nvSpPr>
          <p:cNvPr id="3" name="Footer Placeholder 2">
            <a:extLst>
              <a:ext uri="{FF2B5EF4-FFF2-40B4-BE49-F238E27FC236}">
                <a16:creationId xmlns:a16="http://schemas.microsoft.com/office/drawing/2014/main" id="{50234AB7-3B85-4028-A500-5A1BDBF45C5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C1F40F0-9909-442F-BBA4-409D061ED027}"/>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5" name="Straight Connector 4">
            <a:extLst>
              <a:ext uri="{FF2B5EF4-FFF2-40B4-BE49-F238E27FC236}">
                <a16:creationId xmlns:a16="http://schemas.microsoft.com/office/drawing/2014/main" id="{353C1207-D1C8-49E3-8837-E2B89D366FAE}"/>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15912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40F214-646F-4D81-AD12-65628EC987D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EF71768-C3FA-49EF-99EF-06E6C3B2846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2DA6F24-ED6C-4D12-A9D6-EE37FBD6869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8E6AACE-FAFB-4934-8E3C-AB5B216353D8}"/>
              </a:ext>
            </a:extLst>
          </p:cNvPr>
          <p:cNvSpPr>
            <a:spLocks noGrp="1"/>
          </p:cNvSpPr>
          <p:nvPr>
            <p:ph type="dt" sz="half" idx="10"/>
          </p:nvPr>
        </p:nvSpPr>
        <p:spPr/>
        <p:txBody>
          <a:bodyPr/>
          <a:lstStyle/>
          <a:p>
            <a:fld id="{6A4B53A7-3209-46A6-9454-F38EAC8F11E7}" type="datetimeFigureOut">
              <a:rPr lang="en-US" smtClean="0"/>
              <a:t>1/5/2024</a:t>
            </a:fld>
            <a:endParaRPr lang="en-US"/>
          </a:p>
        </p:txBody>
      </p:sp>
      <p:sp>
        <p:nvSpPr>
          <p:cNvPr id="6" name="Footer Placeholder 5">
            <a:extLst>
              <a:ext uri="{FF2B5EF4-FFF2-40B4-BE49-F238E27FC236}">
                <a16:creationId xmlns:a16="http://schemas.microsoft.com/office/drawing/2014/main" id="{181533EA-D0F8-4C79-8721-F190DE2D2DC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059BAC9-F101-4394-BBA4-3D21A3497126}"/>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8" name="Straight Connector 7">
            <a:extLst>
              <a:ext uri="{FF2B5EF4-FFF2-40B4-BE49-F238E27FC236}">
                <a16:creationId xmlns:a16="http://schemas.microsoft.com/office/drawing/2014/main" id="{0F3A79C9-7EDC-44F6-AC48-5DD98A7695AD}"/>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84580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4CB71F-B6C2-4866-BC97-304F78816E4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55ED73B-8413-478D-80D7-B78B69763B6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91BDF226-1B94-4D2D-98B3-7B932FB17DA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00C4E9A-CA29-4CCD-ACFA-B29F80FBA163}"/>
              </a:ext>
            </a:extLst>
          </p:cNvPr>
          <p:cNvSpPr>
            <a:spLocks noGrp="1"/>
          </p:cNvSpPr>
          <p:nvPr>
            <p:ph type="dt" sz="half" idx="10"/>
          </p:nvPr>
        </p:nvSpPr>
        <p:spPr/>
        <p:txBody>
          <a:bodyPr/>
          <a:lstStyle/>
          <a:p>
            <a:fld id="{6A4B53A7-3209-46A6-9454-F38EAC8F11E7}" type="datetimeFigureOut">
              <a:rPr lang="en-US" smtClean="0"/>
              <a:t>1/5/2024</a:t>
            </a:fld>
            <a:endParaRPr lang="en-US"/>
          </a:p>
        </p:txBody>
      </p:sp>
      <p:sp>
        <p:nvSpPr>
          <p:cNvPr id="6" name="Footer Placeholder 5">
            <a:extLst>
              <a:ext uri="{FF2B5EF4-FFF2-40B4-BE49-F238E27FC236}">
                <a16:creationId xmlns:a16="http://schemas.microsoft.com/office/drawing/2014/main" id="{71A5B7BE-3F1B-4FF3-B1D7-6E39B99D07B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42F18F1-E27E-470E-AE13-4755DEE63A32}"/>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8" name="Straight Connector 7">
            <a:extLst>
              <a:ext uri="{FF2B5EF4-FFF2-40B4-BE49-F238E27FC236}">
                <a16:creationId xmlns:a16="http://schemas.microsoft.com/office/drawing/2014/main" id="{00F08750-B7F2-4119-B151-68DE77481335}"/>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58505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FDA4224-F4E4-47A4-ACF7-2317493908A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1679907-DC49-4B86-A34C-C97DBC26A93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5DBC8A0-34FC-4B6E-B42B-A721267D89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1" i="0" cap="all" spc="100" baseline="0">
                <a:solidFill>
                  <a:schemeClr val="tx1">
                    <a:tint val="75000"/>
                  </a:schemeClr>
                </a:solidFill>
              </a:defRPr>
            </a:lvl1pPr>
          </a:lstStyle>
          <a:p>
            <a:fld id="{6A4B53A7-3209-46A6-9454-F38EAC8F11E7}" type="datetimeFigureOut">
              <a:rPr lang="en-US" smtClean="0"/>
              <a:pPr/>
              <a:t>1/5/2024</a:t>
            </a:fld>
            <a:endParaRPr lang="en-US" dirty="0"/>
          </a:p>
        </p:txBody>
      </p:sp>
      <p:sp>
        <p:nvSpPr>
          <p:cNvPr id="5" name="Footer Placeholder 4">
            <a:extLst>
              <a:ext uri="{FF2B5EF4-FFF2-40B4-BE49-F238E27FC236}">
                <a16:creationId xmlns:a16="http://schemas.microsoft.com/office/drawing/2014/main" id="{609AC0B6-4CC4-4E41-8A4D-F62E17F2857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1" i="0" cap="all" spc="100" baseline="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6C0E9BD-90BD-46AE-8A0D-06796ADB760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1" i="0" cap="all" spc="100" baseline="0">
                <a:solidFill>
                  <a:schemeClr val="tx1">
                    <a:tint val="75000"/>
                  </a:schemeClr>
                </a:solidFill>
              </a:defRPr>
            </a:lvl1pPr>
          </a:lstStyle>
          <a:p>
            <a:fld id="{27CE633F-9882-4A5C-83A2-1109D0C73261}" type="slidenum">
              <a:rPr lang="en-US" smtClean="0"/>
              <a:pPr/>
              <a:t>‹#›</a:t>
            </a:fld>
            <a:endParaRPr lang="en-US"/>
          </a:p>
        </p:txBody>
      </p:sp>
    </p:spTree>
    <p:extLst>
      <p:ext uri="{BB962C8B-B14F-4D97-AF65-F5344CB8AC3E}">
        <p14:creationId xmlns:p14="http://schemas.microsoft.com/office/powerpoint/2010/main" val="3559366330"/>
      </p:ext>
    </p:extLst>
  </p:cSld>
  <p:clrMap bg1="lt1" tx1="dk1" bg2="lt2" tx2="dk2" accent1="accent1" accent2="accent2" accent3="accent3" accent4="accent4" accent5="accent5" accent6="accent6" hlink="hlink" folHlink="folHlink"/>
  <p:sldLayoutIdLst>
    <p:sldLayoutId id="2147483671" r:id="rId1"/>
    <p:sldLayoutId id="2147483670" r:id="rId2"/>
    <p:sldLayoutId id="2147483669" r:id="rId3"/>
    <p:sldLayoutId id="2147483668" r:id="rId4"/>
    <p:sldLayoutId id="2147483667" r:id="rId5"/>
    <p:sldLayoutId id="2147483666" r:id="rId6"/>
    <p:sldLayoutId id="2147483665" r:id="rId7"/>
    <p:sldLayoutId id="2147483664" r:id="rId8"/>
    <p:sldLayoutId id="2147483663" r:id="rId9"/>
    <p:sldLayoutId id="2147483662" r:id="rId10"/>
    <p:sldLayoutId id="214748366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0.sv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C17278C5-34E8-4293-BE47-73B18483AF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a:extLst>
              <a:ext uri="{FF2B5EF4-FFF2-40B4-BE49-F238E27FC236}">
                <a16:creationId xmlns:a16="http://schemas.microsoft.com/office/drawing/2014/main" id="{9A3F5928-D955-456A-97B5-AA390B8CE9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100000">
                <a:schemeClr val="accent4"/>
              </a:gs>
              <a:gs pos="0">
                <a:schemeClr val="accent2"/>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Univers"/>
              <a:ea typeface="+mn-ea"/>
              <a:cs typeface="+mn-cs"/>
            </a:endParaRPr>
          </a:p>
        </p:txBody>
      </p:sp>
      <p:pic>
        <p:nvPicPr>
          <p:cNvPr id="4" name="Picture 3">
            <a:extLst>
              <a:ext uri="{FF2B5EF4-FFF2-40B4-BE49-F238E27FC236}">
                <a16:creationId xmlns:a16="http://schemas.microsoft.com/office/drawing/2014/main" id="{2776CB11-64C0-00FD-5824-D144934C3030}"/>
              </a:ext>
            </a:extLst>
          </p:cNvPr>
          <p:cNvPicPr>
            <a:picLocks noChangeAspect="1"/>
          </p:cNvPicPr>
          <p:nvPr/>
        </p:nvPicPr>
        <p:blipFill rotWithShape="1">
          <a:blip r:embed="rId2">
            <a:duotone>
              <a:schemeClr val="accent1">
                <a:shade val="45000"/>
                <a:satMod val="135000"/>
              </a:schemeClr>
              <a:prstClr val="white"/>
            </a:duotone>
            <a:alphaModFix amt="35000"/>
          </a:blip>
          <a:srcRect t="8567" b="12762"/>
          <a:stretch/>
        </p:blipFill>
        <p:spPr>
          <a:xfrm>
            <a:off x="20" y="-8877"/>
            <a:ext cx="12191980" cy="6858000"/>
          </a:xfrm>
          <a:prstGeom prst="rect">
            <a:avLst/>
          </a:prstGeom>
        </p:spPr>
      </p:pic>
      <p:sp>
        <p:nvSpPr>
          <p:cNvPr id="2" name="Заголовок 1">
            <a:extLst>
              <a:ext uri="{FF2B5EF4-FFF2-40B4-BE49-F238E27FC236}">
                <a16:creationId xmlns:a16="http://schemas.microsoft.com/office/drawing/2014/main" id="{20FC1360-108F-4614-B73C-F2CFB889CCC3}"/>
              </a:ext>
            </a:extLst>
          </p:cNvPr>
          <p:cNvSpPr>
            <a:spLocks noGrp="1"/>
          </p:cNvSpPr>
          <p:nvPr>
            <p:ph type="ctrTitle"/>
          </p:nvPr>
        </p:nvSpPr>
        <p:spPr>
          <a:xfrm>
            <a:off x="1256275" y="2271449"/>
            <a:ext cx="9679449" cy="2847058"/>
          </a:xfrm>
        </p:spPr>
        <p:txBody>
          <a:bodyPr anchor="b">
            <a:normAutofit/>
          </a:bodyPr>
          <a:lstStyle/>
          <a:p>
            <a:r>
              <a:rPr lang="ru-RU" sz="6100" dirty="0">
                <a:solidFill>
                  <a:srgbClr val="FFFFFF"/>
                </a:solidFill>
              </a:rPr>
              <a:t>Основные правила оформления чертежа</a:t>
            </a:r>
          </a:p>
        </p:txBody>
      </p:sp>
      <p:sp>
        <p:nvSpPr>
          <p:cNvPr id="3" name="Подзаголовок 2">
            <a:extLst>
              <a:ext uri="{FF2B5EF4-FFF2-40B4-BE49-F238E27FC236}">
                <a16:creationId xmlns:a16="http://schemas.microsoft.com/office/drawing/2014/main" id="{D8620BE5-ABF3-88CE-4CAC-09B85B15EEE2}"/>
              </a:ext>
            </a:extLst>
          </p:cNvPr>
          <p:cNvSpPr>
            <a:spLocks noGrp="1"/>
          </p:cNvSpPr>
          <p:nvPr>
            <p:ph type="subTitle" idx="1"/>
          </p:nvPr>
        </p:nvSpPr>
        <p:spPr>
          <a:xfrm>
            <a:off x="1256275" y="5098254"/>
            <a:ext cx="9679449" cy="750259"/>
          </a:xfrm>
        </p:spPr>
        <p:txBody>
          <a:bodyPr anchor="ctr">
            <a:normAutofit/>
          </a:bodyPr>
          <a:lstStyle/>
          <a:p>
            <a:endParaRPr lang="ru-RU" sz="1900" dirty="0">
              <a:solidFill>
                <a:srgbClr val="FFFFFF"/>
              </a:solidFill>
            </a:endParaRPr>
          </a:p>
        </p:txBody>
      </p:sp>
      <p:cxnSp>
        <p:nvCxnSpPr>
          <p:cNvPr id="13" name="Straight Connector 12">
            <a:extLst>
              <a:ext uri="{FF2B5EF4-FFF2-40B4-BE49-F238E27FC236}">
                <a16:creationId xmlns:a16="http://schemas.microsoft.com/office/drawing/2014/main" id="{56020367-4FD5-4596-8E10-C5F095CD8DB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878" y="806470"/>
            <a:ext cx="8453437" cy="0"/>
          </a:xfrm>
          <a:prstGeom prst="line">
            <a:avLst/>
          </a:prstGeom>
          <a:ln w="25400" cap="sq">
            <a:solidFill>
              <a:srgbClr val="FFFFFF"/>
            </a:solidFill>
            <a:bevel/>
          </a:ln>
        </p:spPr>
        <p:style>
          <a:lnRef idx="1">
            <a:schemeClr val="accent1"/>
          </a:lnRef>
          <a:fillRef idx="0">
            <a:schemeClr val="accent1"/>
          </a:fillRef>
          <a:effectRef idx="0">
            <a:schemeClr val="accent1"/>
          </a:effectRef>
          <a:fontRef idx="minor">
            <a:schemeClr val="tx1"/>
          </a:fontRef>
        </p:style>
      </p:cxnSp>
      <p:sp>
        <p:nvSpPr>
          <p:cNvPr id="15" name="Graphic 13">
            <a:extLst>
              <a:ext uri="{FF2B5EF4-FFF2-40B4-BE49-F238E27FC236}">
                <a16:creationId xmlns:a16="http://schemas.microsoft.com/office/drawing/2014/main" id="{C5CB530E-515E-412C-9DF1-5F8FFBD6F3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4954" y="2875093"/>
            <a:ext cx="139039" cy="139039"/>
          </a:xfrm>
          <a:custGeom>
            <a:avLst/>
            <a:gdLst>
              <a:gd name="connsiteX0" fmla="*/ 129602 w 139039"/>
              <a:gd name="connsiteY0" fmla="*/ 60082 h 139039"/>
              <a:gd name="connsiteX1" fmla="*/ 78957 w 139039"/>
              <a:gd name="connsiteY1" fmla="*/ 60082 h 139039"/>
              <a:gd name="connsiteX2" fmla="*/ 78957 w 139039"/>
              <a:gd name="connsiteY2" fmla="*/ 9437 h 139039"/>
              <a:gd name="connsiteX3" fmla="*/ 69520 w 139039"/>
              <a:gd name="connsiteY3" fmla="*/ 0 h 139039"/>
              <a:gd name="connsiteX4" fmla="*/ 60082 w 139039"/>
              <a:gd name="connsiteY4" fmla="*/ 9437 h 139039"/>
              <a:gd name="connsiteX5" fmla="*/ 60082 w 139039"/>
              <a:gd name="connsiteY5" fmla="*/ 60082 h 139039"/>
              <a:gd name="connsiteX6" fmla="*/ 9437 w 139039"/>
              <a:gd name="connsiteY6" fmla="*/ 60082 h 139039"/>
              <a:gd name="connsiteX7" fmla="*/ 0 w 139039"/>
              <a:gd name="connsiteY7" fmla="*/ 69520 h 139039"/>
              <a:gd name="connsiteX8" fmla="*/ 9437 w 139039"/>
              <a:gd name="connsiteY8" fmla="*/ 78957 h 139039"/>
              <a:gd name="connsiteX9" fmla="*/ 60082 w 139039"/>
              <a:gd name="connsiteY9" fmla="*/ 78957 h 139039"/>
              <a:gd name="connsiteX10" fmla="*/ 60082 w 139039"/>
              <a:gd name="connsiteY10" fmla="*/ 129602 h 139039"/>
              <a:gd name="connsiteX11" fmla="*/ 69520 w 139039"/>
              <a:gd name="connsiteY11" fmla="*/ 139039 h 139039"/>
              <a:gd name="connsiteX12" fmla="*/ 78957 w 139039"/>
              <a:gd name="connsiteY12" fmla="*/ 129602 h 139039"/>
              <a:gd name="connsiteX13" fmla="*/ 78957 w 139039"/>
              <a:gd name="connsiteY13" fmla="*/ 78957 h 139039"/>
              <a:gd name="connsiteX14" fmla="*/ 129602 w 139039"/>
              <a:gd name="connsiteY14" fmla="*/ 78957 h 139039"/>
              <a:gd name="connsiteX15" fmla="*/ 139039 w 139039"/>
              <a:gd name="connsiteY15" fmla="*/ 69520 h 139039"/>
              <a:gd name="connsiteX16" fmla="*/ 129602 w 139039"/>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9" h="139039">
                <a:moveTo>
                  <a:pt x="129602" y="60082"/>
                </a:moveTo>
                <a:lnTo>
                  <a:pt x="78957" y="60082"/>
                </a:lnTo>
                <a:lnTo>
                  <a:pt x="78957" y="9437"/>
                </a:lnTo>
                <a:cubicBezTo>
                  <a:pt x="78957" y="4225"/>
                  <a:pt x="74731" y="0"/>
                  <a:pt x="69520" y="0"/>
                </a:cubicBezTo>
                <a:cubicBezTo>
                  <a:pt x="64308"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8" y="139039"/>
                  <a:pt x="69520" y="139039"/>
                </a:cubicBezTo>
                <a:cubicBezTo>
                  <a:pt x="74731" y="139039"/>
                  <a:pt x="78957" y="134814"/>
                  <a:pt x="78957" y="129602"/>
                </a:cubicBezTo>
                <a:lnTo>
                  <a:pt x="78957" y="78957"/>
                </a:lnTo>
                <a:lnTo>
                  <a:pt x="129602" y="78957"/>
                </a:lnTo>
                <a:cubicBezTo>
                  <a:pt x="134814" y="78957"/>
                  <a:pt x="139039" y="74731"/>
                  <a:pt x="139039" y="69520"/>
                </a:cubicBezTo>
                <a:cubicBezTo>
                  <a:pt x="139039" y="64308"/>
                  <a:pt x="134814" y="60082"/>
                  <a:pt x="129602" y="60082"/>
                </a:cubicBezTo>
                <a:close/>
              </a:path>
            </a:pathLst>
          </a:custGeom>
          <a:solidFill>
            <a:srgbClr val="FFFFFF"/>
          </a:solidFill>
          <a:ln w="60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Univers"/>
              <a:ea typeface="+mn-ea"/>
              <a:cs typeface="+mn-cs"/>
            </a:endParaRPr>
          </a:p>
        </p:txBody>
      </p:sp>
      <p:sp>
        <p:nvSpPr>
          <p:cNvPr id="17" name="Graphic 12">
            <a:extLst>
              <a:ext uri="{FF2B5EF4-FFF2-40B4-BE49-F238E27FC236}">
                <a16:creationId xmlns:a16="http://schemas.microsoft.com/office/drawing/2014/main" id="{712D4376-A578-4FF1-94FC-245E7A6A48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03734" y="3104388"/>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rgbClr val="FFFFFF"/>
          </a:solidFill>
          <a:ln w="42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Univers"/>
              <a:ea typeface="+mn-ea"/>
              <a:cs typeface="+mn-cs"/>
            </a:endParaRPr>
          </a:p>
        </p:txBody>
      </p:sp>
      <p:sp>
        <p:nvSpPr>
          <p:cNvPr id="19" name="Graphic 15">
            <a:extLst>
              <a:ext uri="{FF2B5EF4-FFF2-40B4-BE49-F238E27FC236}">
                <a16:creationId xmlns:a16="http://schemas.microsoft.com/office/drawing/2014/main" id="{AEA7509D-F04F-40CB-A0B3-EEF16499CC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414" y="3619532"/>
            <a:ext cx="127714" cy="127714"/>
          </a:xfrm>
          <a:custGeom>
            <a:avLst/>
            <a:gdLst>
              <a:gd name="connsiteX0" fmla="*/ 63857 w 127714"/>
              <a:gd name="connsiteY0" fmla="*/ 18874 h 127714"/>
              <a:gd name="connsiteX1" fmla="*/ 108840 w 127714"/>
              <a:gd name="connsiteY1" fmla="*/ 63857 h 127714"/>
              <a:gd name="connsiteX2" fmla="*/ 63857 w 127714"/>
              <a:gd name="connsiteY2" fmla="*/ 108840 h 127714"/>
              <a:gd name="connsiteX3" fmla="*/ 18874 w 127714"/>
              <a:gd name="connsiteY3" fmla="*/ 63857 h 127714"/>
              <a:gd name="connsiteX4" fmla="*/ 63857 w 127714"/>
              <a:gd name="connsiteY4" fmla="*/ 18874 h 127714"/>
              <a:gd name="connsiteX5" fmla="*/ 63857 w 127714"/>
              <a:gd name="connsiteY5" fmla="*/ 0 h 127714"/>
              <a:gd name="connsiteX6" fmla="*/ 0 w 127714"/>
              <a:gd name="connsiteY6" fmla="*/ 63857 h 127714"/>
              <a:gd name="connsiteX7" fmla="*/ 63857 w 127714"/>
              <a:gd name="connsiteY7" fmla="*/ 127714 h 127714"/>
              <a:gd name="connsiteX8" fmla="*/ 127714 w 127714"/>
              <a:gd name="connsiteY8" fmla="*/ 63857 h 127714"/>
              <a:gd name="connsiteX9" fmla="*/ 63857 w 127714"/>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4" h="127714">
                <a:moveTo>
                  <a:pt x="63857" y="18874"/>
                </a:moveTo>
                <a:cubicBezTo>
                  <a:pt x="88700" y="18874"/>
                  <a:pt x="108840" y="39014"/>
                  <a:pt x="108840" y="63857"/>
                </a:cubicBezTo>
                <a:cubicBezTo>
                  <a:pt x="108840" y="88700"/>
                  <a:pt x="88700" y="108840"/>
                  <a:pt x="63857" y="108840"/>
                </a:cubicBezTo>
                <a:cubicBezTo>
                  <a:pt x="39014" y="108840"/>
                  <a:pt x="18874" y="88700"/>
                  <a:pt x="18874" y="63857"/>
                </a:cubicBezTo>
                <a:cubicBezTo>
                  <a:pt x="18898" y="39024"/>
                  <a:pt x="39024" y="18898"/>
                  <a:pt x="63857" y="18874"/>
                </a:cubicBezTo>
                <a:moveTo>
                  <a:pt x="63857" y="0"/>
                </a:moveTo>
                <a:cubicBezTo>
                  <a:pt x="28590" y="0"/>
                  <a:pt x="0" y="28590"/>
                  <a:pt x="0" y="63857"/>
                </a:cubicBezTo>
                <a:cubicBezTo>
                  <a:pt x="0" y="99124"/>
                  <a:pt x="28590" y="127714"/>
                  <a:pt x="63857" y="127714"/>
                </a:cubicBezTo>
                <a:cubicBezTo>
                  <a:pt x="99124" y="127714"/>
                  <a:pt x="127714" y="99124"/>
                  <a:pt x="127714" y="63857"/>
                </a:cubicBezTo>
                <a:cubicBezTo>
                  <a:pt x="127714" y="28590"/>
                  <a:pt x="99124" y="0"/>
                  <a:pt x="63857" y="0"/>
                </a:cubicBezTo>
                <a:close/>
              </a:path>
            </a:pathLst>
          </a:custGeom>
          <a:solidFill>
            <a:srgbClr val="FFFFFF"/>
          </a:solidFill>
          <a:ln w="61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Univers"/>
              <a:ea typeface="+mn-ea"/>
              <a:cs typeface="+mn-cs"/>
            </a:endParaRPr>
          </a:p>
        </p:txBody>
      </p:sp>
    </p:spTree>
    <p:extLst>
      <p:ext uri="{BB962C8B-B14F-4D97-AF65-F5344CB8AC3E}">
        <p14:creationId xmlns:p14="http://schemas.microsoft.com/office/powerpoint/2010/main" val="40468066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1500"/>
                                  </p:stCondLst>
                                  <p:endCondLst>
                                    <p:cond evt="begin" delay="0">
                                      <p:tn val="5"/>
                                    </p:cond>
                                  </p:endCondLst>
                                  <p:iterate>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00"/>
                                        <p:tgtEl>
                                          <p:spTgt spid="3">
                                            <p:txEl>
                                              <p:pRg st="0" end="0"/>
                                            </p:txEl>
                                          </p:spTgt>
                                        </p:tgtEl>
                                      </p:cBhvr>
                                    </p:animEffect>
                                  </p:childTnLst>
                                </p:cTn>
                              </p:par>
                              <p:par>
                                <p:cTn id="8" presetID="10" presetClass="entr" presetSubtype="0" fill="hold" grpId="0" nodeType="withEffect">
                                  <p:stCondLst>
                                    <p:cond delay="1000"/>
                                  </p:stCondLst>
                                  <p:iterate>
                                    <p:tmPct val="10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6A395829-4669-F726-C986-76DBDC9A8DB6}"/>
              </a:ext>
            </a:extLst>
          </p:cNvPr>
          <p:cNvPicPr>
            <a:picLocks noChangeAspect="1"/>
          </p:cNvPicPr>
          <p:nvPr/>
        </p:nvPicPr>
        <p:blipFill>
          <a:blip r:embed="rId2"/>
          <a:stretch>
            <a:fillRect/>
          </a:stretch>
        </p:blipFill>
        <p:spPr>
          <a:xfrm>
            <a:off x="942974" y="280990"/>
            <a:ext cx="7323103" cy="2905123"/>
          </a:xfrm>
          <a:prstGeom prst="rect">
            <a:avLst/>
          </a:prstGeom>
        </p:spPr>
      </p:pic>
      <p:pic>
        <p:nvPicPr>
          <p:cNvPr id="11" name="Рисунок 10">
            <a:extLst>
              <a:ext uri="{FF2B5EF4-FFF2-40B4-BE49-F238E27FC236}">
                <a16:creationId xmlns:a16="http://schemas.microsoft.com/office/drawing/2014/main" id="{CBB751A5-D783-8B91-094B-0C7EB0988B97}"/>
              </a:ext>
            </a:extLst>
          </p:cNvPr>
          <p:cNvPicPr>
            <a:picLocks noChangeAspect="1"/>
          </p:cNvPicPr>
          <p:nvPr/>
        </p:nvPicPr>
        <p:blipFill>
          <a:blip r:embed="rId3"/>
          <a:stretch>
            <a:fillRect/>
          </a:stretch>
        </p:blipFill>
        <p:spPr>
          <a:xfrm>
            <a:off x="762000" y="3224210"/>
            <a:ext cx="9002052" cy="3405188"/>
          </a:xfrm>
          <a:prstGeom prst="rect">
            <a:avLst/>
          </a:prstGeom>
        </p:spPr>
      </p:pic>
    </p:spTree>
    <p:extLst>
      <p:ext uri="{BB962C8B-B14F-4D97-AF65-F5344CB8AC3E}">
        <p14:creationId xmlns:p14="http://schemas.microsoft.com/office/powerpoint/2010/main" val="37261523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EA681546-6B21-542B-3F3D-6441FA7060C7}"/>
              </a:ext>
            </a:extLst>
          </p:cNvPr>
          <p:cNvPicPr>
            <a:picLocks noChangeAspect="1"/>
          </p:cNvPicPr>
          <p:nvPr/>
        </p:nvPicPr>
        <p:blipFill>
          <a:blip r:embed="rId2"/>
          <a:stretch>
            <a:fillRect/>
          </a:stretch>
        </p:blipFill>
        <p:spPr>
          <a:xfrm>
            <a:off x="1066799" y="223840"/>
            <a:ext cx="7323103" cy="2905123"/>
          </a:xfrm>
          <a:prstGeom prst="rect">
            <a:avLst/>
          </a:prstGeom>
        </p:spPr>
      </p:pic>
      <p:pic>
        <p:nvPicPr>
          <p:cNvPr id="4" name="Рисунок 3">
            <a:extLst>
              <a:ext uri="{FF2B5EF4-FFF2-40B4-BE49-F238E27FC236}">
                <a16:creationId xmlns:a16="http://schemas.microsoft.com/office/drawing/2014/main" id="{D286B8B4-3BEB-F560-37FC-6D9B43F3BDDC}"/>
              </a:ext>
            </a:extLst>
          </p:cNvPr>
          <p:cNvPicPr>
            <a:picLocks noChangeAspect="1"/>
          </p:cNvPicPr>
          <p:nvPr/>
        </p:nvPicPr>
        <p:blipFill>
          <a:blip r:embed="rId3"/>
          <a:stretch>
            <a:fillRect/>
          </a:stretch>
        </p:blipFill>
        <p:spPr>
          <a:xfrm>
            <a:off x="775485" y="3234597"/>
            <a:ext cx="6996915" cy="3623403"/>
          </a:xfrm>
          <a:prstGeom prst="rect">
            <a:avLst/>
          </a:prstGeom>
        </p:spPr>
      </p:pic>
    </p:spTree>
    <p:extLst>
      <p:ext uri="{BB962C8B-B14F-4D97-AF65-F5344CB8AC3E}">
        <p14:creationId xmlns:p14="http://schemas.microsoft.com/office/powerpoint/2010/main" val="15445490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12F08578-ED31-EF2F-6A64-5F2C1E15EC3A}"/>
              </a:ext>
            </a:extLst>
          </p:cNvPr>
          <p:cNvPicPr>
            <a:picLocks noChangeAspect="1"/>
          </p:cNvPicPr>
          <p:nvPr/>
        </p:nvPicPr>
        <p:blipFill>
          <a:blip r:embed="rId2"/>
          <a:stretch>
            <a:fillRect/>
          </a:stretch>
        </p:blipFill>
        <p:spPr>
          <a:xfrm>
            <a:off x="0" y="8598"/>
            <a:ext cx="12192000" cy="6840803"/>
          </a:xfrm>
          <a:prstGeom prst="rect">
            <a:avLst/>
          </a:prstGeom>
        </p:spPr>
      </p:pic>
    </p:spTree>
    <p:extLst>
      <p:ext uri="{BB962C8B-B14F-4D97-AF65-F5344CB8AC3E}">
        <p14:creationId xmlns:p14="http://schemas.microsoft.com/office/powerpoint/2010/main" val="5696676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DDDFDC00-76BD-9F4F-B705-44DFD5C173E8}"/>
              </a:ext>
            </a:extLst>
          </p:cNvPr>
          <p:cNvPicPr>
            <a:picLocks noChangeAspect="1"/>
          </p:cNvPicPr>
          <p:nvPr/>
        </p:nvPicPr>
        <p:blipFill>
          <a:blip r:embed="rId2"/>
          <a:stretch>
            <a:fillRect/>
          </a:stretch>
        </p:blipFill>
        <p:spPr>
          <a:xfrm>
            <a:off x="947738" y="681037"/>
            <a:ext cx="8653706" cy="5834063"/>
          </a:xfrm>
          <a:prstGeom prst="rect">
            <a:avLst/>
          </a:prstGeom>
        </p:spPr>
      </p:pic>
    </p:spTree>
    <p:extLst>
      <p:ext uri="{BB962C8B-B14F-4D97-AF65-F5344CB8AC3E}">
        <p14:creationId xmlns:p14="http://schemas.microsoft.com/office/powerpoint/2010/main" val="33266213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388E9501-2FAA-2DB3-EEEF-B1C3D1D0FBA5}"/>
              </a:ext>
            </a:extLst>
          </p:cNvPr>
          <p:cNvPicPr>
            <a:picLocks noChangeAspect="1"/>
          </p:cNvPicPr>
          <p:nvPr/>
        </p:nvPicPr>
        <p:blipFill>
          <a:blip r:embed="rId2"/>
          <a:stretch>
            <a:fillRect/>
          </a:stretch>
        </p:blipFill>
        <p:spPr>
          <a:xfrm>
            <a:off x="967269" y="391770"/>
            <a:ext cx="9310206" cy="2616594"/>
          </a:xfrm>
          <a:prstGeom prst="rect">
            <a:avLst/>
          </a:prstGeom>
        </p:spPr>
      </p:pic>
      <p:pic>
        <p:nvPicPr>
          <p:cNvPr id="5" name="Рисунок 4">
            <a:extLst>
              <a:ext uri="{FF2B5EF4-FFF2-40B4-BE49-F238E27FC236}">
                <a16:creationId xmlns:a16="http://schemas.microsoft.com/office/drawing/2014/main" id="{E7C67037-10C4-9DA2-1BAA-219936AD5462}"/>
              </a:ext>
            </a:extLst>
          </p:cNvPr>
          <p:cNvPicPr>
            <a:picLocks noChangeAspect="1"/>
          </p:cNvPicPr>
          <p:nvPr/>
        </p:nvPicPr>
        <p:blipFill>
          <a:blip r:embed="rId3"/>
          <a:stretch>
            <a:fillRect/>
          </a:stretch>
        </p:blipFill>
        <p:spPr>
          <a:xfrm>
            <a:off x="967269" y="3019425"/>
            <a:ext cx="7338531" cy="3705595"/>
          </a:xfrm>
          <a:prstGeom prst="rect">
            <a:avLst/>
          </a:prstGeom>
        </p:spPr>
      </p:pic>
    </p:spTree>
    <p:extLst>
      <p:ext uri="{BB962C8B-B14F-4D97-AF65-F5344CB8AC3E}">
        <p14:creationId xmlns:p14="http://schemas.microsoft.com/office/powerpoint/2010/main" val="10283274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EB06C069-BA7A-179F-A8B6-394E01F73B3E}"/>
              </a:ext>
            </a:extLst>
          </p:cNvPr>
          <p:cNvPicPr>
            <a:picLocks noChangeAspect="1"/>
          </p:cNvPicPr>
          <p:nvPr/>
        </p:nvPicPr>
        <p:blipFill>
          <a:blip r:embed="rId2"/>
          <a:stretch>
            <a:fillRect/>
          </a:stretch>
        </p:blipFill>
        <p:spPr>
          <a:xfrm>
            <a:off x="927588" y="171449"/>
            <a:ext cx="7575893" cy="6515101"/>
          </a:xfrm>
          <a:prstGeom prst="rect">
            <a:avLst/>
          </a:prstGeom>
        </p:spPr>
      </p:pic>
    </p:spTree>
    <p:extLst>
      <p:ext uri="{BB962C8B-B14F-4D97-AF65-F5344CB8AC3E}">
        <p14:creationId xmlns:p14="http://schemas.microsoft.com/office/powerpoint/2010/main" val="4554361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158B3569-73B2-4D05-8E95-886A6EE17F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178AA550-3396-87CA-A17B-27B9E1C0A7FB}"/>
              </a:ext>
            </a:extLst>
          </p:cNvPr>
          <p:cNvSpPr>
            <a:spLocks noGrp="1"/>
          </p:cNvSpPr>
          <p:nvPr>
            <p:ph type="ctrTitle"/>
          </p:nvPr>
        </p:nvSpPr>
        <p:spPr>
          <a:xfrm>
            <a:off x="457200" y="1598246"/>
            <a:ext cx="4894514" cy="4707304"/>
          </a:xfrm>
        </p:spPr>
        <p:txBody>
          <a:bodyPr anchor="t">
            <a:normAutofit/>
          </a:bodyPr>
          <a:lstStyle/>
          <a:p>
            <a:r>
              <a:rPr lang="ru-RU" sz="2000" dirty="0">
                <a:solidFill>
                  <a:schemeClr val="bg1"/>
                </a:solidFill>
              </a:rPr>
              <a:t>Угловые размеры на чертеже проставляются…</a:t>
            </a:r>
            <a:br>
              <a:rPr lang="en-US" sz="2000" dirty="0">
                <a:solidFill>
                  <a:schemeClr val="bg1"/>
                </a:solidFill>
              </a:rPr>
            </a:br>
            <a:br>
              <a:rPr lang="ru-RU" sz="2000" dirty="0">
                <a:solidFill>
                  <a:schemeClr val="bg1"/>
                </a:solidFill>
              </a:rPr>
            </a:br>
            <a:r>
              <a:rPr lang="ru-RU" sz="2000" dirty="0">
                <a:solidFill>
                  <a:schemeClr val="bg1"/>
                </a:solidFill>
              </a:rPr>
              <a:t>A) в целых радианах</a:t>
            </a:r>
            <a:br>
              <a:rPr lang="en-US" sz="2000" dirty="0">
                <a:solidFill>
                  <a:schemeClr val="bg1"/>
                </a:solidFill>
              </a:rPr>
            </a:br>
            <a:br>
              <a:rPr lang="ru-RU" sz="2000" dirty="0">
                <a:solidFill>
                  <a:schemeClr val="bg1"/>
                </a:solidFill>
              </a:rPr>
            </a:br>
            <a:r>
              <a:rPr lang="ru-RU" sz="2000" dirty="0">
                <a:solidFill>
                  <a:schemeClr val="bg1"/>
                </a:solidFill>
              </a:rPr>
              <a:t>B) в градусах, минутах и секундах с указанием единиц измерения</a:t>
            </a:r>
            <a:br>
              <a:rPr lang="en-US" sz="2000" dirty="0">
                <a:solidFill>
                  <a:schemeClr val="bg1"/>
                </a:solidFill>
              </a:rPr>
            </a:br>
            <a:br>
              <a:rPr lang="ru-RU" sz="2000" dirty="0">
                <a:solidFill>
                  <a:schemeClr val="bg1"/>
                </a:solidFill>
              </a:rPr>
            </a:br>
            <a:r>
              <a:rPr lang="ru-RU" sz="2000" dirty="0">
                <a:solidFill>
                  <a:schemeClr val="bg1"/>
                </a:solidFill>
              </a:rPr>
              <a:t>C) в градусах, минутах и секундах без указания единиц измерения</a:t>
            </a:r>
            <a:br>
              <a:rPr lang="en-US" sz="2000" dirty="0">
                <a:solidFill>
                  <a:schemeClr val="bg1"/>
                </a:solidFill>
              </a:rPr>
            </a:br>
            <a:br>
              <a:rPr lang="ru-RU" sz="2000" dirty="0">
                <a:solidFill>
                  <a:schemeClr val="bg1"/>
                </a:solidFill>
              </a:rPr>
            </a:br>
            <a:r>
              <a:rPr lang="ru-RU" sz="2000" dirty="0">
                <a:solidFill>
                  <a:schemeClr val="bg1"/>
                </a:solidFill>
              </a:rPr>
              <a:t>D) в целых радианах и десятичных долях радиана</a:t>
            </a:r>
            <a:br>
              <a:rPr lang="en-US" sz="2000" dirty="0">
                <a:solidFill>
                  <a:schemeClr val="bg1"/>
                </a:solidFill>
              </a:rPr>
            </a:br>
            <a:br>
              <a:rPr lang="ru-RU" sz="2000" dirty="0">
                <a:solidFill>
                  <a:schemeClr val="bg1"/>
                </a:solidFill>
              </a:rPr>
            </a:br>
            <a:r>
              <a:rPr lang="ru-RU" sz="2000" dirty="0">
                <a:solidFill>
                  <a:schemeClr val="bg1"/>
                </a:solidFill>
              </a:rPr>
              <a:t>E) в целых градусах и десятичных долях градуса</a:t>
            </a:r>
          </a:p>
        </p:txBody>
      </p:sp>
      <p:sp>
        <p:nvSpPr>
          <p:cNvPr id="11" name="Graphic 17">
            <a:extLst>
              <a:ext uri="{FF2B5EF4-FFF2-40B4-BE49-F238E27FC236}">
                <a16:creationId xmlns:a16="http://schemas.microsoft.com/office/drawing/2014/main" id="{B71758F4-3F46-45DA-8AC5-4E508DA080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512034" y="1267063"/>
            <a:ext cx="139037" cy="139039"/>
          </a:xfrm>
          <a:custGeom>
            <a:avLst/>
            <a:gdLst>
              <a:gd name="connsiteX0" fmla="*/ 129600 w 139037"/>
              <a:gd name="connsiteY0" fmla="*/ 60082 h 139039"/>
              <a:gd name="connsiteX1" fmla="*/ 78955 w 139037"/>
              <a:gd name="connsiteY1" fmla="*/ 60082 h 139039"/>
              <a:gd name="connsiteX2" fmla="*/ 78955 w 139037"/>
              <a:gd name="connsiteY2" fmla="*/ 9437 h 139039"/>
              <a:gd name="connsiteX3" fmla="*/ 69519 w 139037"/>
              <a:gd name="connsiteY3" fmla="*/ 0 h 139039"/>
              <a:gd name="connsiteX4" fmla="*/ 60082 w 139037"/>
              <a:gd name="connsiteY4" fmla="*/ 9437 h 139039"/>
              <a:gd name="connsiteX5" fmla="*/ 60082 w 139037"/>
              <a:gd name="connsiteY5" fmla="*/ 60082 h 139039"/>
              <a:gd name="connsiteX6" fmla="*/ 9437 w 139037"/>
              <a:gd name="connsiteY6" fmla="*/ 60082 h 139039"/>
              <a:gd name="connsiteX7" fmla="*/ 0 w 139037"/>
              <a:gd name="connsiteY7" fmla="*/ 69520 h 139039"/>
              <a:gd name="connsiteX8" fmla="*/ 9437 w 139037"/>
              <a:gd name="connsiteY8" fmla="*/ 78957 h 139039"/>
              <a:gd name="connsiteX9" fmla="*/ 60082 w 139037"/>
              <a:gd name="connsiteY9" fmla="*/ 78957 h 139039"/>
              <a:gd name="connsiteX10" fmla="*/ 60082 w 139037"/>
              <a:gd name="connsiteY10" fmla="*/ 129602 h 139039"/>
              <a:gd name="connsiteX11" fmla="*/ 69519 w 139037"/>
              <a:gd name="connsiteY11" fmla="*/ 139039 h 139039"/>
              <a:gd name="connsiteX12" fmla="*/ 78955 w 139037"/>
              <a:gd name="connsiteY12" fmla="*/ 129602 h 139039"/>
              <a:gd name="connsiteX13" fmla="*/ 78955 w 139037"/>
              <a:gd name="connsiteY13" fmla="*/ 78957 h 139039"/>
              <a:gd name="connsiteX14" fmla="*/ 129600 w 139037"/>
              <a:gd name="connsiteY14" fmla="*/ 78957 h 139039"/>
              <a:gd name="connsiteX15" fmla="*/ 139037 w 139037"/>
              <a:gd name="connsiteY15" fmla="*/ 69520 h 139039"/>
              <a:gd name="connsiteX16" fmla="*/ 129600 w 139037"/>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7" h="139039">
                <a:moveTo>
                  <a:pt x="129600" y="60082"/>
                </a:moveTo>
                <a:lnTo>
                  <a:pt x="78955" y="60082"/>
                </a:lnTo>
                <a:lnTo>
                  <a:pt x="78955" y="9437"/>
                </a:lnTo>
                <a:cubicBezTo>
                  <a:pt x="78955" y="4225"/>
                  <a:pt x="74730" y="0"/>
                  <a:pt x="69519" y="0"/>
                </a:cubicBezTo>
                <a:cubicBezTo>
                  <a:pt x="64307"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7" y="139039"/>
                  <a:pt x="69519" y="139039"/>
                </a:cubicBezTo>
                <a:cubicBezTo>
                  <a:pt x="74730" y="139039"/>
                  <a:pt x="78955" y="134814"/>
                  <a:pt x="78955" y="129602"/>
                </a:cubicBezTo>
                <a:lnTo>
                  <a:pt x="78955" y="78957"/>
                </a:lnTo>
                <a:lnTo>
                  <a:pt x="129600" y="78957"/>
                </a:lnTo>
                <a:cubicBezTo>
                  <a:pt x="134812" y="78957"/>
                  <a:pt x="139037" y="74731"/>
                  <a:pt x="139037" y="69520"/>
                </a:cubicBezTo>
                <a:cubicBezTo>
                  <a:pt x="139037" y="64308"/>
                  <a:pt x="134812" y="60082"/>
                  <a:pt x="129600" y="60082"/>
                </a:cubicBezTo>
                <a:close/>
              </a:path>
            </a:pathLst>
          </a:custGeom>
          <a:solidFill>
            <a:schemeClr val="bg1"/>
          </a:solidFill>
          <a:ln w="603" cap="flat">
            <a:noFill/>
            <a:prstDash val="solid"/>
            <a:miter/>
          </a:ln>
        </p:spPr>
        <p:txBody>
          <a:bodyPr rtlCol="0" anchor="ctr"/>
          <a:lstStyle/>
          <a:p>
            <a:endParaRPr lang="en-US"/>
          </a:p>
        </p:txBody>
      </p:sp>
      <p:cxnSp>
        <p:nvCxnSpPr>
          <p:cNvPr id="13" name="Straight Connector 12">
            <a:extLst>
              <a:ext uri="{FF2B5EF4-FFF2-40B4-BE49-F238E27FC236}">
                <a16:creationId xmlns:a16="http://schemas.microsoft.com/office/drawing/2014/main" id="{56020367-4FD5-4596-8E10-C5F095CD8DB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447322" y="1589368"/>
            <a:ext cx="0" cy="5259754"/>
          </a:xfrm>
          <a:prstGeom prst="line">
            <a:avLst/>
          </a:prstGeom>
          <a:ln w="25400" cap="sq">
            <a:solidFill>
              <a:schemeClr val="bg1"/>
            </a:solidFill>
            <a:bevel/>
          </a:ln>
        </p:spPr>
        <p:style>
          <a:lnRef idx="1">
            <a:schemeClr val="accent1"/>
          </a:lnRef>
          <a:fillRef idx="0">
            <a:schemeClr val="accent1"/>
          </a:fillRef>
          <a:effectRef idx="0">
            <a:schemeClr val="accent1"/>
          </a:effectRef>
          <a:fontRef idx="minor">
            <a:schemeClr val="tx1"/>
          </a:fontRef>
        </p:style>
      </p:cxnSp>
      <p:pic>
        <p:nvPicPr>
          <p:cNvPr id="6" name="Graphic 5" descr="Ошибка">
            <a:extLst>
              <a:ext uri="{FF2B5EF4-FFF2-40B4-BE49-F238E27FC236}">
                <a16:creationId xmlns:a16="http://schemas.microsoft.com/office/drawing/2014/main" id="{FCB44AAD-DE90-47F9-7089-5159C0FA37A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380106" y="1598246"/>
            <a:ext cx="4783504" cy="4783504"/>
          </a:xfrm>
          <a:prstGeom prst="rect">
            <a:avLst/>
          </a:prstGeom>
        </p:spPr>
      </p:pic>
      <p:sp>
        <p:nvSpPr>
          <p:cNvPr id="15" name="Graphic 21">
            <a:extLst>
              <a:ext uri="{FF2B5EF4-FFF2-40B4-BE49-F238E27FC236}">
                <a16:creationId xmlns:a16="http://schemas.microsoft.com/office/drawing/2014/main" id="{8D61482F-F3C5-4D66-8C5D-C6BBE3E127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752801" y="1659316"/>
            <a:ext cx="127713" cy="127714"/>
          </a:xfrm>
          <a:custGeom>
            <a:avLst/>
            <a:gdLst>
              <a:gd name="connsiteX0" fmla="*/ 63857 w 127713"/>
              <a:gd name="connsiteY0" fmla="*/ 18874 h 127714"/>
              <a:gd name="connsiteX1" fmla="*/ 108839 w 127713"/>
              <a:gd name="connsiteY1" fmla="*/ 63857 h 127714"/>
              <a:gd name="connsiteX2" fmla="*/ 63857 w 127713"/>
              <a:gd name="connsiteY2" fmla="*/ 108840 h 127714"/>
              <a:gd name="connsiteX3" fmla="*/ 18874 w 127713"/>
              <a:gd name="connsiteY3" fmla="*/ 63857 h 127714"/>
              <a:gd name="connsiteX4" fmla="*/ 63857 w 127713"/>
              <a:gd name="connsiteY4" fmla="*/ 18874 h 127714"/>
              <a:gd name="connsiteX5" fmla="*/ 63857 w 127713"/>
              <a:gd name="connsiteY5" fmla="*/ 0 h 127714"/>
              <a:gd name="connsiteX6" fmla="*/ 0 w 127713"/>
              <a:gd name="connsiteY6" fmla="*/ 63857 h 127714"/>
              <a:gd name="connsiteX7" fmla="*/ 63857 w 127713"/>
              <a:gd name="connsiteY7" fmla="*/ 127714 h 127714"/>
              <a:gd name="connsiteX8" fmla="*/ 127713 w 127713"/>
              <a:gd name="connsiteY8" fmla="*/ 63857 h 127714"/>
              <a:gd name="connsiteX9" fmla="*/ 63857 w 127713"/>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3" h="127714">
                <a:moveTo>
                  <a:pt x="63857" y="18874"/>
                </a:moveTo>
                <a:cubicBezTo>
                  <a:pt x="88700" y="18874"/>
                  <a:pt x="108839" y="39014"/>
                  <a:pt x="108839" y="63857"/>
                </a:cubicBezTo>
                <a:cubicBezTo>
                  <a:pt x="108839" y="88700"/>
                  <a:pt x="88700" y="108840"/>
                  <a:pt x="63857" y="108840"/>
                </a:cubicBezTo>
                <a:cubicBezTo>
                  <a:pt x="39013" y="108840"/>
                  <a:pt x="18874" y="88700"/>
                  <a:pt x="18874" y="63857"/>
                </a:cubicBezTo>
                <a:cubicBezTo>
                  <a:pt x="18898" y="39024"/>
                  <a:pt x="39023" y="18898"/>
                  <a:pt x="63857" y="18874"/>
                </a:cubicBezTo>
                <a:moveTo>
                  <a:pt x="63857" y="0"/>
                </a:moveTo>
                <a:cubicBezTo>
                  <a:pt x="28590" y="0"/>
                  <a:pt x="0" y="28590"/>
                  <a:pt x="0" y="63857"/>
                </a:cubicBezTo>
                <a:cubicBezTo>
                  <a:pt x="0" y="99124"/>
                  <a:pt x="28590" y="127714"/>
                  <a:pt x="63857" y="127714"/>
                </a:cubicBezTo>
                <a:cubicBezTo>
                  <a:pt x="99124" y="127714"/>
                  <a:pt x="127713" y="99124"/>
                  <a:pt x="127713" y="63857"/>
                </a:cubicBezTo>
                <a:cubicBezTo>
                  <a:pt x="127713" y="28590"/>
                  <a:pt x="99124" y="0"/>
                  <a:pt x="63857" y="0"/>
                </a:cubicBezTo>
                <a:close/>
              </a:path>
            </a:pathLst>
          </a:custGeom>
          <a:solidFill>
            <a:schemeClr val="bg1"/>
          </a:solidFill>
          <a:ln w="610" cap="flat">
            <a:noFill/>
            <a:prstDash val="solid"/>
            <a:miter/>
          </a:ln>
        </p:spPr>
        <p:txBody>
          <a:bodyPr rtlCol="0" anchor="ctr"/>
          <a:lstStyle/>
          <a:p>
            <a:endParaRPr lang="en-US"/>
          </a:p>
        </p:txBody>
      </p:sp>
    </p:spTree>
    <p:extLst>
      <p:ext uri="{BB962C8B-B14F-4D97-AF65-F5344CB8AC3E}">
        <p14:creationId xmlns:p14="http://schemas.microsoft.com/office/powerpoint/2010/main" val="29964276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8">
            <a:extLst>
              <a:ext uri="{FF2B5EF4-FFF2-40B4-BE49-F238E27FC236}">
                <a16:creationId xmlns:a16="http://schemas.microsoft.com/office/drawing/2014/main" id="{158B3569-73B2-4D05-8E95-886A6EE17F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292341EE-B65C-7BC0-0B2D-AABC9DA48965}"/>
              </a:ext>
            </a:extLst>
          </p:cNvPr>
          <p:cNvSpPr>
            <a:spLocks noGrp="1"/>
          </p:cNvSpPr>
          <p:nvPr>
            <p:ph type="ctrTitle"/>
          </p:nvPr>
        </p:nvSpPr>
        <p:spPr>
          <a:xfrm>
            <a:off x="457200" y="1598246"/>
            <a:ext cx="4894513" cy="3626217"/>
          </a:xfrm>
        </p:spPr>
        <p:txBody>
          <a:bodyPr anchor="t">
            <a:normAutofit fontScale="90000"/>
          </a:bodyPr>
          <a:lstStyle/>
          <a:p>
            <a:r>
              <a:rPr lang="ru-RU" sz="2000" dirty="0">
                <a:solidFill>
                  <a:schemeClr val="bg1"/>
                </a:solidFill>
              </a:rPr>
              <a:t>Линейные размеры на чертеже проставляются…</a:t>
            </a:r>
            <a:br>
              <a:rPr lang="en-US" sz="2000" dirty="0">
                <a:solidFill>
                  <a:schemeClr val="bg1"/>
                </a:solidFill>
              </a:rPr>
            </a:br>
            <a:br>
              <a:rPr lang="ru-RU" sz="2000" dirty="0">
                <a:solidFill>
                  <a:schemeClr val="bg1"/>
                </a:solidFill>
              </a:rPr>
            </a:br>
            <a:r>
              <a:rPr lang="ru-RU" sz="2000" dirty="0">
                <a:solidFill>
                  <a:schemeClr val="bg1"/>
                </a:solidFill>
              </a:rPr>
              <a:t>A) в метрах с указанием единицы измерения</a:t>
            </a:r>
            <a:br>
              <a:rPr lang="en-US" sz="2000" dirty="0">
                <a:solidFill>
                  <a:schemeClr val="bg1"/>
                </a:solidFill>
              </a:rPr>
            </a:br>
            <a:br>
              <a:rPr lang="ru-RU" sz="2000" dirty="0">
                <a:solidFill>
                  <a:schemeClr val="bg1"/>
                </a:solidFill>
              </a:rPr>
            </a:br>
            <a:r>
              <a:rPr lang="ru-RU" sz="2000" dirty="0">
                <a:solidFill>
                  <a:schemeClr val="bg1"/>
                </a:solidFill>
              </a:rPr>
              <a:t>B) в метрах без указания единицы измерения</a:t>
            </a:r>
            <a:br>
              <a:rPr lang="en-US" sz="2000" dirty="0">
                <a:solidFill>
                  <a:schemeClr val="bg1"/>
                </a:solidFill>
              </a:rPr>
            </a:br>
            <a:br>
              <a:rPr lang="ru-RU" sz="2000" dirty="0">
                <a:solidFill>
                  <a:schemeClr val="bg1"/>
                </a:solidFill>
              </a:rPr>
            </a:br>
            <a:r>
              <a:rPr lang="ru-RU" sz="2000" dirty="0">
                <a:solidFill>
                  <a:schemeClr val="bg1"/>
                </a:solidFill>
              </a:rPr>
              <a:t>C) в миллиметрах без указания единицы измерения</a:t>
            </a:r>
            <a:br>
              <a:rPr lang="en-US" sz="2000" dirty="0">
                <a:solidFill>
                  <a:schemeClr val="bg1"/>
                </a:solidFill>
              </a:rPr>
            </a:br>
            <a:br>
              <a:rPr lang="ru-RU" sz="2000" dirty="0">
                <a:solidFill>
                  <a:schemeClr val="bg1"/>
                </a:solidFill>
              </a:rPr>
            </a:br>
            <a:r>
              <a:rPr lang="ru-RU" sz="2000" dirty="0">
                <a:solidFill>
                  <a:schemeClr val="bg1"/>
                </a:solidFill>
              </a:rPr>
              <a:t>D) в миллиметрах с указанием единицы измерения</a:t>
            </a:r>
            <a:br>
              <a:rPr lang="en-US" sz="2000" dirty="0">
                <a:solidFill>
                  <a:schemeClr val="bg1"/>
                </a:solidFill>
              </a:rPr>
            </a:br>
            <a:br>
              <a:rPr lang="ru-RU" sz="2000" dirty="0">
                <a:solidFill>
                  <a:schemeClr val="bg1"/>
                </a:solidFill>
              </a:rPr>
            </a:br>
            <a:r>
              <a:rPr lang="ru-RU" sz="2000" dirty="0">
                <a:solidFill>
                  <a:schemeClr val="bg1"/>
                </a:solidFill>
              </a:rPr>
              <a:t>E) в сантиметрах с указанием единицы измерения</a:t>
            </a:r>
          </a:p>
        </p:txBody>
      </p:sp>
      <p:sp>
        <p:nvSpPr>
          <p:cNvPr id="18" name="Graphic 17">
            <a:extLst>
              <a:ext uri="{FF2B5EF4-FFF2-40B4-BE49-F238E27FC236}">
                <a16:creationId xmlns:a16="http://schemas.microsoft.com/office/drawing/2014/main" id="{B71758F4-3F46-45DA-8AC5-4E508DA080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512034" y="1267063"/>
            <a:ext cx="139037" cy="139039"/>
          </a:xfrm>
          <a:custGeom>
            <a:avLst/>
            <a:gdLst>
              <a:gd name="connsiteX0" fmla="*/ 129600 w 139037"/>
              <a:gd name="connsiteY0" fmla="*/ 60082 h 139039"/>
              <a:gd name="connsiteX1" fmla="*/ 78955 w 139037"/>
              <a:gd name="connsiteY1" fmla="*/ 60082 h 139039"/>
              <a:gd name="connsiteX2" fmla="*/ 78955 w 139037"/>
              <a:gd name="connsiteY2" fmla="*/ 9437 h 139039"/>
              <a:gd name="connsiteX3" fmla="*/ 69519 w 139037"/>
              <a:gd name="connsiteY3" fmla="*/ 0 h 139039"/>
              <a:gd name="connsiteX4" fmla="*/ 60082 w 139037"/>
              <a:gd name="connsiteY4" fmla="*/ 9437 h 139039"/>
              <a:gd name="connsiteX5" fmla="*/ 60082 w 139037"/>
              <a:gd name="connsiteY5" fmla="*/ 60082 h 139039"/>
              <a:gd name="connsiteX6" fmla="*/ 9437 w 139037"/>
              <a:gd name="connsiteY6" fmla="*/ 60082 h 139039"/>
              <a:gd name="connsiteX7" fmla="*/ 0 w 139037"/>
              <a:gd name="connsiteY7" fmla="*/ 69520 h 139039"/>
              <a:gd name="connsiteX8" fmla="*/ 9437 w 139037"/>
              <a:gd name="connsiteY8" fmla="*/ 78957 h 139039"/>
              <a:gd name="connsiteX9" fmla="*/ 60082 w 139037"/>
              <a:gd name="connsiteY9" fmla="*/ 78957 h 139039"/>
              <a:gd name="connsiteX10" fmla="*/ 60082 w 139037"/>
              <a:gd name="connsiteY10" fmla="*/ 129602 h 139039"/>
              <a:gd name="connsiteX11" fmla="*/ 69519 w 139037"/>
              <a:gd name="connsiteY11" fmla="*/ 139039 h 139039"/>
              <a:gd name="connsiteX12" fmla="*/ 78955 w 139037"/>
              <a:gd name="connsiteY12" fmla="*/ 129602 h 139039"/>
              <a:gd name="connsiteX13" fmla="*/ 78955 w 139037"/>
              <a:gd name="connsiteY13" fmla="*/ 78957 h 139039"/>
              <a:gd name="connsiteX14" fmla="*/ 129600 w 139037"/>
              <a:gd name="connsiteY14" fmla="*/ 78957 h 139039"/>
              <a:gd name="connsiteX15" fmla="*/ 139037 w 139037"/>
              <a:gd name="connsiteY15" fmla="*/ 69520 h 139039"/>
              <a:gd name="connsiteX16" fmla="*/ 129600 w 139037"/>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7" h="139039">
                <a:moveTo>
                  <a:pt x="129600" y="60082"/>
                </a:moveTo>
                <a:lnTo>
                  <a:pt x="78955" y="60082"/>
                </a:lnTo>
                <a:lnTo>
                  <a:pt x="78955" y="9437"/>
                </a:lnTo>
                <a:cubicBezTo>
                  <a:pt x="78955" y="4225"/>
                  <a:pt x="74730" y="0"/>
                  <a:pt x="69519" y="0"/>
                </a:cubicBezTo>
                <a:cubicBezTo>
                  <a:pt x="64307"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7" y="139039"/>
                  <a:pt x="69519" y="139039"/>
                </a:cubicBezTo>
                <a:cubicBezTo>
                  <a:pt x="74730" y="139039"/>
                  <a:pt x="78955" y="134814"/>
                  <a:pt x="78955" y="129602"/>
                </a:cubicBezTo>
                <a:lnTo>
                  <a:pt x="78955" y="78957"/>
                </a:lnTo>
                <a:lnTo>
                  <a:pt x="129600" y="78957"/>
                </a:lnTo>
                <a:cubicBezTo>
                  <a:pt x="134812" y="78957"/>
                  <a:pt x="139037" y="74731"/>
                  <a:pt x="139037" y="69520"/>
                </a:cubicBezTo>
                <a:cubicBezTo>
                  <a:pt x="139037" y="64308"/>
                  <a:pt x="134812" y="60082"/>
                  <a:pt x="129600" y="60082"/>
                </a:cubicBezTo>
                <a:close/>
              </a:path>
            </a:pathLst>
          </a:custGeom>
          <a:solidFill>
            <a:schemeClr val="bg1"/>
          </a:solidFill>
          <a:ln w="603" cap="flat">
            <a:noFill/>
            <a:prstDash val="solid"/>
            <a:miter/>
          </a:ln>
        </p:spPr>
        <p:txBody>
          <a:bodyPr rtlCol="0" anchor="ctr"/>
          <a:lstStyle/>
          <a:p>
            <a:endParaRPr lang="en-US"/>
          </a:p>
        </p:txBody>
      </p:sp>
      <p:cxnSp>
        <p:nvCxnSpPr>
          <p:cNvPr id="19" name="Straight Connector 12">
            <a:extLst>
              <a:ext uri="{FF2B5EF4-FFF2-40B4-BE49-F238E27FC236}">
                <a16:creationId xmlns:a16="http://schemas.microsoft.com/office/drawing/2014/main" id="{56020367-4FD5-4596-8E10-C5F095CD8DB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447322" y="1589368"/>
            <a:ext cx="0" cy="5259754"/>
          </a:xfrm>
          <a:prstGeom prst="line">
            <a:avLst/>
          </a:prstGeom>
          <a:ln w="25400" cap="sq">
            <a:solidFill>
              <a:schemeClr val="bg1"/>
            </a:solidFill>
            <a:bevel/>
          </a:ln>
        </p:spPr>
        <p:style>
          <a:lnRef idx="1">
            <a:schemeClr val="accent1"/>
          </a:lnRef>
          <a:fillRef idx="0">
            <a:schemeClr val="accent1"/>
          </a:fillRef>
          <a:effectRef idx="0">
            <a:schemeClr val="accent1"/>
          </a:effectRef>
          <a:fontRef idx="minor">
            <a:schemeClr val="tx1"/>
          </a:fontRef>
        </p:style>
      </p:cxnSp>
      <p:pic>
        <p:nvPicPr>
          <p:cNvPr id="20" name="Graphic 5" descr="Линейка">
            <a:extLst>
              <a:ext uri="{FF2B5EF4-FFF2-40B4-BE49-F238E27FC236}">
                <a16:creationId xmlns:a16="http://schemas.microsoft.com/office/drawing/2014/main" id="{8A6C6A5E-A34A-AD0E-22EE-1FFC480EFDD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380106" y="1598246"/>
            <a:ext cx="4783504" cy="4783504"/>
          </a:xfrm>
          <a:prstGeom prst="rect">
            <a:avLst/>
          </a:prstGeom>
        </p:spPr>
      </p:pic>
      <p:sp>
        <p:nvSpPr>
          <p:cNvPr id="21" name="Graphic 21">
            <a:extLst>
              <a:ext uri="{FF2B5EF4-FFF2-40B4-BE49-F238E27FC236}">
                <a16:creationId xmlns:a16="http://schemas.microsoft.com/office/drawing/2014/main" id="{8D61482F-F3C5-4D66-8C5D-C6BBE3E127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752801" y="1659316"/>
            <a:ext cx="127713" cy="127714"/>
          </a:xfrm>
          <a:custGeom>
            <a:avLst/>
            <a:gdLst>
              <a:gd name="connsiteX0" fmla="*/ 63857 w 127713"/>
              <a:gd name="connsiteY0" fmla="*/ 18874 h 127714"/>
              <a:gd name="connsiteX1" fmla="*/ 108839 w 127713"/>
              <a:gd name="connsiteY1" fmla="*/ 63857 h 127714"/>
              <a:gd name="connsiteX2" fmla="*/ 63857 w 127713"/>
              <a:gd name="connsiteY2" fmla="*/ 108840 h 127714"/>
              <a:gd name="connsiteX3" fmla="*/ 18874 w 127713"/>
              <a:gd name="connsiteY3" fmla="*/ 63857 h 127714"/>
              <a:gd name="connsiteX4" fmla="*/ 63857 w 127713"/>
              <a:gd name="connsiteY4" fmla="*/ 18874 h 127714"/>
              <a:gd name="connsiteX5" fmla="*/ 63857 w 127713"/>
              <a:gd name="connsiteY5" fmla="*/ 0 h 127714"/>
              <a:gd name="connsiteX6" fmla="*/ 0 w 127713"/>
              <a:gd name="connsiteY6" fmla="*/ 63857 h 127714"/>
              <a:gd name="connsiteX7" fmla="*/ 63857 w 127713"/>
              <a:gd name="connsiteY7" fmla="*/ 127714 h 127714"/>
              <a:gd name="connsiteX8" fmla="*/ 127713 w 127713"/>
              <a:gd name="connsiteY8" fmla="*/ 63857 h 127714"/>
              <a:gd name="connsiteX9" fmla="*/ 63857 w 127713"/>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3" h="127714">
                <a:moveTo>
                  <a:pt x="63857" y="18874"/>
                </a:moveTo>
                <a:cubicBezTo>
                  <a:pt x="88700" y="18874"/>
                  <a:pt x="108839" y="39014"/>
                  <a:pt x="108839" y="63857"/>
                </a:cubicBezTo>
                <a:cubicBezTo>
                  <a:pt x="108839" y="88700"/>
                  <a:pt x="88700" y="108840"/>
                  <a:pt x="63857" y="108840"/>
                </a:cubicBezTo>
                <a:cubicBezTo>
                  <a:pt x="39013" y="108840"/>
                  <a:pt x="18874" y="88700"/>
                  <a:pt x="18874" y="63857"/>
                </a:cubicBezTo>
                <a:cubicBezTo>
                  <a:pt x="18898" y="39024"/>
                  <a:pt x="39023" y="18898"/>
                  <a:pt x="63857" y="18874"/>
                </a:cubicBezTo>
                <a:moveTo>
                  <a:pt x="63857" y="0"/>
                </a:moveTo>
                <a:cubicBezTo>
                  <a:pt x="28590" y="0"/>
                  <a:pt x="0" y="28590"/>
                  <a:pt x="0" y="63857"/>
                </a:cubicBezTo>
                <a:cubicBezTo>
                  <a:pt x="0" y="99124"/>
                  <a:pt x="28590" y="127714"/>
                  <a:pt x="63857" y="127714"/>
                </a:cubicBezTo>
                <a:cubicBezTo>
                  <a:pt x="99124" y="127714"/>
                  <a:pt x="127713" y="99124"/>
                  <a:pt x="127713" y="63857"/>
                </a:cubicBezTo>
                <a:cubicBezTo>
                  <a:pt x="127713" y="28590"/>
                  <a:pt x="99124" y="0"/>
                  <a:pt x="63857" y="0"/>
                </a:cubicBezTo>
                <a:close/>
              </a:path>
            </a:pathLst>
          </a:custGeom>
          <a:solidFill>
            <a:schemeClr val="bg1"/>
          </a:solidFill>
          <a:ln w="610" cap="flat">
            <a:noFill/>
            <a:prstDash val="solid"/>
            <a:miter/>
          </a:ln>
        </p:spPr>
        <p:txBody>
          <a:bodyPr rtlCol="0" anchor="ctr"/>
          <a:lstStyle/>
          <a:p>
            <a:endParaRPr lang="en-US"/>
          </a:p>
        </p:txBody>
      </p:sp>
    </p:spTree>
    <p:extLst>
      <p:ext uri="{BB962C8B-B14F-4D97-AF65-F5344CB8AC3E}">
        <p14:creationId xmlns:p14="http://schemas.microsoft.com/office/powerpoint/2010/main" val="32165801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9A3F5928-D955-456A-97B5-AA390B8CE9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100000">
                <a:schemeClr val="accent4"/>
              </a:gs>
              <a:gs pos="0">
                <a:schemeClr val="accent2"/>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831896D3-957E-2D43-B69E-B96F2D8725F0}"/>
              </a:ext>
            </a:extLst>
          </p:cNvPr>
          <p:cNvSpPr>
            <a:spLocks noGrp="1"/>
          </p:cNvSpPr>
          <p:nvPr>
            <p:ph type="ctrTitle"/>
          </p:nvPr>
        </p:nvSpPr>
        <p:spPr>
          <a:xfrm>
            <a:off x="1256275" y="924128"/>
            <a:ext cx="9679449" cy="3225447"/>
          </a:xfrm>
        </p:spPr>
        <p:txBody>
          <a:bodyPr anchor="b">
            <a:normAutofit/>
          </a:bodyPr>
          <a:lstStyle/>
          <a:p>
            <a:r>
              <a:rPr lang="ru-RU" sz="2300" dirty="0">
                <a:solidFill>
                  <a:schemeClr val="bg1"/>
                </a:solidFill>
              </a:rPr>
              <a:t>Толщина сплошной основной линии на чертежах должна находиться в пределах… </a:t>
            </a:r>
            <a:br>
              <a:rPr lang="en-US" sz="2300" dirty="0">
                <a:solidFill>
                  <a:schemeClr val="bg1"/>
                </a:solidFill>
              </a:rPr>
            </a:br>
            <a:br>
              <a:rPr lang="en-US" sz="2300" dirty="0">
                <a:solidFill>
                  <a:schemeClr val="bg1"/>
                </a:solidFill>
              </a:rPr>
            </a:br>
            <a:r>
              <a:rPr lang="ru-RU" sz="2300" dirty="0">
                <a:solidFill>
                  <a:schemeClr val="bg1"/>
                </a:solidFill>
              </a:rPr>
              <a:t>A) 0,6…1,0 мм </a:t>
            </a:r>
            <a:br>
              <a:rPr lang="en-US" sz="2300" dirty="0">
                <a:solidFill>
                  <a:schemeClr val="bg1"/>
                </a:solidFill>
              </a:rPr>
            </a:br>
            <a:r>
              <a:rPr lang="ru-RU" sz="2300" dirty="0">
                <a:solidFill>
                  <a:schemeClr val="bg1"/>
                </a:solidFill>
              </a:rPr>
              <a:t>B) 0,5...1,4 мм </a:t>
            </a:r>
            <a:br>
              <a:rPr lang="en-US" sz="2300" dirty="0">
                <a:solidFill>
                  <a:schemeClr val="bg1"/>
                </a:solidFill>
              </a:rPr>
            </a:br>
            <a:r>
              <a:rPr lang="ru-RU" sz="2300" dirty="0">
                <a:solidFill>
                  <a:schemeClr val="bg1"/>
                </a:solidFill>
              </a:rPr>
              <a:t>C) 1…1,5 мм </a:t>
            </a:r>
            <a:br>
              <a:rPr lang="en-US" sz="2300" dirty="0">
                <a:solidFill>
                  <a:schemeClr val="bg1"/>
                </a:solidFill>
              </a:rPr>
            </a:br>
            <a:r>
              <a:rPr lang="ru-RU" sz="2300" dirty="0">
                <a:solidFill>
                  <a:schemeClr val="bg1"/>
                </a:solidFill>
              </a:rPr>
              <a:t>D) 0,7…1,2 мм </a:t>
            </a:r>
            <a:br>
              <a:rPr lang="en-US" sz="2300" dirty="0">
                <a:solidFill>
                  <a:schemeClr val="bg1"/>
                </a:solidFill>
              </a:rPr>
            </a:br>
            <a:r>
              <a:rPr lang="ru-RU" sz="2300" dirty="0">
                <a:solidFill>
                  <a:schemeClr val="bg1"/>
                </a:solidFill>
              </a:rPr>
              <a:t>E) 1…2 мм</a:t>
            </a:r>
          </a:p>
        </p:txBody>
      </p:sp>
      <p:cxnSp>
        <p:nvCxnSpPr>
          <p:cNvPr id="22" name="Straight Connector 21">
            <a:extLst>
              <a:ext uri="{FF2B5EF4-FFF2-40B4-BE49-F238E27FC236}">
                <a16:creationId xmlns:a16="http://schemas.microsoft.com/office/drawing/2014/main" id="{56020367-4FD5-4596-8E10-C5F095CD8DB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878" y="806470"/>
            <a:ext cx="8453437" cy="0"/>
          </a:xfrm>
          <a:prstGeom prst="line">
            <a:avLst/>
          </a:prstGeom>
          <a:ln w="25400" cap="sq">
            <a:solidFill>
              <a:schemeClr val="bg1"/>
            </a:solidFill>
            <a:bevel/>
          </a:ln>
        </p:spPr>
        <p:style>
          <a:lnRef idx="1">
            <a:schemeClr val="accent1"/>
          </a:lnRef>
          <a:fillRef idx="0">
            <a:schemeClr val="accent1"/>
          </a:fillRef>
          <a:effectRef idx="0">
            <a:schemeClr val="accent1"/>
          </a:effectRef>
          <a:fontRef idx="minor">
            <a:schemeClr val="tx1"/>
          </a:fontRef>
        </p:style>
      </p:cxnSp>
      <p:sp>
        <p:nvSpPr>
          <p:cNvPr id="24" name="Graphic 13">
            <a:extLst>
              <a:ext uri="{FF2B5EF4-FFF2-40B4-BE49-F238E27FC236}">
                <a16:creationId xmlns:a16="http://schemas.microsoft.com/office/drawing/2014/main" id="{C5CB530E-515E-412C-9DF1-5F8FFBD6F3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4954" y="2875093"/>
            <a:ext cx="139039" cy="139039"/>
          </a:xfrm>
          <a:custGeom>
            <a:avLst/>
            <a:gdLst>
              <a:gd name="connsiteX0" fmla="*/ 129602 w 139039"/>
              <a:gd name="connsiteY0" fmla="*/ 60082 h 139039"/>
              <a:gd name="connsiteX1" fmla="*/ 78957 w 139039"/>
              <a:gd name="connsiteY1" fmla="*/ 60082 h 139039"/>
              <a:gd name="connsiteX2" fmla="*/ 78957 w 139039"/>
              <a:gd name="connsiteY2" fmla="*/ 9437 h 139039"/>
              <a:gd name="connsiteX3" fmla="*/ 69520 w 139039"/>
              <a:gd name="connsiteY3" fmla="*/ 0 h 139039"/>
              <a:gd name="connsiteX4" fmla="*/ 60082 w 139039"/>
              <a:gd name="connsiteY4" fmla="*/ 9437 h 139039"/>
              <a:gd name="connsiteX5" fmla="*/ 60082 w 139039"/>
              <a:gd name="connsiteY5" fmla="*/ 60082 h 139039"/>
              <a:gd name="connsiteX6" fmla="*/ 9437 w 139039"/>
              <a:gd name="connsiteY6" fmla="*/ 60082 h 139039"/>
              <a:gd name="connsiteX7" fmla="*/ 0 w 139039"/>
              <a:gd name="connsiteY7" fmla="*/ 69520 h 139039"/>
              <a:gd name="connsiteX8" fmla="*/ 9437 w 139039"/>
              <a:gd name="connsiteY8" fmla="*/ 78957 h 139039"/>
              <a:gd name="connsiteX9" fmla="*/ 60082 w 139039"/>
              <a:gd name="connsiteY9" fmla="*/ 78957 h 139039"/>
              <a:gd name="connsiteX10" fmla="*/ 60082 w 139039"/>
              <a:gd name="connsiteY10" fmla="*/ 129602 h 139039"/>
              <a:gd name="connsiteX11" fmla="*/ 69520 w 139039"/>
              <a:gd name="connsiteY11" fmla="*/ 139039 h 139039"/>
              <a:gd name="connsiteX12" fmla="*/ 78957 w 139039"/>
              <a:gd name="connsiteY12" fmla="*/ 129602 h 139039"/>
              <a:gd name="connsiteX13" fmla="*/ 78957 w 139039"/>
              <a:gd name="connsiteY13" fmla="*/ 78957 h 139039"/>
              <a:gd name="connsiteX14" fmla="*/ 129602 w 139039"/>
              <a:gd name="connsiteY14" fmla="*/ 78957 h 139039"/>
              <a:gd name="connsiteX15" fmla="*/ 139039 w 139039"/>
              <a:gd name="connsiteY15" fmla="*/ 69520 h 139039"/>
              <a:gd name="connsiteX16" fmla="*/ 129602 w 139039"/>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9" h="139039">
                <a:moveTo>
                  <a:pt x="129602" y="60082"/>
                </a:moveTo>
                <a:lnTo>
                  <a:pt x="78957" y="60082"/>
                </a:lnTo>
                <a:lnTo>
                  <a:pt x="78957" y="9437"/>
                </a:lnTo>
                <a:cubicBezTo>
                  <a:pt x="78957" y="4225"/>
                  <a:pt x="74731" y="0"/>
                  <a:pt x="69520" y="0"/>
                </a:cubicBezTo>
                <a:cubicBezTo>
                  <a:pt x="64308"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8" y="139039"/>
                  <a:pt x="69520" y="139039"/>
                </a:cubicBezTo>
                <a:cubicBezTo>
                  <a:pt x="74731" y="139039"/>
                  <a:pt x="78957" y="134814"/>
                  <a:pt x="78957" y="129602"/>
                </a:cubicBezTo>
                <a:lnTo>
                  <a:pt x="78957" y="78957"/>
                </a:lnTo>
                <a:lnTo>
                  <a:pt x="129602" y="78957"/>
                </a:lnTo>
                <a:cubicBezTo>
                  <a:pt x="134814" y="78957"/>
                  <a:pt x="139039" y="74731"/>
                  <a:pt x="139039" y="69520"/>
                </a:cubicBezTo>
                <a:cubicBezTo>
                  <a:pt x="139039" y="64308"/>
                  <a:pt x="134814" y="60082"/>
                  <a:pt x="129602" y="60082"/>
                </a:cubicBezTo>
                <a:close/>
              </a:path>
            </a:pathLst>
          </a:custGeom>
          <a:solidFill>
            <a:schemeClr val="bg1"/>
          </a:solidFill>
          <a:ln w="603" cap="flat">
            <a:noFill/>
            <a:prstDash val="solid"/>
            <a:miter/>
          </a:ln>
        </p:spPr>
        <p:txBody>
          <a:bodyPr rtlCol="0" anchor="ctr"/>
          <a:lstStyle/>
          <a:p>
            <a:endParaRPr lang="en-US"/>
          </a:p>
        </p:txBody>
      </p:sp>
      <p:sp>
        <p:nvSpPr>
          <p:cNvPr id="26" name="Graphic 12">
            <a:extLst>
              <a:ext uri="{FF2B5EF4-FFF2-40B4-BE49-F238E27FC236}">
                <a16:creationId xmlns:a16="http://schemas.microsoft.com/office/drawing/2014/main" id="{712D4376-A578-4FF1-94FC-245E7A6A48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03734" y="3104388"/>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bg1"/>
          </a:solidFill>
          <a:ln w="422" cap="flat">
            <a:noFill/>
            <a:prstDash val="solid"/>
            <a:miter/>
          </a:ln>
        </p:spPr>
        <p:txBody>
          <a:bodyPr rtlCol="0" anchor="ctr"/>
          <a:lstStyle/>
          <a:p>
            <a:endParaRPr lang="en-US"/>
          </a:p>
        </p:txBody>
      </p:sp>
      <p:sp>
        <p:nvSpPr>
          <p:cNvPr id="28" name="Graphic 15">
            <a:extLst>
              <a:ext uri="{FF2B5EF4-FFF2-40B4-BE49-F238E27FC236}">
                <a16:creationId xmlns:a16="http://schemas.microsoft.com/office/drawing/2014/main" id="{AEA7509D-F04F-40CB-A0B3-EEF16499CC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414" y="3619532"/>
            <a:ext cx="127714" cy="127714"/>
          </a:xfrm>
          <a:custGeom>
            <a:avLst/>
            <a:gdLst>
              <a:gd name="connsiteX0" fmla="*/ 63857 w 127714"/>
              <a:gd name="connsiteY0" fmla="*/ 18874 h 127714"/>
              <a:gd name="connsiteX1" fmla="*/ 108840 w 127714"/>
              <a:gd name="connsiteY1" fmla="*/ 63857 h 127714"/>
              <a:gd name="connsiteX2" fmla="*/ 63857 w 127714"/>
              <a:gd name="connsiteY2" fmla="*/ 108840 h 127714"/>
              <a:gd name="connsiteX3" fmla="*/ 18874 w 127714"/>
              <a:gd name="connsiteY3" fmla="*/ 63857 h 127714"/>
              <a:gd name="connsiteX4" fmla="*/ 63857 w 127714"/>
              <a:gd name="connsiteY4" fmla="*/ 18874 h 127714"/>
              <a:gd name="connsiteX5" fmla="*/ 63857 w 127714"/>
              <a:gd name="connsiteY5" fmla="*/ 0 h 127714"/>
              <a:gd name="connsiteX6" fmla="*/ 0 w 127714"/>
              <a:gd name="connsiteY6" fmla="*/ 63857 h 127714"/>
              <a:gd name="connsiteX7" fmla="*/ 63857 w 127714"/>
              <a:gd name="connsiteY7" fmla="*/ 127714 h 127714"/>
              <a:gd name="connsiteX8" fmla="*/ 127714 w 127714"/>
              <a:gd name="connsiteY8" fmla="*/ 63857 h 127714"/>
              <a:gd name="connsiteX9" fmla="*/ 63857 w 127714"/>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4" h="127714">
                <a:moveTo>
                  <a:pt x="63857" y="18874"/>
                </a:moveTo>
                <a:cubicBezTo>
                  <a:pt x="88700" y="18874"/>
                  <a:pt x="108840" y="39014"/>
                  <a:pt x="108840" y="63857"/>
                </a:cubicBezTo>
                <a:cubicBezTo>
                  <a:pt x="108840" y="88700"/>
                  <a:pt x="88700" y="108840"/>
                  <a:pt x="63857" y="108840"/>
                </a:cubicBezTo>
                <a:cubicBezTo>
                  <a:pt x="39014" y="108840"/>
                  <a:pt x="18874" y="88700"/>
                  <a:pt x="18874" y="63857"/>
                </a:cubicBezTo>
                <a:cubicBezTo>
                  <a:pt x="18898" y="39024"/>
                  <a:pt x="39024" y="18898"/>
                  <a:pt x="63857" y="18874"/>
                </a:cubicBezTo>
                <a:moveTo>
                  <a:pt x="63857" y="0"/>
                </a:moveTo>
                <a:cubicBezTo>
                  <a:pt x="28590" y="0"/>
                  <a:pt x="0" y="28590"/>
                  <a:pt x="0" y="63857"/>
                </a:cubicBezTo>
                <a:cubicBezTo>
                  <a:pt x="0" y="99124"/>
                  <a:pt x="28590" y="127714"/>
                  <a:pt x="63857" y="127714"/>
                </a:cubicBezTo>
                <a:cubicBezTo>
                  <a:pt x="99124" y="127714"/>
                  <a:pt x="127714" y="99124"/>
                  <a:pt x="127714" y="63857"/>
                </a:cubicBezTo>
                <a:cubicBezTo>
                  <a:pt x="127714" y="28590"/>
                  <a:pt x="99124" y="0"/>
                  <a:pt x="63857" y="0"/>
                </a:cubicBezTo>
                <a:close/>
              </a:path>
            </a:pathLst>
          </a:custGeom>
          <a:solidFill>
            <a:schemeClr val="bg1"/>
          </a:solidFill>
          <a:ln w="610" cap="flat">
            <a:noFill/>
            <a:prstDash val="solid"/>
            <a:miter/>
          </a:ln>
        </p:spPr>
        <p:txBody>
          <a:bodyPr rtlCol="0" anchor="ctr"/>
          <a:lstStyle/>
          <a:p>
            <a:endParaRPr lang="en-US"/>
          </a:p>
        </p:txBody>
      </p:sp>
    </p:spTree>
    <p:extLst>
      <p:ext uri="{BB962C8B-B14F-4D97-AF65-F5344CB8AC3E}">
        <p14:creationId xmlns:p14="http://schemas.microsoft.com/office/powerpoint/2010/main" val="30734486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F9CBE3F-79A8-4F8F-88D9-DAD03D0D28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35F640C0-BBB0-74BD-FC6A-4F61FA839ECF}"/>
              </a:ext>
            </a:extLst>
          </p:cNvPr>
          <p:cNvSpPr>
            <a:spLocks noGrp="1"/>
          </p:cNvSpPr>
          <p:nvPr>
            <p:ph type="ctrTitle"/>
          </p:nvPr>
        </p:nvSpPr>
        <p:spPr>
          <a:xfrm>
            <a:off x="1522030" y="1209220"/>
            <a:ext cx="9147940" cy="2924630"/>
          </a:xfrm>
        </p:spPr>
        <p:txBody>
          <a:bodyPr anchor="b">
            <a:normAutofit fontScale="90000"/>
          </a:bodyPr>
          <a:lstStyle/>
          <a:p>
            <a:r>
              <a:rPr lang="ru-RU" sz="2900" dirty="0">
                <a:solidFill>
                  <a:schemeClr val="bg1"/>
                </a:solidFill>
              </a:rPr>
              <a:t>Расстояние между параллельными размерными линиями должно быть … </a:t>
            </a:r>
            <a:br>
              <a:rPr lang="en-US" sz="2900" dirty="0">
                <a:solidFill>
                  <a:schemeClr val="bg1"/>
                </a:solidFill>
              </a:rPr>
            </a:br>
            <a:br>
              <a:rPr lang="en-US" sz="2900" dirty="0">
                <a:solidFill>
                  <a:schemeClr val="bg1"/>
                </a:solidFill>
              </a:rPr>
            </a:br>
            <a:r>
              <a:rPr lang="ru-RU" sz="2900" dirty="0">
                <a:solidFill>
                  <a:schemeClr val="bg1"/>
                </a:solidFill>
              </a:rPr>
              <a:t>A) от 2 мм до 5 мм </a:t>
            </a:r>
            <a:br>
              <a:rPr lang="en-US" sz="2900" dirty="0">
                <a:solidFill>
                  <a:schemeClr val="bg1"/>
                </a:solidFill>
              </a:rPr>
            </a:br>
            <a:r>
              <a:rPr lang="ru-RU" sz="2900" dirty="0">
                <a:solidFill>
                  <a:schemeClr val="bg1"/>
                </a:solidFill>
              </a:rPr>
              <a:t>B) не менее 10 мм </a:t>
            </a:r>
            <a:br>
              <a:rPr lang="en-US" sz="2900" dirty="0">
                <a:solidFill>
                  <a:schemeClr val="bg1"/>
                </a:solidFill>
              </a:rPr>
            </a:br>
            <a:r>
              <a:rPr lang="ru-RU" sz="2900" dirty="0">
                <a:solidFill>
                  <a:schemeClr val="bg1"/>
                </a:solidFill>
              </a:rPr>
              <a:t>C) от 5 мм до 7 мм </a:t>
            </a:r>
            <a:br>
              <a:rPr lang="en-US" sz="2900" dirty="0">
                <a:solidFill>
                  <a:schemeClr val="bg1"/>
                </a:solidFill>
              </a:rPr>
            </a:br>
            <a:r>
              <a:rPr lang="ru-RU" sz="2900" dirty="0">
                <a:solidFill>
                  <a:schemeClr val="bg1"/>
                </a:solidFill>
              </a:rPr>
              <a:t>D) от 5 мм до 10 мм </a:t>
            </a:r>
            <a:br>
              <a:rPr lang="en-US" sz="2900" dirty="0">
                <a:solidFill>
                  <a:schemeClr val="bg1"/>
                </a:solidFill>
              </a:rPr>
            </a:br>
            <a:r>
              <a:rPr lang="ru-RU" sz="2900" dirty="0">
                <a:solidFill>
                  <a:schemeClr val="bg1"/>
                </a:solidFill>
              </a:rPr>
              <a:t>E) не менее 7 мм</a:t>
            </a:r>
          </a:p>
        </p:txBody>
      </p:sp>
      <p:sp>
        <p:nvSpPr>
          <p:cNvPr id="9" name="Graphic 22">
            <a:extLst>
              <a:ext uri="{FF2B5EF4-FFF2-40B4-BE49-F238E27FC236}">
                <a16:creationId xmlns:a16="http://schemas.microsoft.com/office/drawing/2014/main" id="{508BEF50-7B1E-49A4-BC19-5F4F1D755E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1869" y="2383077"/>
            <a:ext cx="151536" cy="151536"/>
          </a:xfrm>
          <a:custGeom>
            <a:avLst/>
            <a:gdLst>
              <a:gd name="connsiteX0" fmla="*/ 141251 w 151536"/>
              <a:gd name="connsiteY0" fmla="*/ 65483 h 151536"/>
              <a:gd name="connsiteX1" fmla="*/ 86053 w 151536"/>
              <a:gd name="connsiteY1" fmla="*/ 65483 h 151536"/>
              <a:gd name="connsiteX2" fmla="*/ 86053 w 151536"/>
              <a:gd name="connsiteY2" fmla="*/ 10285 h 151536"/>
              <a:gd name="connsiteX3" fmla="*/ 75768 w 151536"/>
              <a:gd name="connsiteY3" fmla="*/ 0 h 151536"/>
              <a:gd name="connsiteX4" fmla="*/ 65483 w 151536"/>
              <a:gd name="connsiteY4" fmla="*/ 10285 h 151536"/>
              <a:gd name="connsiteX5" fmla="*/ 65483 w 151536"/>
              <a:gd name="connsiteY5" fmla="*/ 65483 h 151536"/>
              <a:gd name="connsiteX6" fmla="*/ 10285 w 151536"/>
              <a:gd name="connsiteY6" fmla="*/ 65483 h 151536"/>
              <a:gd name="connsiteX7" fmla="*/ 0 w 151536"/>
              <a:gd name="connsiteY7" fmla="*/ 75768 h 151536"/>
              <a:gd name="connsiteX8" fmla="*/ 10285 w 151536"/>
              <a:gd name="connsiteY8" fmla="*/ 86053 h 151536"/>
              <a:gd name="connsiteX9" fmla="*/ 65483 w 151536"/>
              <a:gd name="connsiteY9" fmla="*/ 86053 h 151536"/>
              <a:gd name="connsiteX10" fmla="*/ 65483 w 151536"/>
              <a:gd name="connsiteY10" fmla="*/ 141251 h 151536"/>
              <a:gd name="connsiteX11" fmla="*/ 75768 w 151536"/>
              <a:gd name="connsiteY11" fmla="*/ 151536 h 151536"/>
              <a:gd name="connsiteX12" fmla="*/ 86053 w 151536"/>
              <a:gd name="connsiteY12" fmla="*/ 141251 h 151536"/>
              <a:gd name="connsiteX13" fmla="*/ 86053 w 151536"/>
              <a:gd name="connsiteY13" fmla="*/ 86053 h 151536"/>
              <a:gd name="connsiteX14" fmla="*/ 141251 w 151536"/>
              <a:gd name="connsiteY14" fmla="*/ 86053 h 151536"/>
              <a:gd name="connsiteX15" fmla="*/ 151536 w 151536"/>
              <a:gd name="connsiteY15" fmla="*/ 75768 h 151536"/>
              <a:gd name="connsiteX16" fmla="*/ 141251 w 151536"/>
              <a:gd name="connsiteY16" fmla="*/ 65483 h 151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51536" h="151536">
                <a:moveTo>
                  <a:pt x="141251" y="65483"/>
                </a:moveTo>
                <a:lnTo>
                  <a:pt x="86053" y="65483"/>
                </a:lnTo>
                <a:lnTo>
                  <a:pt x="86053" y="10285"/>
                </a:lnTo>
                <a:cubicBezTo>
                  <a:pt x="86053" y="4605"/>
                  <a:pt x="81448" y="0"/>
                  <a:pt x="75768" y="0"/>
                </a:cubicBezTo>
                <a:cubicBezTo>
                  <a:pt x="70088" y="0"/>
                  <a:pt x="65483" y="4605"/>
                  <a:pt x="65483" y="10285"/>
                </a:cubicBezTo>
                <a:lnTo>
                  <a:pt x="65483" y="65483"/>
                </a:lnTo>
                <a:lnTo>
                  <a:pt x="10285" y="65483"/>
                </a:lnTo>
                <a:cubicBezTo>
                  <a:pt x="4605" y="65483"/>
                  <a:pt x="0" y="70088"/>
                  <a:pt x="0" y="75768"/>
                </a:cubicBezTo>
                <a:cubicBezTo>
                  <a:pt x="0" y="81448"/>
                  <a:pt x="4605" y="86053"/>
                  <a:pt x="10285" y="86053"/>
                </a:cubicBezTo>
                <a:lnTo>
                  <a:pt x="65483" y="86053"/>
                </a:lnTo>
                <a:lnTo>
                  <a:pt x="65483" y="141251"/>
                </a:lnTo>
                <a:cubicBezTo>
                  <a:pt x="65483" y="146931"/>
                  <a:pt x="70088" y="151536"/>
                  <a:pt x="75768" y="151536"/>
                </a:cubicBezTo>
                <a:cubicBezTo>
                  <a:pt x="81448" y="151536"/>
                  <a:pt x="86053" y="146931"/>
                  <a:pt x="86053" y="141251"/>
                </a:cubicBezTo>
                <a:lnTo>
                  <a:pt x="86053" y="86053"/>
                </a:lnTo>
                <a:lnTo>
                  <a:pt x="141251" y="86053"/>
                </a:lnTo>
                <a:cubicBezTo>
                  <a:pt x="146931" y="86053"/>
                  <a:pt x="151536" y="81448"/>
                  <a:pt x="151536" y="75768"/>
                </a:cubicBezTo>
                <a:cubicBezTo>
                  <a:pt x="151536" y="70088"/>
                  <a:pt x="146931" y="65483"/>
                  <a:pt x="141251" y="65483"/>
                </a:cubicBezTo>
                <a:close/>
              </a:path>
            </a:pathLst>
          </a:custGeom>
          <a:solidFill>
            <a:schemeClr val="bg1"/>
          </a:solidFill>
          <a:ln w="646" cap="flat">
            <a:noFill/>
            <a:prstDash val="solid"/>
            <a:miter/>
          </a:ln>
        </p:spPr>
        <p:txBody>
          <a:bodyPr rtlCol="0" anchor="ctr"/>
          <a:lstStyle/>
          <a:p>
            <a:endParaRPr lang="en-US"/>
          </a:p>
        </p:txBody>
      </p:sp>
      <p:sp>
        <p:nvSpPr>
          <p:cNvPr id="11" name="Graphic 13">
            <a:extLst>
              <a:ext uri="{FF2B5EF4-FFF2-40B4-BE49-F238E27FC236}">
                <a16:creationId xmlns:a16="http://schemas.microsoft.com/office/drawing/2014/main" id="{C5CB530E-515E-412C-9DF1-5F8FFBD6F3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724364" y="2265467"/>
            <a:ext cx="139039" cy="139039"/>
          </a:xfrm>
          <a:custGeom>
            <a:avLst/>
            <a:gdLst>
              <a:gd name="connsiteX0" fmla="*/ 129602 w 139039"/>
              <a:gd name="connsiteY0" fmla="*/ 60082 h 139039"/>
              <a:gd name="connsiteX1" fmla="*/ 78957 w 139039"/>
              <a:gd name="connsiteY1" fmla="*/ 60082 h 139039"/>
              <a:gd name="connsiteX2" fmla="*/ 78957 w 139039"/>
              <a:gd name="connsiteY2" fmla="*/ 9437 h 139039"/>
              <a:gd name="connsiteX3" fmla="*/ 69520 w 139039"/>
              <a:gd name="connsiteY3" fmla="*/ 0 h 139039"/>
              <a:gd name="connsiteX4" fmla="*/ 60082 w 139039"/>
              <a:gd name="connsiteY4" fmla="*/ 9437 h 139039"/>
              <a:gd name="connsiteX5" fmla="*/ 60082 w 139039"/>
              <a:gd name="connsiteY5" fmla="*/ 60082 h 139039"/>
              <a:gd name="connsiteX6" fmla="*/ 9437 w 139039"/>
              <a:gd name="connsiteY6" fmla="*/ 60082 h 139039"/>
              <a:gd name="connsiteX7" fmla="*/ 0 w 139039"/>
              <a:gd name="connsiteY7" fmla="*/ 69520 h 139039"/>
              <a:gd name="connsiteX8" fmla="*/ 9437 w 139039"/>
              <a:gd name="connsiteY8" fmla="*/ 78957 h 139039"/>
              <a:gd name="connsiteX9" fmla="*/ 60082 w 139039"/>
              <a:gd name="connsiteY9" fmla="*/ 78957 h 139039"/>
              <a:gd name="connsiteX10" fmla="*/ 60082 w 139039"/>
              <a:gd name="connsiteY10" fmla="*/ 129602 h 139039"/>
              <a:gd name="connsiteX11" fmla="*/ 69520 w 139039"/>
              <a:gd name="connsiteY11" fmla="*/ 139039 h 139039"/>
              <a:gd name="connsiteX12" fmla="*/ 78957 w 139039"/>
              <a:gd name="connsiteY12" fmla="*/ 129602 h 139039"/>
              <a:gd name="connsiteX13" fmla="*/ 78957 w 139039"/>
              <a:gd name="connsiteY13" fmla="*/ 78957 h 139039"/>
              <a:gd name="connsiteX14" fmla="*/ 129602 w 139039"/>
              <a:gd name="connsiteY14" fmla="*/ 78957 h 139039"/>
              <a:gd name="connsiteX15" fmla="*/ 139039 w 139039"/>
              <a:gd name="connsiteY15" fmla="*/ 69520 h 139039"/>
              <a:gd name="connsiteX16" fmla="*/ 129602 w 139039"/>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9" h="139039">
                <a:moveTo>
                  <a:pt x="129602" y="60082"/>
                </a:moveTo>
                <a:lnTo>
                  <a:pt x="78957" y="60082"/>
                </a:lnTo>
                <a:lnTo>
                  <a:pt x="78957" y="9437"/>
                </a:lnTo>
                <a:cubicBezTo>
                  <a:pt x="78957" y="4225"/>
                  <a:pt x="74731" y="0"/>
                  <a:pt x="69520" y="0"/>
                </a:cubicBezTo>
                <a:cubicBezTo>
                  <a:pt x="64308"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8" y="139039"/>
                  <a:pt x="69520" y="139039"/>
                </a:cubicBezTo>
                <a:cubicBezTo>
                  <a:pt x="74731" y="139039"/>
                  <a:pt x="78957" y="134814"/>
                  <a:pt x="78957" y="129602"/>
                </a:cubicBezTo>
                <a:lnTo>
                  <a:pt x="78957" y="78957"/>
                </a:lnTo>
                <a:lnTo>
                  <a:pt x="129602" y="78957"/>
                </a:lnTo>
                <a:cubicBezTo>
                  <a:pt x="134814" y="78957"/>
                  <a:pt x="139039" y="74731"/>
                  <a:pt x="139039" y="69520"/>
                </a:cubicBezTo>
                <a:cubicBezTo>
                  <a:pt x="139039" y="64308"/>
                  <a:pt x="134814" y="60082"/>
                  <a:pt x="129602" y="60082"/>
                </a:cubicBezTo>
                <a:close/>
              </a:path>
            </a:pathLst>
          </a:custGeom>
          <a:solidFill>
            <a:schemeClr val="bg1"/>
          </a:solidFill>
          <a:ln w="603" cap="flat">
            <a:noFill/>
            <a:prstDash val="solid"/>
            <a:miter/>
          </a:ln>
        </p:spPr>
        <p:txBody>
          <a:bodyPr rtlCol="0" anchor="ctr"/>
          <a:lstStyle/>
          <a:p>
            <a:endParaRPr lang="en-US"/>
          </a:p>
        </p:txBody>
      </p:sp>
      <p:sp>
        <p:nvSpPr>
          <p:cNvPr id="13" name="Graphic 15">
            <a:extLst>
              <a:ext uri="{FF2B5EF4-FFF2-40B4-BE49-F238E27FC236}">
                <a16:creationId xmlns:a16="http://schemas.microsoft.com/office/drawing/2014/main" id="{AEA7509D-F04F-40CB-A0B3-EEF16499CC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24834" y="2537201"/>
            <a:ext cx="127714" cy="127714"/>
          </a:xfrm>
          <a:custGeom>
            <a:avLst/>
            <a:gdLst>
              <a:gd name="connsiteX0" fmla="*/ 63857 w 127714"/>
              <a:gd name="connsiteY0" fmla="*/ 18874 h 127714"/>
              <a:gd name="connsiteX1" fmla="*/ 108840 w 127714"/>
              <a:gd name="connsiteY1" fmla="*/ 63857 h 127714"/>
              <a:gd name="connsiteX2" fmla="*/ 63857 w 127714"/>
              <a:gd name="connsiteY2" fmla="*/ 108840 h 127714"/>
              <a:gd name="connsiteX3" fmla="*/ 18874 w 127714"/>
              <a:gd name="connsiteY3" fmla="*/ 63857 h 127714"/>
              <a:gd name="connsiteX4" fmla="*/ 63857 w 127714"/>
              <a:gd name="connsiteY4" fmla="*/ 18874 h 127714"/>
              <a:gd name="connsiteX5" fmla="*/ 63857 w 127714"/>
              <a:gd name="connsiteY5" fmla="*/ 0 h 127714"/>
              <a:gd name="connsiteX6" fmla="*/ 0 w 127714"/>
              <a:gd name="connsiteY6" fmla="*/ 63857 h 127714"/>
              <a:gd name="connsiteX7" fmla="*/ 63857 w 127714"/>
              <a:gd name="connsiteY7" fmla="*/ 127714 h 127714"/>
              <a:gd name="connsiteX8" fmla="*/ 127714 w 127714"/>
              <a:gd name="connsiteY8" fmla="*/ 63857 h 127714"/>
              <a:gd name="connsiteX9" fmla="*/ 63857 w 127714"/>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4" h="127714">
                <a:moveTo>
                  <a:pt x="63857" y="18874"/>
                </a:moveTo>
                <a:cubicBezTo>
                  <a:pt x="88700" y="18874"/>
                  <a:pt x="108840" y="39014"/>
                  <a:pt x="108840" y="63857"/>
                </a:cubicBezTo>
                <a:cubicBezTo>
                  <a:pt x="108840" y="88700"/>
                  <a:pt x="88700" y="108840"/>
                  <a:pt x="63857" y="108840"/>
                </a:cubicBezTo>
                <a:cubicBezTo>
                  <a:pt x="39014" y="108840"/>
                  <a:pt x="18874" y="88700"/>
                  <a:pt x="18874" y="63857"/>
                </a:cubicBezTo>
                <a:cubicBezTo>
                  <a:pt x="18898" y="39024"/>
                  <a:pt x="39024" y="18898"/>
                  <a:pt x="63857" y="18874"/>
                </a:cubicBezTo>
                <a:moveTo>
                  <a:pt x="63857" y="0"/>
                </a:moveTo>
                <a:cubicBezTo>
                  <a:pt x="28590" y="0"/>
                  <a:pt x="0" y="28590"/>
                  <a:pt x="0" y="63857"/>
                </a:cubicBezTo>
                <a:cubicBezTo>
                  <a:pt x="0" y="99124"/>
                  <a:pt x="28590" y="127714"/>
                  <a:pt x="63857" y="127714"/>
                </a:cubicBezTo>
                <a:cubicBezTo>
                  <a:pt x="99124" y="127714"/>
                  <a:pt x="127714" y="99124"/>
                  <a:pt x="127714" y="63857"/>
                </a:cubicBezTo>
                <a:cubicBezTo>
                  <a:pt x="127714" y="28590"/>
                  <a:pt x="99124" y="0"/>
                  <a:pt x="63857" y="0"/>
                </a:cubicBezTo>
                <a:close/>
              </a:path>
            </a:pathLst>
          </a:custGeom>
          <a:solidFill>
            <a:schemeClr val="bg1"/>
          </a:solidFill>
          <a:ln w="610" cap="flat">
            <a:noFill/>
            <a:prstDash val="solid"/>
            <a:miter/>
          </a:ln>
        </p:spPr>
        <p:txBody>
          <a:bodyPr rtlCol="0" anchor="ctr"/>
          <a:lstStyle/>
          <a:p>
            <a:endParaRPr lang="en-US"/>
          </a:p>
        </p:txBody>
      </p:sp>
      <p:sp>
        <p:nvSpPr>
          <p:cNvPr id="15" name="Graphic 21">
            <a:extLst>
              <a:ext uri="{FF2B5EF4-FFF2-40B4-BE49-F238E27FC236}">
                <a16:creationId xmlns:a16="http://schemas.microsoft.com/office/drawing/2014/main" id="{C39ADB8F-D187-49D7-BDCF-C1B6DC7270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4053" y="2832967"/>
            <a:ext cx="95759" cy="95759"/>
          </a:xfrm>
          <a:custGeom>
            <a:avLst/>
            <a:gdLst>
              <a:gd name="connsiteX0" fmla="*/ 95759 w 95759"/>
              <a:gd name="connsiteY0" fmla="*/ 47880 h 95759"/>
              <a:gd name="connsiteX1" fmla="*/ 47880 w 95759"/>
              <a:gd name="connsiteY1" fmla="*/ 95759 h 95759"/>
              <a:gd name="connsiteX2" fmla="*/ 0 w 95759"/>
              <a:gd name="connsiteY2" fmla="*/ 47880 h 95759"/>
              <a:gd name="connsiteX3" fmla="*/ 47880 w 95759"/>
              <a:gd name="connsiteY3" fmla="*/ 0 h 95759"/>
              <a:gd name="connsiteX4" fmla="*/ 95759 w 95759"/>
              <a:gd name="connsiteY4" fmla="*/ 47880 h 95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759" h="95759">
                <a:moveTo>
                  <a:pt x="95759" y="47880"/>
                </a:moveTo>
                <a:cubicBezTo>
                  <a:pt x="95759" y="74323"/>
                  <a:pt x="74323" y="95759"/>
                  <a:pt x="47880" y="95759"/>
                </a:cubicBezTo>
                <a:cubicBezTo>
                  <a:pt x="21436" y="95759"/>
                  <a:pt x="0" y="74323"/>
                  <a:pt x="0" y="47880"/>
                </a:cubicBezTo>
                <a:cubicBezTo>
                  <a:pt x="0" y="21436"/>
                  <a:pt x="21436" y="0"/>
                  <a:pt x="47880" y="0"/>
                </a:cubicBezTo>
                <a:cubicBezTo>
                  <a:pt x="74323" y="0"/>
                  <a:pt x="95759" y="21436"/>
                  <a:pt x="95759" y="47880"/>
                </a:cubicBezTo>
                <a:close/>
              </a:path>
            </a:pathLst>
          </a:custGeom>
          <a:solidFill>
            <a:schemeClr val="bg1"/>
          </a:solidFill>
          <a:ln w="469" cap="flat">
            <a:noFill/>
            <a:prstDash val="solid"/>
            <a:miter/>
          </a:ln>
        </p:spPr>
        <p:txBody>
          <a:bodyPr rtlCol="0" anchor="ctr"/>
          <a:lstStyle/>
          <a:p>
            <a:endParaRPr lang="en-US"/>
          </a:p>
        </p:txBody>
      </p:sp>
      <p:sp>
        <p:nvSpPr>
          <p:cNvPr id="17" name="Graphic 12">
            <a:extLst>
              <a:ext uri="{FF2B5EF4-FFF2-40B4-BE49-F238E27FC236}">
                <a16:creationId xmlns:a16="http://schemas.microsoft.com/office/drawing/2014/main" id="{712D4376-A578-4FF1-94FC-245E7A6A48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772266" y="2803988"/>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bg1"/>
          </a:solidFill>
          <a:ln w="422" cap="flat">
            <a:noFill/>
            <a:prstDash val="solid"/>
            <a:miter/>
          </a:ln>
        </p:spPr>
        <p:txBody>
          <a:bodyPr rtlCol="0" anchor="ctr"/>
          <a:lstStyle/>
          <a:p>
            <a:endParaRPr lang="en-US"/>
          </a:p>
        </p:txBody>
      </p:sp>
      <p:sp>
        <p:nvSpPr>
          <p:cNvPr id="19" name="Graphic 23">
            <a:extLst>
              <a:ext uri="{FF2B5EF4-FFF2-40B4-BE49-F238E27FC236}">
                <a16:creationId xmlns:a16="http://schemas.microsoft.com/office/drawing/2014/main" id="{3FBAD350-5664-4811-A208-657FB882D3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13405" y="3242499"/>
            <a:ext cx="108625" cy="108625"/>
          </a:xfrm>
          <a:custGeom>
            <a:avLst/>
            <a:gdLst>
              <a:gd name="connsiteX0" fmla="*/ 54313 w 108625"/>
              <a:gd name="connsiteY0" fmla="*/ 16053 h 108625"/>
              <a:gd name="connsiteX1" fmla="*/ 92572 w 108625"/>
              <a:gd name="connsiteY1" fmla="*/ 54313 h 108625"/>
              <a:gd name="connsiteX2" fmla="*/ 54313 w 108625"/>
              <a:gd name="connsiteY2" fmla="*/ 92572 h 108625"/>
              <a:gd name="connsiteX3" fmla="*/ 16053 w 108625"/>
              <a:gd name="connsiteY3" fmla="*/ 54313 h 108625"/>
              <a:gd name="connsiteX4" fmla="*/ 54313 w 108625"/>
              <a:gd name="connsiteY4" fmla="*/ 16053 h 108625"/>
              <a:gd name="connsiteX5" fmla="*/ 54313 w 108625"/>
              <a:gd name="connsiteY5" fmla="*/ 0 h 108625"/>
              <a:gd name="connsiteX6" fmla="*/ 0 w 108625"/>
              <a:gd name="connsiteY6" fmla="*/ 54313 h 108625"/>
              <a:gd name="connsiteX7" fmla="*/ 54313 w 108625"/>
              <a:gd name="connsiteY7" fmla="*/ 108625 h 108625"/>
              <a:gd name="connsiteX8" fmla="*/ 108625 w 108625"/>
              <a:gd name="connsiteY8" fmla="*/ 54313 h 108625"/>
              <a:gd name="connsiteX9" fmla="*/ 54313 w 108625"/>
              <a:gd name="connsiteY9" fmla="*/ 0 h 108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8625" h="108625">
                <a:moveTo>
                  <a:pt x="54313" y="16053"/>
                </a:moveTo>
                <a:cubicBezTo>
                  <a:pt x="75442" y="16053"/>
                  <a:pt x="92572" y="33182"/>
                  <a:pt x="92572" y="54313"/>
                </a:cubicBezTo>
                <a:cubicBezTo>
                  <a:pt x="92572" y="75442"/>
                  <a:pt x="75442" y="92572"/>
                  <a:pt x="54313" y="92572"/>
                </a:cubicBezTo>
                <a:cubicBezTo>
                  <a:pt x="33182" y="92572"/>
                  <a:pt x="16053" y="75442"/>
                  <a:pt x="16053" y="54313"/>
                </a:cubicBezTo>
                <a:cubicBezTo>
                  <a:pt x="16074" y="33191"/>
                  <a:pt x="33191" y="16074"/>
                  <a:pt x="54313" y="16053"/>
                </a:cubicBezTo>
                <a:moveTo>
                  <a:pt x="54313" y="0"/>
                </a:moveTo>
                <a:cubicBezTo>
                  <a:pt x="24317" y="0"/>
                  <a:pt x="0" y="24317"/>
                  <a:pt x="0" y="54313"/>
                </a:cubicBezTo>
                <a:cubicBezTo>
                  <a:pt x="0" y="84309"/>
                  <a:pt x="24317" y="108625"/>
                  <a:pt x="54313" y="108625"/>
                </a:cubicBezTo>
                <a:cubicBezTo>
                  <a:pt x="84309" y="108625"/>
                  <a:pt x="108625" y="84309"/>
                  <a:pt x="108625" y="54313"/>
                </a:cubicBezTo>
                <a:cubicBezTo>
                  <a:pt x="108625" y="24317"/>
                  <a:pt x="84309" y="0"/>
                  <a:pt x="54313" y="0"/>
                </a:cubicBezTo>
                <a:close/>
              </a:path>
            </a:pathLst>
          </a:custGeom>
          <a:solidFill>
            <a:schemeClr val="bg1"/>
          </a:solidFill>
          <a:ln w="516" cap="flat">
            <a:noFill/>
            <a:prstDash val="solid"/>
            <a:miter/>
          </a:ln>
        </p:spPr>
        <p:txBody>
          <a:bodyPr rtlCol="0" anchor="ctr"/>
          <a:lstStyle/>
          <a:p>
            <a:endParaRPr lang="en-US"/>
          </a:p>
        </p:txBody>
      </p:sp>
      <p:cxnSp>
        <p:nvCxnSpPr>
          <p:cNvPr id="21" name="Straight Connector 20">
            <a:extLst>
              <a:ext uri="{FF2B5EF4-FFF2-40B4-BE49-F238E27FC236}">
                <a16:creationId xmlns:a16="http://schemas.microsoft.com/office/drawing/2014/main" id="{56020367-4FD5-4596-8E10-C5F095CD8DB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5831729"/>
            <a:ext cx="12188952" cy="0"/>
          </a:xfrm>
          <a:prstGeom prst="line">
            <a:avLst/>
          </a:prstGeom>
          <a:ln w="25400" cap="sq">
            <a:solidFill>
              <a:schemeClr val="bg1"/>
            </a:soli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21306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85" name="Straight Connector 1084">
            <a:extLst>
              <a:ext uri="{FF2B5EF4-FFF2-40B4-BE49-F238E27FC236}">
                <a16:creationId xmlns:a16="http://schemas.microsoft.com/office/drawing/2014/main" id="{D1B787A8-0D67-4B7E-9B48-86BD906AB6B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5890" y="1114050"/>
            <a:ext cx="0" cy="5735637"/>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 useBgFill="1">
        <p:nvSpPr>
          <p:cNvPr id="1087" name="Rectangle 1086">
            <a:extLst>
              <a:ext uri="{FF2B5EF4-FFF2-40B4-BE49-F238E27FC236}">
                <a16:creationId xmlns:a16="http://schemas.microsoft.com/office/drawing/2014/main" id="{607DF6BB-EADF-4BE6-B8A3-E5E4194BC2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9" name="!!Rectangle">
            <a:extLst>
              <a:ext uri="{FF2B5EF4-FFF2-40B4-BE49-F238E27FC236}">
                <a16:creationId xmlns:a16="http://schemas.microsoft.com/office/drawing/2014/main" id="{F4155C20-3F0E-4576-8A0B-C345B62312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Univers"/>
              <a:ea typeface="+mn-ea"/>
              <a:cs typeface="+mn-cs"/>
            </a:endParaRPr>
          </a:p>
        </p:txBody>
      </p:sp>
      <p:pic>
        <p:nvPicPr>
          <p:cNvPr id="1081" name="Picture 1080" descr="Цветные карандаши на голубом фоне">
            <a:extLst>
              <a:ext uri="{FF2B5EF4-FFF2-40B4-BE49-F238E27FC236}">
                <a16:creationId xmlns:a16="http://schemas.microsoft.com/office/drawing/2014/main" id="{F1A1F246-436E-E0FC-40E6-4BCBCB8A6BCF}"/>
              </a:ext>
            </a:extLst>
          </p:cNvPr>
          <p:cNvPicPr>
            <a:picLocks noChangeAspect="1"/>
          </p:cNvPicPr>
          <p:nvPr/>
        </p:nvPicPr>
        <p:blipFill rotWithShape="1">
          <a:blip r:embed="rId2">
            <a:duotone>
              <a:schemeClr val="accent1">
                <a:shade val="45000"/>
                <a:satMod val="135000"/>
              </a:schemeClr>
              <a:prstClr val="white"/>
            </a:duotone>
            <a:alphaModFix amt="35000"/>
          </a:blip>
          <a:srcRect t="25000"/>
          <a:stretch/>
        </p:blipFill>
        <p:spPr>
          <a:xfrm>
            <a:off x="20" y="-8877"/>
            <a:ext cx="12191980" cy="6858000"/>
          </a:xfrm>
          <a:prstGeom prst="rect">
            <a:avLst/>
          </a:prstGeom>
        </p:spPr>
      </p:pic>
      <p:sp>
        <p:nvSpPr>
          <p:cNvPr id="4" name="Заголовок 3">
            <a:extLst>
              <a:ext uri="{FF2B5EF4-FFF2-40B4-BE49-F238E27FC236}">
                <a16:creationId xmlns:a16="http://schemas.microsoft.com/office/drawing/2014/main" id="{BF1CB641-B3E8-7B0C-F7EA-4F0A4A28C0B4}"/>
              </a:ext>
            </a:extLst>
          </p:cNvPr>
          <p:cNvSpPr>
            <a:spLocks noGrp="1"/>
          </p:cNvSpPr>
          <p:nvPr>
            <p:ph type="title"/>
          </p:nvPr>
        </p:nvSpPr>
        <p:spPr>
          <a:xfrm>
            <a:off x="466730" y="1598246"/>
            <a:ext cx="4980588" cy="5059729"/>
          </a:xfrm>
        </p:spPr>
        <p:txBody>
          <a:bodyPr vert="horz" lIns="91440" tIns="45720" rIns="91440" bIns="45720" rtlCol="0" anchor="t">
            <a:normAutofit/>
          </a:bodyPr>
          <a:lstStyle/>
          <a:p>
            <a:r>
              <a:rPr lang="en-US" sz="2200" b="1" i="0" kern="1200" cap="all" baseline="0" dirty="0" err="1">
                <a:solidFill>
                  <a:srgbClr val="FFFFFF"/>
                </a:solidFill>
                <a:latin typeface="+mj-lt"/>
                <a:ea typeface="+mj-ea"/>
                <a:cs typeface="+mj-cs"/>
              </a:rPr>
              <a:t>План</a:t>
            </a:r>
            <a:r>
              <a:rPr lang="en-US" sz="2200" b="1" i="0" kern="1200" cap="all" baseline="0" dirty="0">
                <a:solidFill>
                  <a:srgbClr val="FFFFFF"/>
                </a:solidFill>
                <a:latin typeface="+mj-lt"/>
                <a:ea typeface="+mj-ea"/>
                <a:cs typeface="+mj-cs"/>
              </a:rPr>
              <a:t> </a:t>
            </a:r>
            <a:r>
              <a:rPr lang="en-US" sz="2200" b="1" i="0" kern="1200" cap="all" baseline="0" dirty="0" err="1">
                <a:solidFill>
                  <a:srgbClr val="FFFFFF"/>
                </a:solidFill>
                <a:latin typeface="+mj-lt"/>
                <a:ea typeface="+mj-ea"/>
                <a:cs typeface="+mj-cs"/>
              </a:rPr>
              <a:t>занятия</a:t>
            </a:r>
            <a:r>
              <a:rPr lang="en-US" sz="2200" b="1" i="0" kern="1200" cap="all" baseline="0" dirty="0">
                <a:solidFill>
                  <a:srgbClr val="FFFFFF"/>
                </a:solidFill>
                <a:latin typeface="+mj-lt"/>
                <a:ea typeface="+mj-ea"/>
                <a:cs typeface="+mj-cs"/>
              </a:rPr>
              <a:t>:</a:t>
            </a:r>
            <a:br>
              <a:rPr lang="en-US" sz="2200" b="1" i="0" kern="1200" cap="all" baseline="0" dirty="0">
                <a:solidFill>
                  <a:srgbClr val="FFFFFF"/>
                </a:solidFill>
                <a:latin typeface="+mj-lt"/>
                <a:ea typeface="+mj-ea"/>
                <a:cs typeface="+mj-cs"/>
              </a:rPr>
            </a:br>
            <a:r>
              <a:rPr lang="en-US" sz="2200" b="1" i="0" kern="1200" cap="all" baseline="0" dirty="0">
                <a:solidFill>
                  <a:srgbClr val="FFFFFF"/>
                </a:solidFill>
                <a:latin typeface="+mj-lt"/>
                <a:ea typeface="+mj-ea"/>
                <a:cs typeface="+mj-cs"/>
              </a:rPr>
              <a:t>1.Нанесение </a:t>
            </a:r>
            <a:r>
              <a:rPr lang="en-US" sz="2200" b="1" i="0" kern="1200" cap="all" baseline="0" dirty="0" err="1">
                <a:solidFill>
                  <a:srgbClr val="FFFFFF"/>
                </a:solidFill>
                <a:latin typeface="+mj-lt"/>
                <a:ea typeface="+mj-ea"/>
                <a:cs typeface="+mj-cs"/>
              </a:rPr>
              <a:t>размеров</a:t>
            </a:r>
            <a:r>
              <a:rPr lang="en-US" sz="2200" b="1" i="0" kern="1200" cap="all" baseline="0" dirty="0">
                <a:solidFill>
                  <a:srgbClr val="FFFFFF"/>
                </a:solidFill>
                <a:latin typeface="+mj-lt"/>
                <a:ea typeface="+mj-ea"/>
                <a:cs typeface="+mj-cs"/>
              </a:rPr>
              <a:t> </a:t>
            </a:r>
            <a:r>
              <a:rPr lang="en-US" sz="2200" b="1" i="0" kern="1200" cap="all" baseline="0" dirty="0" err="1">
                <a:solidFill>
                  <a:srgbClr val="FFFFFF"/>
                </a:solidFill>
                <a:latin typeface="+mj-lt"/>
                <a:ea typeface="+mj-ea"/>
                <a:cs typeface="+mj-cs"/>
              </a:rPr>
              <a:t>по</a:t>
            </a:r>
            <a:r>
              <a:rPr lang="en-US" sz="2200" b="1" i="0" kern="1200" cap="all" baseline="0" dirty="0">
                <a:solidFill>
                  <a:srgbClr val="FFFFFF"/>
                </a:solidFill>
                <a:latin typeface="+mj-lt"/>
                <a:ea typeface="+mj-ea"/>
                <a:cs typeface="+mj-cs"/>
              </a:rPr>
              <a:t> ГОСТ 2.307-2011</a:t>
            </a:r>
            <a:br>
              <a:rPr lang="en-US" sz="2200" b="1" i="0" kern="1200" cap="all" baseline="0" dirty="0">
                <a:solidFill>
                  <a:srgbClr val="FFFFFF"/>
                </a:solidFill>
                <a:latin typeface="+mj-lt"/>
                <a:ea typeface="+mj-ea"/>
                <a:cs typeface="+mj-cs"/>
              </a:rPr>
            </a:br>
            <a:r>
              <a:rPr lang="en-US" sz="2200" b="1" i="0" kern="1200" cap="all" baseline="0" dirty="0">
                <a:solidFill>
                  <a:srgbClr val="FFFFFF"/>
                </a:solidFill>
                <a:latin typeface="+mj-lt"/>
                <a:ea typeface="+mj-ea"/>
                <a:cs typeface="+mj-cs"/>
              </a:rPr>
              <a:t>2. </a:t>
            </a:r>
            <a:r>
              <a:rPr lang="en-US" sz="2200" b="1" i="0" kern="1200" cap="all" baseline="0" dirty="0" err="1">
                <a:solidFill>
                  <a:srgbClr val="FFFFFF"/>
                </a:solidFill>
                <a:latin typeface="+mj-lt"/>
                <a:ea typeface="+mj-ea"/>
                <a:cs typeface="+mj-cs"/>
              </a:rPr>
              <a:t>Уклон</a:t>
            </a:r>
            <a:r>
              <a:rPr lang="en-US" sz="2200" b="1" i="0" kern="1200" cap="all" baseline="0" dirty="0">
                <a:solidFill>
                  <a:srgbClr val="FFFFFF"/>
                </a:solidFill>
                <a:latin typeface="+mj-lt"/>
                <a:ea typeface="+mj-ea"/>
                <a:cs typeface="+mj-cs"/>
              </a:rPr>
              <a:t> и </a:t>
            </a:r>
            <a:r>
              <a:rPr lang="en-US" sz="2200" b="1" i="0" kern="1200" cap="all" baseline="0" dirty="0" err="1">
                <a:solidFill>
                  <a:srgbClr val="FFFFFF"/>
                </a:solidFill>
                <a:latin typeface="+mj-lt"/>
                <a:ea typeface="+mj-ea"/>
                <a:cs typeface="+mj-cs"/>
              </a:rPr>
              <a:t>конусность</a:t>
            </a:r>
            <a:r>
              <a:rPr lang="en-US" sz="2200" b="1" i="0" kern="1200" cap="all" baseline="0" dirty="0">
                <a:solidFill>
                  <a:srgbClr val="FFFFFF"/>
                </a:solidFill>
                <a:latin typeface="+mj-lt"/>
                <a:ea typeface="+mj-ea"/>
                <a:cs typeface="+mj-cs"/>
              </a:rPr>
              <a:t> </a:t>
            </a:r>
            <a:r>
              <a:rPr lang="en-US" sz="2200" b="1" i="0" kern="1200" cap="all" baseline="0" dirty="0" err="1">
                <a:solidFill>
                  <a:srgbClr val="FFFFFF"/>
                </a:solidFill>
                <a:latin typeface="+mj-lt"/>
                <a:ea typeface="+mj-ea"/>
                <a:cs typeface="+mj-cs"/>
              </a:rPr>
              <a:t>на</a:t>
            </a:r>
            <a:r>
              <a:rPr lang="en-US" sz="2200" b="1" i="0" kern="1200" cap="all" baseline="0" dirty="0">
                <a:solidFill>
                  <a:srgbClr val="FFFFFF"/>
                </a:solidFill>
                <a:latin typeface="+mj-lt"/>
                <a:ea typeface="+mj-ea"/>
                <a:cs typeface="+mj-cs"/>
              </a:rPr>
              <a:t> </a:t>
            </a:r>
            <a:r>
              <a:rPr lang="en-US" sz="2200" b="1" i="0" kern="1200" cap="all" baseline="0" dirty="0" err="1">
                <a:solidFill>
                  <a:srgbClr val="FFFFFF"/>
                </a:solidFill>
                <a:latin typeface="+mj-lt"/>
                <a:ea typeface="+mj-ea"/>
                <a:cs typeface="+mj-cs"/>
              </a:rPr>
              <a:t>технических</a:t>
            </a:r>
            <a:r>
              <a:rPr lang="en-US" sz="2200" b="1" i="0" kern="1200" cap="all" baseline="0" dirty="0">
                <a:solidFill>
                  <a:srgbClr val="FFFFFF"/>
                </a:solidFill>
                <a:latin typeface="+mj-lt"/>
                <a:ea typeface="+mj-ea"/>
                <a:cs typeface="+mj-cs"/>
              </a:rPr>
              <a:t> </a:t>
            </a:r>
            <a:r>
              <a:rPr lang="en-US" sz="2200" b="1" i="0" kern="1200" cap="all" baseline="0" dirty="0" err="1">
                <a:solidFill>
                  <a:srgbClr val="FFFFFF"/>
                </a:solidFill>
                <a:latin typeface="+mj-lt"/>
                <a:ea typeface="+mj-ea"/>
                <a:cs typeface="+mj-cs"/>
              </a:rPr>
              <a:t>деталях</a:t>
            </a:r>
            <a:br>
              <a:rPr lang="en-US" sz="2200" b="1" i="0" kern="1200" cap="all" baseline="0" dirty="0">
                <a:solidFill>
                  <a:srgbClr val="FFFFFF"/>
                </a:solidFill>
                <a:latin typeface="+mj-lt"/>
                <a:ea typeface="+mj-ea"/>
                <a:cs typeface="+mj-cs"/>
              </a:rPr>
            </a:br>
            <a:r>
              <a:rPr lang="en-US" sz="2200" b="1" i="0" kern="1200" cap="all" baseline="0" dirty="0">
                <a:solidFill>
                  <a:srgbClr val="FFFFFF"/>
                </a:solidFill>
                <a:latin typeface="+mj-lt"/>
                <a:ea typeface="+mj-ea"/>
                <a:cs typeface="+mj-cs"/>
              </a:rPr>
              <a:t>3.построения </a:t>
            </a:r>
            <a:r>
              <a:rPr lang="en-US" sz="2200" b="1" i="0" kern="1200" cap="all" baseline="0" dirty="0" err="1">
                <a:solidFill>
                  <a:srgbClr val="FFFFFF"/>
                </a:solidFill>
                <a:latin typeface="+mj-lt"/>
                <a:ea typeface="+mj-ea"/>
                <a:cs typeface="+mj-cs"/>
              </a:rPr>
              <a:t>по</a:t>
            </a:r>
            <a:r>
              <a:rPr lang="en-US" sz="2200" b="1" i="0" kern="1200" cap="all" baseline="0" dirty="0">
                <a:solidFill>
                  <a:srgbClr val="FFFFFF"/>
                </a:solidFill>
                <a:latin typeface="+mj-lt"/>
                <a:ea typeface="+mj-ea"/>
                <a:cs typeface="+mj-cs"/>
              </a:rPr>
              <a:t> </a:t>
            </a:r>
            <a:r>
              <a:rPr lang="en-US" sz="2200" b="1" i="0" kern="1200" cap="all" baseline="0" dirty="0" err="1">
                <a:solidFill>
                  <a:srgbClr val="FFFFFF"/>
                </a:solidFill>
                <a:latin typeface="+mj-lt"/>
                <a:ea typeface="+mj-ea"/>
                <a:cs typeface="+mj-cs"/>
              </a:rPr>
              <a:t>заданной</a:t>
            </a:r>
            <a:r>
              <a:rPr lang="en-US" sz="2200" b="1" i="0" kern="1200" cap="all" baseline="0" dirty="0">
                <a:solidFill>
                  <a:srgbClr val="FFFFFF"/>
                </a:solidFill>
                <a:latin typeface="+mj-lt"/>
                <a:ea typeface="+mj-ea"/>
                <a:cs typeface="+mj-cs"/>
              </a:rPr>
              <a:t> </a:t>
            </a:r>
            <a:r>
              <a:rPr lang="en-US" sz="2200" b="1" i="0" kern="1200" cap="all" baseline="0" dirty="0" err="1">
                <a:solidFill>
                  <a:srgbClr val="FFFFFF"/>
                </a:solidFill>
                <a:latin typeface="+mj-lt"/>
                <a:ea typeface="+mj-ea"/>
                <a:cs typeface="+mj-cs"/>
              </a:rPr>
              <a:t>величине</a:t>
            </a:r>
            <a:r>
              <a:rPr lang="en-US" sz="2200" b="1" i="0" kern="1200" cap="all" baseline="0" dirty="0">
                <a:solidFill>
                  <a:srgbClr val="FFFFFF"/>
                </a:solidFill>
                <a:latin typeface="+mj-lt"/>
                <a:ea typeface="+mj-ea"/>
                <a:cs typeface="+mj-cs"/>
              </a:rPr>
              <a:t> и обозначение</a:t>
            </a:r>
            <a:br>
              <a:rPr lang="en-US" sz="2200" b="1" i="0" kern="1200" cap="all" baseline="0" dirty="0">
                <a:solidFill>
                  <a:srgbClr val="FFFFFF"/>
                </a:solidFill>
                <a:latin typeface="+mj-lt"/>
                <a:ea typeface="+mj-ea"/>
                <a:cs typeface="+mj-cs"/>
              </a:rPr>
            </a:br>
            <a:br>
              <a:rPr lang="en-US" sz="2200" b="1" i="0" kern="1200" cap="all" baseline="0" dirty="0">
                <a:solidFill>
                  <a:srgbClr val="FFFFFF"/>
                </a:solidFill>
                <a:latin typeface="+mj-lt"/>
                <a:ea typeface="+mj-ea"/>
                <a:cs typeface="+mj-cs"/>
              </a:rPr>
            </a:br>
            <a:br>
              <a:rPr lang="en-US" sz="2200" b="1" i="0" kern="1200" cap="all" baseline="0" dirty="0">
                <a:solidFill>
                  <a:srgbClr val="FFFFFF"/>
                </a:solidFill>
                <a:latin typeface="+mj-lt"/>
                <a:ea typeface="+mj-ea"/>
                <a:cs typeface="+mj-cs"/>
              </a:rPr>
            </a:br>
            <a:endParaRPr lang="en-US" sz="2200" b="1" i="0" kern="1200" cap="all" baseline="0" dirty="0">
              <a:solidFill>
                <a:srgbClr val="FFFFFF"/>
              </a:solidFill>
              <a:latin typeface="+mj-lt"/>
              <a:ea typeface="+mj-ea"/>
              <a:cs typeface="+mj-cs"/>
            </a:endParaRPr>
          </a:p>
        </p:txBody>
      </p:sp>
      <p:cxnSp>
        <p:nvCxnSpPr>
          <p:cNvPr id="1091" name="Straight Connector 1090">
            <a:extLst>
              <a:ext uri="{FF2B5EF4-FFF2-40B4-BE49-F238E27FC236}">
                <a16:creationId xmlns:a16="http://schemas.microsoft.com/office/drawing/2014/main" id="{56020367-4FD5-4596-8E10-C5F095CD8DB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447322" y="1589368"/>
            <a:ext cx="0" cy="5259754"/>
          </a:xfrm>
          <a:prstGeom prst="line">
            <a:avLst/>
          </a:prstGeom>
          <a:ln w="25400" cap="sq">
            <a:solidFill>
              <a:srgbClr val="FFFFFF"/>
            </a:solidFill>
            <a:bevel/>
          </a:ln>
        </p:spPr>
        <p:style>
          <a:lnRef idx="1">
            <a:schemeClr val="accent1"/>
          </a:lnRef>
          <a:fillRef idx="0">
            <a:schemeClr val="accent1"/>
          </a:fillRef>
          <a:effectRef idx="0">
            <a:schemeClr val="accent1"/>
          </a:effectRef>
          <a:fontRef idx="minor">
            <a:schemeClr val="tx1"/>
          </a:fontRef>
        </p:style>
      </p:cxnSp>
      <p:sp>
        <p:nvSpPr>
          <p:cNvPr id="1093" name="Graphic 21">
            <a:extLst>
              <a:ext uri="{FF2B5EF4-FFF2-40B4-BE49-F238E27FC236}">
                <a16:creationId xmlns:a16="http://schemas.microsoft.com/office/drawing/2014/main" id="{0BAEB82B-9A6B-4982-B56B-7529C6EA9A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23128" y="1731109"/>
            <a:ext cx="139039" cy="136646"/>
          </a:xfrm>
          <a:custGeom>
            <a:avLst/>
            <a:gdLst>
              <a:gd name="connsiteX0" fmla="*/ 129602 w 139039"/>
              <a:gd name="connsiteY0" fmla="*/ 59048 h 136646"/>
              <a:gd name="connsiteX1" fmla="*/ 78957 w 139039"/>
              <a:gd name="connsiteY1" fmla="*/ 59048 h 136646"/>
              <a:gd name="connsiteX2" fmla="*/ 78957 w 139039"/>
              <a:gd name="connsiteY2" fmla="*/ 9275 h 136646"/>
              <a:gd name="connsiteX3" fmla="*/ 69520 w 139039"/>
              <a:gd name="connsiteY3" fmla="*/ 0 h 136646"/>
              <a:gd name="connsiteX4" fmla="*/ 60082 w 139039"/>
              <a:gd name="connsiteY4" fmla="*/ 9275 h 136646"/>
              <a:gd name="connsiteX5" fmla="*/ 60082 w 139039"/>
              <a:gd name="connsiteY5" fmla="*/ 59048 h 136646"/>
              <a:gd name="connsiteX6" fmla="*/ 9437 w 139039"/>
              <a:gd name="connsiteY6" fmla="*/ 59048 h 136646"/>
              <a:gd name="connsiteX7" fmla="*/ 0 w 139039"/>
              <a:gd name="connsiteY7" fmla="*/ 68323 h 136646"/>
              <a:gd name="connsiteX8" fmla="*/ 9437 w 139039"/>
              <a:gd name="connsiteY8" fmla="*/ 77598 h 136646"/>
              <a:gd name="connsiteX9" fmla="*/ 60082 w 139039"/>
              <a:gd name="connsiteY9" fmla="*/ 77598 h 136646"/>
              <a:gd name="connsiteX10" fmla="*/ 60082 w 139039"/>
              <a:gd name="connsiteY10" fmla="*/ 127371 h 136646"/>
              <a:gd name="connsiteX11" fmla="*/ 69520 w 139039"/>
              <a:gd name="connsiteY11" fmla="*/ 136646 h 136646"/>
              <a:gd name="connsiteX12" fmla="*/ 78957 w 139039"/>
              <a:gd name="connsiteY12" fmla="*/ 127371 h 136646"/>
              <a:gd name="connsiteX13" fmla="*/ 78957 w 139039"/>
              <a:gd name="connsiteY13" fmla="*/ 77598 h 136646"/>
              <a:gd name="connsiteX14" fmla="*/ 129602 w 139039"/>
              <a:gd name="connsiteY14" fmla="*/ 77598 h 136646"/>
              <a:gd name="connsiteX15" fmla="*/ 139039 w 139039"/>
              <a:gd name="connsiteY15" fmla="*/ 68323 h 136646"/>
              <a:gd name="connsiteX16" fmla="*/ 129602 w 139039"/>
              <a:gd name="connsiteY16" fmla="*/ 59048 h 1366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9" h="136646">
                <a:moveTo>
                  <a:pt x="129602" y="59048"/>
                </a:moveTo>
                <a:lnTo>
                  <a:pt x="78957" y="59048"/>
                </a:lnTo>
                <a:lnTo>
                  <a:pt x="78957" y="9275"/>
                </a:lnTo>
                <a:cubicBezTo>
                  <a:pt x="78957" y="4152"/>
                  <a:pt x="74731" y="0"/>
                  <a:pt x="69520" y="0"/>
                </a:cubicBezTo>
                <a:cubicBezTo>
                  <a:pt x="64308" y="0"/>
                  <a:pt x="60082" y="4152"/>
                  <a:pt x="60082" y="9275"/>
                </a:cubicBezTo>
                <a:lnTo>
                  <a:pt x="60082" y="59048"/>
                </a:lnTo>
                <a:lnTo>
                  <a:pt x="9437" y="59048"/>
                </a:lnTo>
                <a:cubicBezTo>
                  <a:pt x="4225" y="59048"/>
                  <a:pt x="0" y="63201"/>
                  <a:pt x="0" y="68323"/>
                </a:cubicBezTo>
                <a:cubicBezTo>
                  <a:pt x="0" y="73445"/>
                  <a:pt x="4225" y="77598"/>
                  <a:pt x="9437" y="77598"/>
                </a:cubicBezTo>
                <a:lnTo>
                  <a:pt x="60082" y="77598"/>
                </a:lnTo>
                <a:lnTo>
                  <a:pt x="60082" y="127371"/>
                </a:lnTo>
                <a:cubicBezTo>
                  <a:pt x="60082" y="132493"/>
                  <a:pt x="64308" y="136646"/>
                  <a:pt x="69520" y="136646"/>
                </a:cubicBezTo>
                <a:cubicBezTo>
                  <a:pt x="74731" y="136646"/>
                  <a:pt x="78957" y="132493"/>
                  <a:pt x="78957" y="127371"/>
                </a:cubicBezTo>
                <a:lnTo>
                  <a:pt x="78957" y="77598"/>
                </a:lnTo>
                <a:lnTo>
                  <a:pt x="129602" y="77598"/>
                </a:lnTo>
                <a:cubicBezTo>
                  <a:pt x="134814" y="77598"/>
                  <a:pt x="139039" y="73445"/>
                  <a:pt x="139039" y="68323"/>
                </a:cubicBezTo>
                <a:cubicBezTo>
                  <a:pt x="139039" y="63201"/>
                  <a:pt x="134814" y="59048"/>
                  <a:pt x="129602" y="59048"/>
                </a:cubicBezTo>
                <a:close/>
              </a:path>
            </a:pathLst>
          </a:custGeom>
          <a:solidFill>
            <a:srgbClr val="FFFFFF"/>
          </a:solidFill>
          <a:ln w="60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Univers"/>
              <a:ea typeface="+mn-ea"/>
              <a:cs typeface="+mn-cs"/>
            </a:endParaRPr>
          </a:p>
        </p:txBody>
      </p:sp>
      <p:sp>
        <p:nvSpPr>
          <p:cNvPr id="1095" name="Graphic 17">
            <a:extLst>
              <a:ext uri="{FF2B5EF4-FFF2-40B4-BE49-F238E27FC236}">
                <a16:creationId xmlns:a16="http://schemas.microsoft.com/office/drawing/2014/main" id="{FC71CE45-EECF-4555-AD4B-1B3D0D5D15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81908" y="1956458"/>
            <a:ext cx="91138" cy="89570"/>
          </a:xfrm>
          <a:custGeom>
            <a:avLst/>
            <a:gdLst>
              <a:gd name="connsiteX0" fmla="*/ 91138 w 91138"/>
              <a:gd name="connsiteY0" fmla="*/ 44785 h 89570"/>
              <a:gd name="connsiteX1" fmla="*/ 45569 w 91138"/>
              <a:gd name="connsiteY1" fmla="*/ 89570 h 89570"/>
              <a:gd name="connsiteX2" fmla="*/ 0 w 91138"/>
              <a:gd name="connsiteY2" fmla="*/ 44785 h 89570"/>
              <a:gd name="connsiteX3" fmla="*/ 45569 w 91138"/>
              <a:gd name="connsiteY3" fmla="*/ 0 h 89570"/>
              <a:gd name="connsiteX4" fmla="*/ 91138 w 91138"/>
              <a:gd name="connsiteY4" fmla="*/ 44785 h 895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89570">
                <a:moveTo>
                  <a:pt x="91138" y="44785"/>
                </a:moveTo>
                <a:cubicBezTo>
                  <a:pt x="91138" y="69519"/>
                  <a:pt x="70736" y="89570"/>
                  <a:pt x="45569" y="89570"/>
                </a:cubicBezTo>
                <a:cubicBezTo>
                  <a:pt x="20402" y="89570"/>
                  <a:pt x="0" y="69519"/>
                  <a:pt x="0" y="44785"/>
                </a:cubicBezTo>
                <a:cubicBezTo>
                  <a:pt x="0" y="20051"/>
                  <a:pt x="20402" y="0"/>
                  <a:pt x="45569" y="0"/>
                </a:cubicBezTo>
                <a:cubicBezTo>
                  <a:pt x="70736" y="0"/>
                  <a:pt x="91138" y="20051"/>
                  <a:pt x="91138" y="44785"/>
                </a:cubicBezTo>
                <a:close/>
              </a:path>
            </a:pathLst>
          </a:custGeom>
          <a:solidFill>
            <a:srgbClr val="FFFFFF"/>
          </a:solidFill>
          <a:ln w="42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Univers"/>
              <a:ea typeface="+mn-ea"/>
              <a:cs typeface="+mn-cs"/>
            </a:endParaRPr>
          </a:p>
        </p:txBody>
      </p:sp>
      <p:sp>
        <p:nvSpPr>
          <p:cNvPr id="1097" name="Graphic 22">
            <a:extLst>
              <a:ext uri="{FF2B5EF4-FFF2-40B4-BE49-F238E27FC236}">
                <a16:creationId xmlns:a16="http://schemas.microsoft.com/office/drawing/2014/main" id="{53AA89D1-0C70-46BB-8E35-5722A4B18A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07588" y="2177021"/>
            <a:ext cx="127714" cy="125516"/>
          </a:xfrm>
          <a:custGeom>
            <a:avLst/>
            <a:gdLst>
              <a:gd name="connsiteX0" fmla="*/ 63857 w 127714"/>
              <a:gd name="connsiteY0" fmla="*/ 18549 h 125516"/>
              <a:gd name="connsiteX1" fmla="*/ 108840 w 127714"/>
              <a:gd name="connsiteY1" fmla="*/ 62758 h 125516"/>
              <a:gd name="connsiteX2" fmla="*/ 63857 w 127714"/>
              <a:gd name="connsiteY2" fmla="*/ 106967 h 125516"/>
              <a:gd name="connsiteX3" fmla="*/ 18874 w 127714"/>
              <a:gd name="connsiteY3" fmla="*/ 62758 h 125516"/>
              <a:gd name="connsiteX4" fmla="*/ 63857 w 127714"/>
              <a:gd name="connsiteY4" fmla="*/ 18549 h 125516"/>
              <a:gd name="connsiteX5" fmla="*/ 63857 w 127714"/>
              <a:gd name="connsiteY5" fmla="*/ 0 h 125516"/>
              <a:gd name="connsiteX6" fmla="*/ 0 w 127714"/>
              <a:gd name="connsiteY6" fmla="*/ 62758 h 125516"/>
              <a:gd name="connsiteX7" fmla="*/ 63857 w 127714"/>
              <a:gd name="connsiteY7" fmla="*/ 125516 h 125516"/>
              <a:gd name="connsiteX8" fmla="*/ 127714 w 127714"/>
              <a:gd name="connsiteY8" fmla="*/ 62758 h 125516"/>
              <a:gd name="connsiteX9" fmla="*/ 63857 w 127714"/>
              <a:gd name="connsiteY9" fmla="*/ 0 h 125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4" h="125516">
                <a:moveTo>
                  <a:pt x="63857" y="18549"/>
                </a:moveTo>
                <a:cubicBezTo>
                  <a:pt x="88700" y="18549"/>
                  <a:pt x="108840" y="38342"/>
                  <a:pt x="108840" y="62758"/>
                </a:cubicBezTo>
                <a:cubicBezTo>
                  <a:pt x="108840" y="87174"/>
                  <a:pt x="88700" y="106967"/>
                  <a:pt x="63857" y="106967"/>
                </a:cubicBezTo>
                <a:cubicBezTo>
                  <a:pt x="39014" y="106967"/>
                  <a:pt x="18874" y="87174"/>
                  <a:pt x="18874" y="62758"/>
                </a:cubicBezTo>
                <a:cubicBezTo>
                  <a:pt x="18898" y="38352"/>
                  <a:pt x="39024" y="18573"/>
                  <a:pt x="63857" y="18549"/>
                </a:cubicBezTo>
                <a:moveTo>
                  <a:pt x="63857" y="0"/>
                </a:moveTo>
                <a:cubicBezTo>
                  <a:pt x="28590" y="0"/>
                  <a:pt x="0" y="28098"/>
                  <a:pt x="0" y="62758"/>
                </a:cubicBezTo>
                <a:cubicBezTo>
                  <a:pt x="0" y="97418"/>
                  <a:pt x="28590" y="125516"/>
                  <a:pt x="63857" y="125516"/>
                </a:cubicBezTo>
                <a:cubicBezTo>
                  <a:pt x="99124" y="125516"/>
                  <a:pt x="127714" y="97418"/>
                  <a:pt x="127714" y="62758"/>
                </a:cubicBezTo>
                <a:cubicBezTo>
                  <a:pt x="127714" y="28098"/>
                  <a:pt x="99124" y="0"/>
                  <a:pt x="63857" y="0"/>
                </a:cubicBezTo>
                <a:close/>
              </a:path>
            </a:pathLst>
          </a:custGeom>
          <a:solidFill>
            <a:srgbClr val="FFFFFF"/>
          </a:solidFill>
          <a:ln w="61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Univers"/>
              <a:ea typeface="+mn-ea"/>
              <a:cs typeface="+mn-cs"/>
            </a:endParaRPr>
          </a:p>
        </p:txBody>
      </p:sp>
    </p:spTree>
    <p:extLst>
      <p:ext uri="{BB962C8B-B14F-4D97-AF65-F5344CB8AC3E}">
        <p14:creationId xmlns:p14="http://schemas.microsoft.com/office/powerpoint/2010/main" val="36631546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F9CBE3F-79A8-4F8F-88D9-DAD03D0D28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74D47D60-BD54-3A91-37F0-F2D39C1AEEC9}"/>
              </a:ext>
            </a:extLst>
          </p:cNvPr>
          <p:cNvSpPr>
            <a:spLocks noGrp="1"/>
          </p:cNvSpPr>
          <p:nvPr>
            <p:ph type="ctrTitle"/>
          </p:nvPr>
        </p:nvSpPr>
        <p:spPr>
          <a:xfrm>
            <a:off x="1522030" y="1209220"/>
            <a:ext cx="9147940" cy="2337238"/>
          </a:xfrm>
        </p:spPr>
        <p:txBody>
          <a:bodyPr anchor="b">
            <a:normAutofit fontScale="90000"/>
          </a:bodyPr>
          <a:lstStyle/>
          <a:p>
            <a:pPr algn="ctr"/>
            <a:r>
              <a:rPr lang="ru-RU" sz="3300" dirty="0">
                <a:solidFill>
                  <a:schemeClr val="bg1"/>
                </a:solidFill>
              </a:rPr>
              <a:t>Минимальное расстояние размерной линии от параллельной ей линии видимого контура… </a:t>
            </a:r>
            <a:br>
              <a:rPr lang="ru-RU" sz="3300" dirty="0">
                <a:solidFill>
                  <a:schemeClr val="bg1"/>
                </a:solidFill>
              </a:rPr>
            </a:br>
            <a:br>
              <a:rPr lang="ru-RU" sz="3300" dirty="0">
                <a:solidFill>
                  <a:schemeClr val="bg1"/>
                </a:solidFill>
              </a:rPr>
            </a:br>
            <a:r>
              <a:rPr lang="ru-RU" sz="3300" dirty="0">
                <a:solidFill>
                  <a:schemeClr val="bg1"/>
                </a:solidFill>
              </a:rPr>
              <a:t>A) 5 мм B) 10 мм C) 7 мм D) 20 мм E) 15 мм </a:t>
            </a:r>
          </a:p>
        </p:txBody>
      </p:sp>
      <p:sp>
        <p:nvSpPr>
          <p:cNvPr id="9" name="Graphic 22">
            <a:extLst>
              <a:ext uri="{FF2B5EF4-FFF2-40B4-BE49-F238E27FC236}">
                <a16:creationId xmlns:a16="http://schemas.microsoft.com/office/drawing/2014/main" id="{508BEF50-7B1E-49A4-BC19-5F4F1D755E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1869" y="2383077"/>
            <a:ext cx="151536" cy="151536"/>
          </a:xfrm>
          <a:custGeom>
            <a:avLst/>
            <a:gdLst>
              <a:gd name="connsiteX0" fmla="*/ 141251 w 151536"/>
              <a:gd name="connsiteY0" fmla="*/ 65483 h 151536"/>
              <a:gd name="connsiteX1" fmla="*/ 86053 w 151536"/>
              <a:gd name="connsiteY1" fmla="*/ 65483 h 151536"/>
              <a:gd name="connsiteX2" fmla="*/ 86053 w 151536"/>
              <a:gd name="connsiteY2" fmla="*/ 10285 h 151536"/>
              <a:gd name="connsiteX3" fmla="*/ 75768 w 151536"/>
              <a:gd name="connsiteY3" fmla="*/ 0 h 151536"/>
              <a:gd name="connsiteX4" fmla="*/ 65483 w 151536"/>
              <a:gd name="connsiteY4" fmla="*/ 10285 h 151536"/>
              <a:gd name="connsiteX5" fmla="*/ 65483 w 151536"/>
              <a:gd name="connsiteY5" fmla="*/ 65483 h 151536"/>
              <a:gd name="connsiteX6" fmla="*/ 10285 w 151536"/>
              <a:gd name="connsiteY6" fmla="*/ 65483 h 151536"/>
              <a:gd name="connsiteX7" fmla="*/ 0 w 151536"/>
              <a:gd name="connsiteY7" fmla="*/ 75768 h 151536"/>
              <a:gd name="connsiteX8" fmla="*/ 10285 w 151536"/>
              <a:gd name="connsiteY8" fmla="*/ 86053 h 151536"/>
              <a:gd name="connsiteX9" fmla="*/ 65483 w 151536"/>
              <a:gd name="connsiteY9" fmla="*/ 86053 h 151536"/>
              <a:gd name="connsiteX10" fmla="*/ 65483 w 151536"/>
              <a:gd name="connsiteY10" fmla="*/ 141251 h 151536"/>
              <a:gd name="connsiteX11" fmla="*/ 75768 w 151536"/>
              <a:gd name="connsiteY11" fmla="*/ 151536 h 151536"/>
              <a:gd name="connsiteX12" fmla="*/ 86053 w 151536"/>
              <a:gd name="connsiteY12" fmla="*/ 141251 h 151536"/>
              <a:gd name="connsiteX13" fmla="*/ 86053 w 151536"/>
              <a:gd name="connsiteY13" fmla="*/ 86053 h 151536"/>
              <a:gd name="connsiteX14" fmla="*/ 141251 w 151536"/>
              <a:gd name="connsiteY14" fmla="*/ 86053 h 151536"/>
              <a:gd name="connsiteX15" fmla="*/ 151536 w 151536"/>
              <a:gd name="connsiteY15" fmla="*/ 75768 h 151536"/>
              <a:gd name="connsiteX16" fmla="*/ 141251 w 151536"/>
              <a:gd name="connsiteY16" fmla="*/ 65483 h 151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51536" h="151536">
                <a:moveTo>
                  <a:pt x="141251" y="65483"/>
                </a:moveTo>
                <a:lnTo>
                  <a:pt x="86053" y="65483"/>
                </a:lnTo>
                <a:lnTo>
                  <a:pt x="86053" y="10285"/>
                </a:lnTo>
                <a:cubicBezTo>
                  <a:pt x="86053" y="4605"/>
                  <a:pt x="81448" y="0"/>
                  <a:pt x="75768" y="0"/>
                </a:cubicBezTo>
                <a:cubicBezTo>
                  <a:pt x="70088" y="0"/>
                  <a:pt x="65483" y="4605"/>
                  <a:pt x="65483" y="10285"/>
                </a:cubicBezTo>
                <a:lnTo>
                  <a:pt x="65483" y="65483"/>
                </a:lnTo>
                <a:lnTo>
                  <a:pt x="10285" y="65483"/>
                </a:lnTo>
                <a:cubicBezTo>
                  <a:pt x="4605" y="65483"/>
                  <a:pt x="0" y="70088"/>
                  <a:pt x="0" y="75768"/>
                </a:cubicBezTo>
                <a:cubicBezTo>
                  <a:pt x="0" y="81448"/>
                  <a:pt x="4605" y="86053"/>
                  <a:pt x="10285" y="86053"/>
                </a:cubicBezTo>
                <a:lnTo>
                  <a:pt x="65483" y="86053"/>
                </a:lnTo>
                <a:lnTo>
                  <a:pt x="65483" y="141251"/>
                </a:lnTo>
                <a:cubicBezTo>
                  <a:pt x="65483" y="146931"/>
                  <a:pt x="70088" y="151536"/>
                  <a:pt x="75768" y="151536"/>
                </a:cubicBezTo>
                <a:cubicBezTo>
                  <a:pt x="81448" y="151536"/>
                  <a:pt x="86053" y="146931"/>
                  <a:pt x="86053" y="141251"/>
                </a:cubicBezTo>
                <a:lnTo>
                  <a:pt x="86053" y="86053"/>
                </a:lnTo>
                <a:lnTo>
                  <a:pt x="141251" y="86053"/>
                </a:lnTo>
                <a:cubicBezTo>
                  <a:pt x="146931" y="86053"/>
                  <a:pt x="151536" y="81448"/>
                  <a:pt x="151536" y="75768"/>
                </a:cubicBezTo>
                <a:cubicBezTo>
                  <a:pt x="151536" y="70088"/>
                  <a:pt x="146931" y="65483"/>
                  <a:pt x="141251" y="65483"/>
                </a:cubicBezTo>
                <a:close/>
              </a:path>
            </a:pathLst>
          </a:custGeom>
          <a:solidFill>
            <a:schemeClr val="bg1"/>
          </a:solidFill>
          <a:ln w="646" cap="flat">
            <a:noFill/>
            <a:prstDash val="solid"/>
            <a:miter/>
          </a:ln>
        </p:spPr>
        <p:txBody>
          <a:bodyPr rtlCol="0" anchor="ctr"/>
          <a:lstStyle/>
          <a:p>
            <a:endParaRPr lang="en-US"/>
          </a:p>
        </p:txBody>
      </p:sp>
      <p:sp>
        <p:nvSpPr>
          <p:cNvPr id="11" name="Graphic 13">
            <a:extLst>
              <a:ext uri="{FF2B5EF4-FFF2-40B4-BE49-F238E27FC236}">
                <a16:creationId xmlns:a16="http://schemas.microsoft.com/office/drawing/2014/main" id="{C5CB530E-515E-412C-9DF1-5F8FFBD6F3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724364" y="2265467"/>
            <a:ext cx="139039" cy="139039"/>
          </a:xfrm>
          <a:custGeom>
            <a:avLst/>
            <a:gdLst>
              <a:gd name="connsiteX0" fmla="*/ 129602 w 139039"/>
              <a:gd name="connsiteY0" fmla="*/ 60082 h 139039"/>
              <a:gd name="connsiteX1" fmla="*/ 78957 w 139039"/>
              <a:gd name="connsiteY1" fmla="*/ 60082 h 139039"/>
              <a:gd name="connsiteX2" fmla="*/ 78957 w 139039"/>
              <a:gd name="connsiteY2" fmla="*/ 9437 h 139039"/>
              <a:gd name="connsiteX3" fmla="*/ 69520 w 139039"/>
              <a:gd name="connsiteY3" fmla="*/ 0 h 139039"/>
              <a:gd name="connsiteX4" fmla="*/ 60082 w 139039"/>
              <a:gd name="connsiteY4" fmla="*/ 9437 h 139039"/>
              <a:gd name="connsiteX5" fmla="*/ 60082 w 139039"/>
              <a:gd name="connsiteY5" fmla="*/ 60082 h 139039"/>
              <a:gd name="connsiteX6" fmla="*/ 9437 w 139039"/>
              <a:gd name="connsiteY6" fmla="*/ 60082 h 139039"/>
              <a:gd name="connsiteX7" fmla="*/ 0 w 139039"/>
              <a:gd name="connsiteY7" fmla="*/ 69520 h 139039"/>
              <a:gd name="connsiteX8" fmla="*/ 9437 w 139039"/>
              <a:gd name="connsiteY8" fmla="*/ 78957 h 139039"/>
              <a:gd name="connsiteX9" fmla="*/ 60082 w 139039"/>
              <a:gd name="connsiteY9" fmla="*/ 78957 h 139039"/>
              <a:gd name="connsiteX10" fmla="*/ 60082 w 139039"/>
              <a:gd name="connsiteY10" fmla="*/ 129602 h 139039"/>
              <a:gd name="connsiteX11" fmla="*/ 69520 w 139039"/>
              <a:gd name="connsiteY11" fmla="*/ 139039 h 139039"/>
              <a:gd name="connsiteX12" fmla="*/ 78957 w 139039"/>
              <a:gd name="connsiteY12" fmla="*/ 129602 h 139039"/>
              <a:gd name="connsiteX13" fmla="*/ 78957 w 139039"/>
              <a:gd name="connsiteY13" fmla="*/ 78957 h 139039"/>
              <a:gd name="connsiteX14" fmla="*/ 129602 w 139039"/>
              <a:gd name="connsiteY14" fmla="*/ 78957 h 139039"/>
              <a:gd name="connsiteX15" fmla="*/ 139039 w 139039"/>
              <a:gd name="connsiteY15" fmla="*/ 69520 h 139039"/>
              <a:gd name="connsiteX16" fmla="*/ 129602 w 139039"/>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9" h="139039">
                <a:moveTo>
                  <a:pt x="129602" y="60082"/>
                </a:moveTo>
                <a:lnTo>
                  <a:pt x="78957" y="60082"/>
                </a:lnTo>
                <a:lnTo>
                  <a:pt x="78957" y="9437"/>
                </a:lnTo>
                <a:cubicBezTo>
                  <a:pt x="78957" y="4225"/>
                  <a:pt x="74731" y="0"/>
                  <a:pt x="69520" y="0"/>
                </a:cubicBezTo>
                <a:cubicBezTo>
                  <a:pt x="64308"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8" y="139039"/>
                  <a:pt x="69520" y="139039"/>
                </a:cubicBezTo>
                <a:cubicBezTo>
                  <a:pt x="74731" y="139039"/>
                  <a:pt x="78957" y="134814"/>
                  <a:pt x="78957" y="129602"/>
                </a:cubicBezTo>
                <a:lnTo>
                  <a:pt x="78957" y="78957"/>
                </a:lnTo>
                <a:lnTo>
                  <a:pt x="129602" y="78957"/>
                </a:lnTo>
                <a:cubicBezTo>
                  <a:pt x="134814" y="78957"/>
                  <a:pt x="139039" y="74731"/>
                  <a:pt x="139039" y="69520"/>
                </a:cubicBezTo>
                <a:cubicBezTo>
                  <a:pt x="139039" y="64308"/>
                  <a:pt x="134814" y="60082"/>
                  <a:pt x="129602" y="60082"/>
                </a:cubicBezTo>
                <a:close/>
              </a:path>
            </a:pathLst>
          </a:custGeom>
          <a:solidFill>
            <a:schemeClr val="bg1"/>
          </a:solidFill>
          <a:ln w="603" cap="flat">
            <a:noFill/>
            <a:prstDash val="solid"/>
            <a:miter/>
          </a:ln>
        </p:spPr>
        <p:txBody>
          <a:bodyPr rtlCol="0" anchor="ctr"/>
          <a:lstStyle/>
          <a:p>
            <a:endParaRPr lang="en-US"/>
          </a:p>
        </p:txBody>
      </p:sp>
      <p:sp>
        <p:nvSpPr>
          <p:cNvPr id="13" name="Graphic 15">
            <a:extLst>
              <a:ext uri="{FF2B5EF4-FFF2-40B4-BE49-F238E27FC236}">
                <a16:creationId xmlns:a16="http://schemas.microsoft.com/office/drawing/2014/main" id="{AEA7509D-F04F-40CB-A0B3-EEF16499CC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24834" y="2537201"/>
            <a:ext cx="127714" cy="127714"/>
          </a:xfrm>
          <a:custGeom>
            <a:avLst/>
            <a:gdLst>
              <a:gd name="connsiteX0" fmla="*/ 63857 w 127714"/>
              <a:gd name="connsiteY0" fmla="*/ 18874 h 127714"/>
              <a:gd name="connsiteX1" fmla="*/ 108840 w 127714"/>
              <a:gd name="connsiteY1" fmla="*/ 63857 h 127714"/>
              <a:gd name="connsiteX2" fmla="*/ 63857 w 127714"/>
              <a:gd name="connsiteY2" fmla="*/ 108840 h 127714"/>
              <a:gd name="connsiteX3" fmla="*/ 18874 w 127714"/>
              <a:gd name="connsiteY3" fmla="*/ 63857 h 127714"/>
              <a:gd name="connsiteX4" fmla="*/ 63857 w 127714"/>
              <a:gd name="connsiteY4" fmla="*/ 18874 h 127714"/>
              <a:gd name="connsiteX5" fmla="*/ 63857 w 127714"/>
              <a:gd name="connsiteY5" fmla="*/ 0 h 127714"/>
              <a:gd name="connsiteX6" fmla="*/ 0 w 127714"/>
              <a:gd name="connsiteY6" fmla="*/ 63857 h 127714"/>
              <a:gd name="connsiteX7" fmla="*/ 63857 w 127714"/>
              <a:gd name="connsiteY7" fmla="*/ 127714 h 127714"/>
              <a:gd name="connsiteX8" fmla="*/ 127714 w 127714"/>
              <a:gd name="connsiteY8" fmla="*/ 63857 h 127714"/>
              <a:gd name="connsiteX9" fmla="*/ 63857 w 127714"/>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4" h="127714">
                <a:moveTo>
                  <a:pt x="63857" y="18874"/>
                </a:moveTo>
                <a:cubicBezTo>
                  <a:pt x="88700" y="18874"/>
                  <a:pt x="108840" y="39014"/>
                  <a:pt x="108840" y="63857"/>
                </a:cubicBezTo>
                <a:cubicBezTo>
                  <a:pt x="108840" y="88700"/>
                  <a:pt x="88700" y="108840"/>
                  <a:pt x="63857" y="108840"/>
                </a:cubicBezTo>
                <a:cubicBezTo>
                  <a:pt x="39014" y="108840"/>
                  <a:pt x="18874" y="88700"/>
                  <a:pt x="18874" y="63857"/>
                </a:cubicBezTo>
                <a:cubicBezTo>
                  <a:pt x="18898" y="39024"/>
                  <a:pt x="39024" y="18898"/>
                  <a:pt x="63857" y="18874"/>
                </a:cubicBezTo>
                <a:moveTo>
                  <a:pt x="63857" y="0"/>
                </a:moveTo>
                <a:cubicBezTo>
                  <a:pt x="28590" y="0"/>
                  <a:pt x="0" y="28590"/>
                  <a:pt x="0" y="63857"/>
                </a:cubicBezTo>
                <a:cubicBezTo>
                  <a:pt x="0" y="99124"/>
                  <a:pt x="28590" y="127714"/>
                  <a:pt x="63857" y="127714"/>
                </a:cubicBezTo>
                <a:cubicBezTo>
                  <a:pt x="99124" y="127714"/>
                  <a:pt x="127714" y="99124"/>
                  <a:pt x="127714" y="63857"/>
                </a:cubicBezTo>
                <a:cubicBezTo>
                  <a:pt x="127714" y="28590"/>
                  <a:pt x="99124" y="0"/>
                  <a:pt x="63857" y="0"/>
                </a:cubicBezTo>
                <a:close/>
              </a:path>
            </a:pathLst>
          </a:custGeom>
          <a:solidFill>
            <a:schemeClr val="bg1"/>
          </a:solidFill>
          <a:ln w="610" cap="flat">
            <a:noFill/>
            <a:prstDash val="solid"/>
            <a:miter/>
          </a:ln>
        </p:spPr>
        <p:txBody>
          <a:bodyPr rtlCol="0" anchor="ctr"/>
          <a:lstStyle/>
          <a:p>
            <a:endParaRPr lang="en-US"/>
          </a:p>
        </p:txBody>
      </p:sp>
      <p:sp>
        <p:nvSpPr>
          <p:cNvPr id="15" name="Graphic 21">
            <a:extLst>
              <a:ext uri="{FF2B5EF4-FFF2-40B4-BE49-F238E27FC236}">
                <a16:creationId xmlns:a16="http://schemas.microsoft.com/office/drawing/2014/main" id="{C39ADB8F-D187-49D7-BDCF-C1B6DC7270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4053" y="2832967"/>
            <a:ext cx="95759" cy="95759"/>
          </a:xfrm>
          <a:custGeom>
            <a:avLst/>
            <a:gdLst>
              <a:gd name="connsiteX0" fmla="*/ 95759 w 95759"/>
              <a:gd name="connsiteY0" fmla="*/ 47880 h 95759"/>
              <a:gd name="connsiteX1" fmla="*/ 47880 w 95759"/>
              <a:gd name="connsiteY1" fmla="*/ 95759 h 95759"/>
              <a:gd name="connsiteX2" fmla="*/ 0 w 95759"/>
              <a:gd name="connsiteY2" fmla="*/ 47880 h 95759"/>
              <a:gd name="connsiteX3" fmla="*/ 47880 w 95759"/>
              <a:gd name="connsiteY3" fmla="*/ 0 h 95759"/>
              <a:gd name="connsiteX4" fmla="*/ 95759 w 95759"/>
              <a:gd name="connsiteY4" fmla="*/ 47880 h 95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759" h="95759">
                <a:moveTo>
                  <a:pt x="95759" y="47880"/>
                </a:moveTo>
                <a:cubicBezTo>
                  <a:pt x="95759" y="74323"/>
                  <a:pt x="74323" y="95759"/>
                  <a:pt x="47880" y="95759"/>
                </a:cubicBezTo>
                <a:cubicBezTo>
                  <a:pt x="21436" y="95759"/>
                  <a:pt x="0" y="74323"/>
                  <a:pt x="0" y="47880"/>
                </a:cubicBezTo>
                <a:cubicBezTo>
                  <a:pt x="0" y="21436"/>
                  <a:pt x="21436" y="0"/>
                  <a:pt x="47880" y="0"/>
                </a:cubicBezTo>
                <a:cubicBezTo>
                  <a:pt x="74323" y="0"/>
                  <a:pt x="95759" y="21436"/>
                  <a:pt x="95759" y="47880"/>
                </a:cubicBezTo>
                <a:close/>
              </a:path>
            </a:pathLst>
          </a:custGeom>
          <a:solidFill>
            <a:schemeClr val="bg1"/>
          </a:solidFill>
          <a:ln w="469" cap="flat">
            <a:noFill/>
            <a:prstDash val="solid"/>
            <a:miter/>
          </a:ln>
        </p:spPr>
        <p:txBody>
          <a:bodyPr rtlCol="0" anchor="ctr"/>
          <a:lstStyle/>
          <a:p>
            <a:endParaRPr lang="en-US"/>
          </a:p>
        </p:txBody>
      </p:sp>
      <p:sp>
        <p:nvSpPr>
          <p:cNvPr id="17" name="Graphic 12">
            <a:extLst>
              <a:ext uri="{FF2B5EF4-FFF2-40B4-BE49-F238E27FC236}">
                <a16:creationId xmlns:a16="http://schemas.microsoft.com/office/drawing/2014/main" id="{712D4376-A578-4FF1-94FC-245E7A6A48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772266" y="2803988"/>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bg1"/>
          </a:solidFill>
          <a:ln w="422" cap="flat">
            <a:noFill/>
            <a:prstDash val="solid"/>
            <a:miter/>
          </a:ln>
        </p:spPr>
        <p:txBody>
          <a:bodyPr rtlCol="0" anchor="ctr"/>
          <a:lstStyle/>
          <a:p>
            <a:endParaRPr lang="en-US"/>
          </a:p>
        </p:txBody>
      </p:sp>
      <p:sp>
        <p:nvSpPr>
          <p:cNvPr id="19" name="Graphic 23">
            <a:extLst>
              <a:ext uri="{FF2B5EF4-FFF2-40B4-BE49-F238E27FC236}">
                <a16:creationId xmlns:a16="http://schemas.microsoft.com/office/drawing/2014/main" id="{3FBAD350-5664-4811-A208-657FB882D3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13405" y="3242499"/>
            <a:ext cx="108625" cy="108625"/>
          </a:xfrm>
          <a:custGeom>
            <a:avLst/>
            <a:gdLst>
              <a:gd name="connsiteX0" fmla="*/ 54313 w 108625"/>
              <a:gd name="connsiteY0" fmla="*/ 16053 h 108625"/>
              <a:gd name="connsiteX1" fmla="*/ 92572 w 108625"/>
              <a:gd name="connsiteY1" fmla="*/ 54313 h 108625"/>
              <a:gd name="connsiteX2" fmla="*/ 54313 w 108625"/>
              <a:gd name="connsiteY2" fmla="*/ 92572 h 108625"/>
              <a:gd name="connsiteX3" fmla="*/ 16053 w 108625"/>
              <a:gd name="connsiteY3" fmla="*/ 54313 h 108625"/>
              <a:gd name="connsiteX4" fmla="*/ 54313 w 108625"/>
              <a:gd name="connsiteY4" fmla="*/ 16053 h 108625"/>
              <a:gd name="connsiteX5" fmla="*/ 54313 w 108625"/>
              <a:gd name="connsiteY5" fmla="*/ 0 h 108625"/>
              <a:gd name="connsiteX6" fmla="*/ 0 w 108625"/>
              <a:gd name="connsiteY6" fmla="*/ 54313 h 108625"/>
              <a:gd name="connsiteX7" fmla="*/ 54313 w 108625"/>
              <a:gd name="connsiteY7" fmla="*/ 108625 h 108625"/>
              <a:gd name="connsiteX8" fmla="*/ 108625 w 108625"/>
              <a:gd name="connsiteY8" fmla="*/ 54313 h 108625"/>
              <a:gd name="connsiteX9" fmla="*/ 54313 w 108625"/>
              <a:gd name="connsiteY9" fmla="*/ 0 h 108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8625" h="108625">
                <a:moveTo>
                  <a:pt x="54313" y="16053"/>
                </a:moveTo>
                <a:cubicBezTo>
                  <a:pt x="75442" y="16053"/>
                  <a:pt x="92572" y="33182"/>
                  <a:pt x="92572" y="54313"/>
                </a:cubicBezTo>
                <a:cubicBezTo>
                  <a:pt x="92572" y="75442"/>
                  <a:pt x="75442" y="92572"/>
                  <a:pt x="54313" y="92572"/>
                </a:cubicBezTo>
                <a:cubicBezTo>
                  <a:pt x="33182" y="92572"/>
                  <a:pt x="16053" y="75442"/>
                  <a:pt x="16053" y="54313"/>
                </a:cubicBezTo>
                <a:cubicBezTo>
                  <a:pt x="16074" y="33191"/>
                  <a:pt x="33191" y="16074"/>
                  <a:pt x="54313" y="16053"/>
                </a:cubicBezTo>
                <a:moveTo>
                  <a:pt x="54313" y="0"/>
                </a:moveTo>
                <a:cubicBezTo>
                  <a:pt x="24317" y="0"/>
                  <a:pt x="0" y="24317"/>
                  <a:pt x="0" y="54313"/>
                </a:cubicBezTo>
                <a:cubicBezTo>
                  <a:pt x="0" y="84309"/>
                  <a:pt x="24317" y="108625"/>
                  <a:pt x="54313" y="108625"/>
                </a:cubicBezTo>
                <a:cubicBezTo>
                  <a:pt x="84309" y="108625"/>
                  <a:pt x="108625" y="84309"/>
                  <a:pt x="108625" y="54313"/>
                </a:cubicBezTo>
                <a:cubicBezTo>
                  <a:pt x="108625" y="24317"/>
                  <a:pt x="84309" y="0"/>
                  <a:pt x="54313" y="0"/>
                </a:cubicBezTo>
                <a:close/>
              </a:path>
            </a:pathLst>
          </a:custGeom>
          <a:solidFill>
            <a:schemeClr val="bg1"/>
          </a:solidFill>
          <a:ln w="516" cap="flat">
            <a:noFill/>
            <a:prstDash val="solid"/>
            <a:miter/>
          </a:ln>
        </p:spPr>
        <p:txBody>
          <a:bodyPr rtlCol="0" anchor="ctr"/>
          <a:lstStyle/>
          <a:p>
            <a:endParaRPr lang="en-US"/>
          </a:p>
        </p:txBody>
      </p:sp>
      <p:cxnSp>
        <p:nvCxnSpPr>
          <p:cNvPr id="21" name="Straight Connector 20">
            <a:extLst>
              <a:ext uri="{FF2B5EF4-FFF2-40B4-BE49-F238E27FC236}">
                <a16:creationId xmlns:a16="http://schemas.microsoft.com/office/drawing/2014/main" id="{56020367-4FD5-4596-8E10-C5F095CD8DB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5831729"/>
            <a:ext cx="12188952" cy="0"/>
          </a:xfrm>
          <a:prstGeom prst="line">
            <a:avLst/>
          </a:prstGeom>
          <a:ln w="25400" cap="sq">
            <a:solidFill>
              <a:schemeClr val="bg1"/>
            </a:soli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888328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29" name="Straight Connector 28">
            <a:extLst>
              <a:ext uri="{FF2B5EF4-FFF2-40B4-BE49-F238E27FC236}">
                <a16:creationId xmlns:a16="http://schemas.microsoft.com/office/drawing/2014/main" id="{D1B787A8-0D67-4B7E-9B48-86BD906AB6B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5890" y="1114050"/>
            <a:ext cx="0" cy="5735637"/>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
        <p:nvSpPr>
          <p:cNvPr id="31" name="Rectangle 30">
            <a:extLst>
              <a:ext uri="{FF2B5EF4-FFF2-40B4-BE49-F238E27FC236}">
                <a16:creationId xmlns:a16="http://schemas.microsoft.com/office/drawing/2014/main" id="{158B3569-73B2-4D05-8E95-886A6EE17F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9BFD1C35-225A-A4F5-C730-0476E1765C71}"/>
              </a:ext>
            </a:extLst>
          </p:cNvPr>
          <p:cNvSpPr>
            <a:spLocks noGrp="1"/>
          </p:cNvSpPr>
          <p:nvPr>
            <p:ph type="title"/>
          </p:nvPr>
        </p:nvSpPr>
        <p:spPr>
          <a:xfrm>
            <a:off x="161926" y="676279"/>
            <a:ext cx="5295094" cy="5067653"/>
          </a:xfrm>
        </p:spPr>
        <p:txBody>
          <a:bodyPr vert="horz" lIns="91440" tIns="45720" rIns="91440" bIns="45720" rtlCol="0" anchor="b">
            <a:normAutofit/>
          </a:bodyPr>
          <a:lstStyle/>
          <a:p>
            <a:r>
              <a:rPr lang="en-US" sz="1800" b="1" i="0" kern="1200" cap="all" baseline="0" dirty="0" err="1">
                <a:solidFill>
                  <a:schemeClr val="bg1"/>
                </a:solidFill>
                <a:latin typeface="+mj-lt"/>
                <a:ea typeface="+mj-ea"/>
                <a:cs typeface="+mj-cs"/>
              </a:rPr>
              <a:t>Буква</a:t>
            </a:r>
            <a:r>
              <a:rPr lang="en-US" sz="1800" b="1" i="0" kern="1200" cap="all" baseline="0" dirty="0">
                <a:solidFill>
                  <a:schemeClr val="bg1"/>
                </a:solidFill>
                <a:latin typeface="+mj-lt"/>
                <a:ea typeface="+mj-ea"/>
                <a:cs typeface="+mj-cs"/>
              </a:rPr>
              <a:t> R </a:t>
            </a:r>
            <a:r>
              <a:rPr lang="en-US" sz="1800" b="1" i="0" kern="1200" cap="all" baseline="0" dirty="0" err="1">
                <a:solidFill>
                  <a:schemeClr val="bg1"/>
                </a:solidFill>
                <a:latin typeface="+mj-lt"/>
                <a:ea typeface="+mj-ea"/>
                <a:cs typeface="+mj-cs"/>
              </a:rPr>
              <a:t>перед</a:t>
            </a:r>
            <a:r>
              <a:rPr lang="en-US" sz="1800" b="1" i="0" kern="1200" cap="all" baseline="0" dirty="0">
                <a:solidFill>
                  <a:schemeClr val="bg1"/>
                </a:solidFill>
                <a:latin typeface="+mj-lt"/>
                <a:ea typeface="+mj-ea"/>
                <a:cs typeface="+mj-cs"/>
              </a:rPr>
              <a:t> </a:t>
            </a:r>
            <a:r>
              <a:rPr lang="en-US" sz="1800" b="1" i="0" kern="1200" cap="all" baseline="0" dirty="0" err="1">
                <a:solidFill>
                  <a:schemeClr val="bg1"/>
                </a:solidFill>
                <a:latin typeface="+mj-lt"/>
                <a:ea typeface="+mj-ea"/>
                <a:cs typeface="+mj-cs"/>
              </a:rPr>
              <a:t>размерным</a:t>
            </a:r>
            <a:r>
              <a:rPr lang="en-US" sz="1800" b="1" i="0" kern="1200" cap="all" baseline="0" dirty="0">
                <a:solidFill>
                  <a:schemeClr val="bg1"/>
                </a:solidFill>
                <a:latin typeface="+mj-lt"/>
                <a:ea typeface="+mj-ea"/>
                <a:cs typeface="+mj-cs"/>
              </a:rPr>
              <a:t> </a:t>
            </a:r>
            <a:r>
              <a:rPr lang="en-US" sz="1800" b="1" i="0" kern="1200" cap="all" baseline="0" dirty="0" err="1">
                <a:solidFill>
                  <a:schemeClr val="bg1"/>
                </a:solidFill>
                <a:latin typeface="+mj-lt"/>
                <a:ea typeface="+mj-ea"/>
                <a:cs typeface="+mj-cs"/>
              </a:rPr>
              <a:t>числом</a:t>
            </a:r>
            <a:r>
              <a:rPr lang="en-US" sz="1800" b="1" i="0" kern="1200" cap="all" baseline="0" dirty="0">
                <a:solidFill>
                  <a:schemeClr val="bg1"/>
                </a:solidFill>
                <a:latin typeface="+mj-lt"/>
                <a:ea typeface="+mj-ea"/>
                <a:cs typeface="+mj-cs"/>
              </a:rPr>
              <a:t> </a:t>
            </a:r>
            <a:r>
              <a:rPr lang="en-US" sz="1800" b="1" i="0" kern="1200" cap="all" baseline="0" dirty="0" err="1">
                <a:solidFill>
                  <a:schemeClr val="bg1"/>
                </a:solidFill>
                <a:latin typeface="+mj-lt"/>
                <a:ea typeface="+mj-ea"/>
                <a:cs typeface="+mj-cs"/>
              </a:rPr>
              <a:t>на</a:t>
            </a:r>
            <a:r>
              <a:rPr lang="en-US" sz="1800" b="1" i="0" kern="1200" cap="all" baseline="0" dirty="0">
                <a:solidFill>
                  <a:schemeClr val="bg1"/>
                </a:solidFill>
                <a:latin typeface="+mj-lt"/>
                <a:ea typeface="+mj-ea"/>
                <a:cs typeface="+mj-cs"/>
              </a:rPr>
              <a:t> </a:t>
            </a:r>
            <a:r>
              <a:rPr lang="en-US" sz="1800" b="1" i="0" kern="1200" cap="all" baseline="0" dirty="0" err="1">
                <a:solidFill>
                  <a:schemeClr val="bg1"/>
                </a:solidFill>
                <a:latin typeface="+mj-lt"/>
                <a:ea typeface="+mj-ea"/>
                <a:cs typeface="+mj-cs"/>
              </a:rPr>
              <a:t>чертеже</a:t>
            </a:r>
            <a:r>
              <a:rPr lang="en-US" sz="1800" b="1" i="0" kern="1200" cap="all" baseline="0" dirty="0">
                <a:solidFill>
                  <a:schemeClr val="bg1"/>
                </a:solidFill>
                <a:latin typeface="+mj-lt"/>
                <a:ea typeface="+mj-ea"/>
                <a:cs typeface="+mj-cs"/>
              </a:rPr>
              <a:t> </a:t>
            </a:r>
            <a:r>
              <a:rPr lang="en-US" sz="1800" b="1" i="0" kern="1200" cap="all" baseline="0" dirty="0" err="1">
                <a:solidFill>
                  <a:schemeClr val="bg1"/>
                </a:solidFill>
                <a:latin typeface="+mj-lt"/>
                <a:ea typeface="+mj-ea"/>
                <a:cs typeface="+mj-cs"/>
              </a:rPr>
              <a:t>означает</a:t>
            </a:r>
            <a:r>
              <a:rPr lang="en-US" sz="1800" b="1" i="0" kern="1200" cap="all" baseline="0" dirty="0">
                <a:solidFill>
                  <a:schemeClr val="bg1"/>
                </a:solidFill>
                <a:latin typeface="+mj-lt"/>
                <a:ea typeface="+mj-ea"/>
                <a:cs typeface="+mj-cs"/>
              </a:rPr>
              <a:t>… </a:t>
            </a:r>
            <a:br>
              <a:rPr lang="en-US" sz="1800" b="1" i="0" kern="1200" cap="all" baseline="0" dirty="0">
                <a:solidFill>
                  <a:schemeClr val="bg1"/>
                </a:solidFill>
                <a:latin typeface="+mj-lt"/>
                <a:ea typeface="+mj-ea"/>
                <a:cs typeface="+mj-cs"/>
              </a:rPr>
            </a:br>
            <a:br>
              <a:rPr lang="en-US" sz="1800" b="1" i="0" kern="1200" cap="all" baseline="0" dirty="0">
                <a:solidFill>
                  <a:schemeClr val="bg1"/>
                </a:solidFill>
                <a:latin typeface="+mj-lt"/>
                <a:ea typeface="+mj-ea"/>
                <a:cs typeface="+mj-cs"/>
              </a:rPr>
            </a:br>
            <a:r>
              <a:rPr lang="en-US" sz="1800" b="1" i="0" kern="1200" cap="all" baseline="0" dirty="0">
                <a:solidFill>
                  <a:schemeClr val="bg1"/>
                </a:solidFill>
                <a:latin typeface="+mj-lt"/>
                <a:ea typeface="+mj-ea"/>
                <a:cs typeface="+mj-cs"/>
              </a:rPr>
              <a:t>A) </a:t>
            </a:r>
            <a:r>
              <a:rPr lang="en-US" sz="1800" b="1" i="0" kern="1200" cap="all" baseline="0" dirty="0" err="1">
                <a:solidFill>
                  <a:schemeClr val="bg1"/>
                </a:solidFill>
                <a:latin typeface="+mj-lt"/>
                <a:ea typeface="+mj-ea"/>
                <a:cs typeface="+mj-cs"/>
              </a:rPr>
              <a:t>расстояние</a:t>
            </a:r>
            <a:r>
              <a:rPr lang="en-US" sz="1800" b="1" i="0" kern="1200" cap="all" baseline="0" dirty="0">
                <a:solidFill>
                  <a:schemeClr val="bg1"/>
                </a:solidFill>
                <a:latin typeface="+mj-lt"/>
                <a:ea typeface="+mj-ea"/>
                <a:cs typeface="+mj-cs"/>
              </a:rPr>
              <a:t> </a:t>
            </a:r>
            <a:r>
              <a:rPr lang="en-US" sz="1800" b="1" i="0" kern="1200" cap="all" baseline="0" dirty="0" err="1">
                <a:solidFill>
                  <a:schemeClr val="bg1"/>
                </a:solidFill>
                <a:latin typeface="+mj-lt"/>
                <a:ea typeface="+mj-ea"/>
                <a:cs typeface="+mj-cs"/>
              </a:rPr>
              <a:t>между</a:t>
            </a:r>
            <a:r>
              <a:rPr lang="en-US" sz="1800" b="1" i="0" kern="1200" cap="all" baseline="0" dirty="0">
                <a:solidFill>
                  <a:schemeClr val="bg1"/>
                </a:solidFill>
                <a:latin typeface="+mj-lt"/>
                <a:ea typeface="+mj-ea"/>
                <a:cs typeface="+mj-cs"/>
              </a:rPr>
              <a:t> </a:t>
            </a:r>
            <a:r>
              <a:rPr lang="en-US" sz="1800" b="1" i="0" kern="1200" cap="all" baseline="0" dirty="0" err="1">
                <a:solidFill>
                  <a:schemeClr val="bg1"/>
                </a:solidFill>
                <a:latin typeface="+mj-lt"/>
                <a:ea typeface="+mj-ea"/>
                <a:cs typeface="+mj-cs"/>
              </a:rPr>
              <a:t>двумя</a:t>
            </a:r>
            <a:r>
              <a:rPr lang="en-US" sz="1800" b="1" i="0" kern="1200" cap="all" baseline="0" dirty="0">
                <a:solidFill>
                  <a:schemeClr val="bg1"/>
                </a:solidFill>
                <a:latin typeface="+mj-lt"/>
                <a:ea typeface="+mj-ea"/>
                <a:cs typeface="+mj-cs"/>
              </a:rPr>
              <a:t> </a:t>
            </a:r>
            <a:r>
              <a:rPr lang="en-US" sz="1800" b="1" i="0" kern="1200" cap="all" baseline="0" dirty="0" err="1">
                <a:solidFill>
                  <a:schemeClr val="bg1"/>
                </a:solidFill>
                <a:latin typeface="+mj-lt"/>
                <a:ea typeface="+mj-ea"/>
                <a:cs typeface="+mj-cs"/>
              </a:rPr>
              <a:t>точками</a:t>
            </a:r>
            <a:r>
              <a:rPr lang="en-US" sz="1800" b="1" i="0" kern="1200" cap="all" baseline="0" dirty="0">
                <a:solidFill>
                  <a:schemeClr val="bg1"/>
                </a:solidFill>
                <a:latin typeface="+mj-lt"/>
                <a:ea typeface="+mj-ea"/>
                <a:cs typeface="+mj-cs"/>
              </a:rPr>
              <a:t> </a:t>
            </a:r>
            <a:r>
              <a:rPr lang="en-US" sz="1800" b="1" i="0" kern="1200" cap="all" baseline="0" dirty="0" err="1">
                <a:solidFill>
                  <a:schemeClr val="bg1"/>
                </a:solidFill>
                <a:latin typeface="+mj-lt"/>
                <a:ea typeface="+mj-ea"/>
                <a:cs typeface="+mj-cs"/>
              </a:rPr>
              <a:t>окружности</a:t>
            </a:r>
            <a:r>
              <a:rPr lang="en-US" sz="1800" b="1" i="0" kern="1200" cap="all" baseline="0" dirty="0">
                <a:solidFill>
                  <a:schemeClr val="bg1"/>
                </a:solidFill>
                <a:latin typeface="+mj-lt"/>
                <a:ea typeface="+mj-ea"/>
                <a:cs typeface="+mj-cs"/>
              </a:rPr>
              <a:t> </a:t>
            </a:r>
            <a:br>
              <a:rPr lang="ru-RU" sz="1800" b="1" i="0" kern="1200" cap="all" baseline="0" dirty="0">
                <a:solidFill>
                  <a:schemeClr val="bg1"/>
                </a:solidFill>
                <a:latin typeface="+mj-lt"/>
                <a:ea typeface="+mj-ea"/>
                <a:cs typeface="+mj-cs"/>
              </a:rPr>
            </a:br>
            <a:br>
              <a:rPr lang="en-US" sz="1800" b="1" i="0" kern="1200" cap="all" baseline="0" dirty="0">
                <a:solidFill>
                  <a:schemeClr val="bg1"/>
                </a:solidFill>
                <a:latin typeface="+mj-lt"/>
                <a:ea typeface="+mj-ea"/>
                <a:cs typeface="+mj-cs"/>
              </a:rPr>
            </a:br>
            <a:r>
              <a:rPr lang="en-US" sz="1800" b="1" i="0" kern="1200" cap="all" baseline="0" dirty="0">
                <a:solidFill>
                  <a:schemeClr val="bg1"/>
                </a:solidFill>
                <a:latin typeface="+mj-lt"/>
                <a:ea typeface="+mj-ea"/>
                <a:cs typeface="+mj-cs"/>
              </a:rPr>
              <a:t>B) </a:t>
            </a:r>
            <a:r>
              <a:rPr lang="en-US" sz="1800" b="1" i="0" kern="1200" cap="all" baseline="0" dirty="0" err="1">
                <a:solidFill>
                  <a:schemeClr val="bg1"/>
                </a:solidFill>
                <a:latin typeface="+mj-lt"/>
                <a:ea typeface="+mj-ea"/>
                <a:cs typeface="+mj-cs"/>
              </a:rPr>
              <a:t>расстояние</a:t>
            </a:r>
            <a:r>
              <a:rPr lang="en-US" sz="1800" b="1" i="0" kern="1200" cap="all" baseline="0" dirty="0">
                <a:solidFill>
                  <a:schemeClr val="bg1"/>
                </a:solidFill>
                <a:latin typeface="+mj-lt"/>
                <a:ea typeface="+mj-ea"/>
                <a:cs typeface="+mj-cs"/>
              </a:rPr>
              <a:t> </a:t>
            </a:r>
            <a:r>
              <a:rPr lang="en-US" sz="1800" b="1" i="0" kern="1200" cap="all" baseline="0" dirty="0" err="1">
                <a:solidFill>
                  <a:schemeClr val="bg1"/>
                </a:solidFill>
                <a:latin typeface="+mj-lt"/>
                <a:ea typeface="+mj-ea"/>
                <a:cs typeface="+mj-cs"/>
              </a:rPr>
              <a:t>между</a:t>
            </a:r>
            <a:r>
              <a:rPr lang="en-US" sz="1800" b="1" i="0" kern="1200" cap="all" baseline="0" dirty="0">
                <a:solidFill>
                  <a:schemeClr val="bg1"/>
                </a:solidFill>
                <a:latin typeface="+mj-lt"/>
                <a:ea typeface="+mj-ea"/>
                <a:cs typeface="+mj-cs"/>
              </a:rPr>
              <a:t> </a:t>
            </a:r>
            <a:r>
              <a:rPr lang="en-US" sz="1800" b="1" i="0" kern="1200" cap="all" baseline="0" dirty="0" err="1">
                <a:solidFill>
                  <a:schemeClr val="bg1"/>
                </a:solidFill>
                <a:latin typeface="+mj-lt"/>
                <a:ea typeface="+mj-ea"/>
                <a:cs typeface="+mj-cs"/>
              </a:rPr>
              <a:t>двумя</a:t>
            </a:r>
            <a:r>
              <a:rPr lang="en-US" sz="1800" b="1" i="0" kern="1200" cap="all" baseline="0" dirty="0">
                <a:solidFill>
                  <a:schemeClr val="bg1"/>
                </a:solidFill>
                <a:latin typeface="+mj-lt"/>
                <a:ea typeface="+mj-ea"/>
                <a:cs typeface="+mj-cs"/>
              </a:rPr>
              <a:t> </a:t>
            </a:r>
            <a:r>
              <a:rPr lang="en-US" sz="1800" b="1" i="0" kern="1200" cap="all" baseline="0" dirty="0" err="1">
                <a:solidFill>
                  <a:schemeClr val="bg1"/>
                </a:solidFill>
                <a:latin typeface="+mj-lt"/>
                <a:ea typeface="+mj-ea"/>
                <a:cs typeface="+mj-cs"/>
              </a:rPr>
              <a:t>противоположными</a:t>
            </a:r>
            <a:r>
              <a:rPr lang="en-US" sz="1800" b="1" i="0" kern="1200" cap="all" baseline="0" dirty="0">
                <a:solidFill>
                  <a:schemeClr val="bg1"/>
                </a:solidFill>
                <a:latin typeface="+mj-lt"/>
                <a:ea typeface="+mj-ea"/>
                <a:cs typeface="+mj-cs"/>
              </a:rPr>
              <a:t> </a:t>
            </a:r>
            <a:r>
              <a:rPr lang="en-US" sz="1800" b="1" i="0" kern="1200" cap="all" baseline="0" dirty="0" err="1">
                <a:solidFill>
                  <a:schemeClr val="bg1"/>
                </a:solidFill>
                <a:latin typeface="+mj-lt"/>
                <a:ea typeface="+mj-ea"/>
                <a:cs typeface="+mj-cs"/>
              </a:rPr>
              <a:t>точками</a:t>
            </a:r>
            <a:r>
              <a:rPr lang="en-US" sz="1800" b="1" i="0" kern="1200" cap="all" baseline="0" dirty="0">
                <a:solidFill>
                  <a:schemeClr val="bg1"/>
                </a:solidFill>
                <a:latin typeface="+mj-lt"/>
                <a:ea typeface="+mj-ea"/>
                <a:cs typeface="+mj-cs"/>
              </a:rPr>
              <a:t> </a:t>
            </a:r>
            <a:r>
              <a:rPr lang="en-US" sz="1800" b="1" i="0" kern="1200" cap="all" baseline="0" dirty="0" err="1">
                <a:solidFill>
                  <a:schemeClr val="bg1"/>
                </a:solidFill>
                <a:latin typeface="+mj-lt"/>
                <a:ea typeface="+mj-ea"/>
                <a:cs typeface="+mj-cs"/>
              </a:rPr>
              <a:t>окружности</a:t>
            </a:r>
            <a:r>
              <a:rPr lang="en-US" sz="1800" b="1" i="0" kern="1200" cap="all" baseline="0" dirty="0">
                <a:solidFill>
                  <a:schemeClr val="bg1"/>
                </a:solidFill>
                <a:latin typeface="+mj-lt"/>
                <a:ea typeface="+mj-ea"/>
                <a:cs typeface="+mj-cs"/>
              </a:rPr>
              <a:t> </a:t>
            </a:r>
            <a:br>
              <a:rPr lang="ru-RU" sz="1800" b="1" i="0" kern="1200" cap="all" baseline="0" dirty="0">
                <a:solidFill>
                  <a:schemeClr val="bg1"/>
                </a:solidFill>
                <a:latin typeface="+mj-lt"/>
                <a:ea typeface="+mj-ea"/>
                <a:cs typeface="+mj-cs"/>
              </a:rPr>
            </a:br>
            <a:br>
              <a:rPr lang="en-US" sz="1800" b="1" i="0" kern="1200" cap="all" baseline="0" dirty="0">
                <a:solidFill>
                  <a:schemeClr val="bg1"/>
                </a:solidFill>
                <a:latin typeface="+mj-lt"/>
                <a:ea typeface="+mj-ea"/>
                <a:cs typeface="+mj-cs"/>
              </a:rPr>
            </a:br>
            <a:r>
              <a:rPr lang="en-US" sz="1800" b="1" i="0" kern="1200" cap="all" baseline="0" dirty="0">
                <a:solidFill>
                  <a:schemeClr val="bg1"/>
                </a:solidFill>
                <a:latin typeface="+mj-lt"/>
                <a:ea typeface="+mj-ea"/>
                <a:cs typeface="+mj-cs"/>
              </a:rPr>
              <a:t>C) </a:t>
            </a:r>
            <a:r>
              <a:rPr lang="en-US" sz="1800" b="1" i="0" kern="1200" cap="all" baseline="0" dirty="0" err="1">
                <a:solidFill>
                  <a:schemeClr val="bg1"/>
                </a:solidFill>
                <a:latin typeface="+mj-lt"/>
                <a:ea typeface="+mj-ea"/>
                <a:cs typeface="+mj-cs"/>
              </a:rPr>
              <a:t>радиус</a:t>
            </a:r>
            <a:r>
              <a:rPr lang="en-US" sz="1800" b="1" i="0" kern="1200" cap="all" baseline="0" dirty="0">
                <a:solidFill>
                  <a:schemeClr val="bg1"/>
                </a:solidFill>
                <a:latin typeface="+mj-lt"/>
                <a:ea typeface="+mj-ea"/>
                <a:cs typeface="+mj-cs"/>
              </a:rPr>
              <a:t> </a:t>
            </a:r>
            <a:r>
              <a:rPr lang="en-US" sz="1800" b="1" i="0" kern="1200" cap="all" baseline="0" dirty="0" err="1">
                <a:solidFill>
                  <a:schemeClr val="bg1"/>
                </a:solidFill>
                <a:latin typeface="+mj-lt"/>
                <a:ea typeface="+mj-ea"/>
                <a:cs typeface="+mj-cs"/>
              </a:rPr>
              <a:t>окружности</a:t>
            </a:r>
            <a:r>
              <a:rPr lang="en-US" sz="1800" b="1" i="0" kern="1200" cap="all" baseline="0" dirty="0">
                <a:solidFill>
                  <a:schemeClr val="bg1"/>
                </a:solidFill>
                <a:latin typeface="+mj-lt"/>
                <a:ea typeface="+mj-ea"/>
                <a:cs typeface="+mj-cs"/>
              </a:rPr>
              <a:t> </a:t>
            </a:r>
            <a:br>
              <a:rPr lang="ru-RU" sz="1800" b="1" i="0" kern="1200" cap="all" baseline="0" dirty="0">
                <a:solidFill>
                  <a:schemeClr val="bg1"/>
                </a:solidFill>
                <a:latin typeface="+mj-lt"/>
                <a:ea typeface="+mj-ea"/>
                <a:cs typeface="+mj-cs"/>
              </a:rPr>
            </a:br>
            <a:br>
              <a:rPr lang="en-US" sz="1800" b="1" i="0" kern="1200" cap="all" baseline="0" dirty="0">
                <a:solidFill>
                  <a:schemeClr val="bg1"/>
                </a:solidFill>
                <a:latin typeface="+mj-lt"/>
                <a:ea typeface="+mj-ea"/>
                <a:cs typeface="+mj-cs"/>
              </a:rPr>
            </a:br>
            <a:r>
              <a:rPr lang="en-US" sz="1800" b="1" i="0" kern="1200" cap="all" baseline="0" dirty="0">
                <a:solidFill>
                  <a:schemeClr val="bg1"/>
                </a:solidFill>
                <a:latin typeface="+mj-lt"/>
                <a:ea typeface="+mj-ea"/>
                <a:cs typeface="+mj-cs"/>
              </a:rPr>
              <a:t>D) </a:t>
            </a:r>
            <a:r>
              <a:rPr lang="en-US" sz="1800" b="1" i="0" kern="1200" cap="all" baseline="0" dirty="0" err="1">
                <a:solidFill>
                  <a:schemeClr val="bg1"/>
                </a:solidFill>
                <a:latin typeface="+mj-lt"/>
                <a:ea typeface="+mj-ea"/>
                <a:cs typeface="+mj-cs"/>
              </a:rPr>
              <a:t>расстояние</a:t>
            </a:r>
            <a:r>
              <a:rPr lang="en-US" sz="1800" b="1" i="0" kern="1200" cap="all" baseline="0" dirty="0">
                <a:solidFill>
                  <a:schemeClr val="bg1"/>
                </a:solidFill>
                <a:latin typeface="+mj-lt"/>
                <a:ea typeface="+mj-ea"/>
                <a:cs typeface="+mj-cs"/>
              </a:rPr>
              <a:t> </a:t>
            </a:r>
            <a:r>
              <a:rPr lang="en-US" sz="1800" b="1" i="0" kern="1200" cap="all" baseline="0" dirty="0" err="1">
                <a:solidFill>
                  <a:schemeClr val="bg1"/>
                </a:solidFill>
                <a:latin typeface="+mj-lt"/>
                <a:ea typeface="+mj-ea"/>
                <a:cs typeface="+mj-cs"/>
              </a:rPr>
              <a:t>между</a:t>
            </a:r>
            <a:r>
              <a:rPr lang="en-US" sz="1800" b="1" i="0" kern="1200" cap="all" baseline="0" dirty="0">
                <a:solidFill>
                  <a:schemeClr val="bg1"/>
                </a:solidFill>
                <a:latin typeface="+mj-lt"/>
                <a:ea typeface="+mj-ea"/>
                <a:cs typeface="+mj-cs"/>
              </a:rPr>
              <a:t> </a:t>
            </a:r>
            <a:r>
              <a:rPr lang="en-US" sz="1800" b="1" i="0" kern="1200" cap="all" baseline="0" dirty="0" err="1">
                <a:solidFill>
                  <a:schemeClr val="bg1"/>
                </a:solidFill>
                <a:latin typeface="+mj-lt"/>
                <a:ea typeface="+mj-ea"/>
                <a:cs typeface="+mj-cs"/>
              </a:rPr>
              <a:t>любыми</a:t>
            </a:r>
            <a:r>
              <a:rPr lang="en-US" sz="1800" b="1" i="0" kern="1200" cap="all" baseline="0" dirty="0">
                <a:solidFill>
                  <a:schemeClr val="bg1"/>
                </a:solidFill>
                <a:latin typeface="+mj-lt"/>
                <a:ea typeface="+mj-ea"/>
                <a:cs typeface="+mj-cs"/>
              </a:rPr>
              <a:t> </a:t>
            </a:r>
            <a:r>
              <a:rPr lang="en-US" sz="1800" b="1" i="0" kern="1200" cap="all" baseline="0" dirty="0" err="1">
                <a:solidFill>
                  <a:schemeClr val="bg1"/>
                </a:solidFill>
                <a:latin typeface="+mj-lt"/>
                <a:ea typeface="+mj-ea"/>
                <a:cs typeface="+mj-cs"/>
              </a:rPr>
              <a:t>двумя</a:t>
            </a:r>
            <a:r>
              <a:rPr lang="en-US" sz="1800" b="1" i="0" kern="1200" cap="all" baseline="0" dirty="0">
                <a:solidFill>
                  <a:schemeClr val="bg1"/>
                </a:solidFill>
                <a:latin typeface="+mj-lt"/>
                <a:ea typeface="+mj-ea"/>
                <a:cs typeface="+mj-cs"/>
              </a:rPr>
              <a:t> </a:t>
            </a:r>
            <a:r>
              <a:rPr lang="en-US" sz="1800" b="1" i="0" kern="1200" cap="all" baseline="0" dirty="0" err="1">
                <a:solidFill>
                  <a:schemeClr val="bg1"/>
                </a:solidFill>
                <a:latin typeface="+mj-lt"/>
                <a:ea typeface="+mj-ea"/>
                <a:cs typeface="+mj-cs"/>
              </a:rPr>
              <a:t>точками</a:t>
            </a:r>
            <a:r>
              <a:rPr lang="en-US" sz="1800" b="1" i="0" kern="1200" cap="all" baseline="0" dirty="0">
                <a:solidFill>
                  <a:schemeClr val="bg1"/>
                </a:solidFill>
                <a:latin typeface="+mj-lt"/>
                <a:ea typeface="+mj-ea"/>
                <a:cs typeface="+mj-cs"/>
              </a:rPr>
              <a:t> </a:t>
            </a:r>
            <a:r>
              <a:rPr lang="en-US" sz="1800" b="1" i="0" kern="1200" cap="all" baseline="0" dirty="0" err="1">
                <a:solidFill>
                  <a:schemeClr val="bg1"/>
                </a:solidFill>
                <a:latin typeface="+mj-lt"/>
                <a:ea typeface="+mj-ea"/>
                <a:cs typeface="+mj-cs"/>
              </a:rPr>
              <a:t>на</a:t>
            </a:r>
            <a:r>
              <a:rPr lang="en-US" sz="1800" b="1" i="0" kern="1200" cap="all" baseline="0" dirty="0">
                <a:solidFill>
                  <a:schemeClr val="bg1"/>
                </a:solidFill>
                <a:latin typeface="+mj-lt"/>
                <a:ea typeface="+mj-ea"/>
                <a:cs typeface="+mj-cs"/>
              </a:rPr>
              <a:t> </a:t>
            </a:r>
            <a:r>
              <a:rPr lang="en-US" sz="1800" b="1" i="0" kern="1200" cap="all" baseline="0" dirty="0" err="1">
                <a:solidFill>
                  <a:schemeClr val="bg1"/>
                </a:solidFill>
                <a:latin typeface="+mj-lt"/>
                <a:ea typeface="+mj-ea"/>
                <a:cs typeface="+mj-cs"/>
              </a:rPr>
              <a:t>чертеже</a:t>
            </a:r>
            <a:r>
              <a:rPr lang="en-US" sz="1800" b="1" i="0" kern="1200" cap="all" baseline="0" dirty="0">
                <a:solidFill>
                  <a:schemeClr val="bg1"/>
                </a:solidFill>
                <a:latin typeface="+mj-lt"/>
                <a:ea typeface="+mj-ea"/>
                <a:cs typeface="+mj-cs"/>
              </a:rPr>
              <a:t> </a:t>
            </a:r>
            <a:br>
              <a:rPr lang="ru-RU" sz="1800" b="1" i="0" kern="1200" cap="all" baseline="0" dirty="0">
                <a:solidFill>
                  <a:schemeClr val="bg1"/>
                </a:solidFill>
                <a:latin typeface="+mj-lt"/>
                <a:ea typeface="+mj-ea"/>
                <a:cs typeface="+mj-cs"/>
              </a:rPr>
            </a:br>
            <a:br>
              <a:rPr lang="en-US" sz="1800" b="1" i="0" kern="1200" cap="all" baseline="0" dirty="0">
                <a:solidFill>
                  <a:schemeClr val="bg1"/>
                </a:solidFill>
                <a:latin typeface="+mj-lt"/>
                <a:ea typeface="+mj-ea"/>
                <a:cs typeface="+mj-cs"/>
              </a:rPr>
            </a:br>
            <a:r>
              <a:rPr lang="en-US" sz="1800" b="1" i="0" kern="1200" cap="all" baseline="0" dirty="0">
                <a:solidFill>
                  <a:schemeClr val="bg1"/>
                </a:solidFill>
                <a:latin typeface="+mj-lt"/>
                <a:ea typeface="+mj-ea"/>
                <a:cs typeface="+mj-cs"/>
              </a:rPr>
              <a:t>E) </a:t>
            </a:r>
            <a:r>
              <a:rPr lang="en-US" sz="1800" b="1" i="0" kern="1200" cap="all" baseline="0" dirty="0" err="1">
                <a:solidFill>
                  <a:schemeClr val="bg1"/>
                </a:solidFill>
                <a:latin typeface="+mj-lt"/>
                <a:ea typeface="+mj-ea"/>
                <a:cs typeface="+mj-cs"/>
              </a:rPr>
              <a:t>диаметр</a:t>
            </a:r>
            <a:r>
              <a:rPr lang="en-US" sz="1800" b="1" i="0" kern="1200" cap="all" baseline="0" dirty="0">
                <a:solidFill>
                  <a:schemeClr val="bg1"/>
                </a:solidFill>
                <a:latin typeface="+mj-lt"/>
                <a:ea typeface="+mj-ea"/>
                <a:cs typeface="+mj-cs"/>
              </a:rPr>
              <a:t> </a:t>
            </a:r>
            <a:r>
              <a:rPr lang="en-US" sz="1800" b="1" i="0" kern="1200" cap="all" baseline="0" dirty="0" err="1">
                <a:solidFill>
                  <a:schemeClr val="bg1"/>
                </a:solidFill>
                <a:latin typeface="+mj-lt"/>
                <a:ea typeface="+mj-ea"/>
                <a:cs typeface="+mj-cs"/>
              </a:rPr>
              <a:t>окружности</a:t>
            </a:r>
            <a:endParaRPr lang="en-US" sz="1800" b="1" i="0" kern="1200" cap="all" baseline="0" dirty="0">
              <a:solidFill>
                <a:schemeClr val="bg1"/>
              </a:solidFill>
              <a:latin typeface="+mj-lt"/>
              <a:ea typeface="+mj-ea"/>
              <a:cs typeface="+mj-cs"/>
            </a:endParaRPr>
          </a:p>
        </p:txBody>
      </p:sp>
      <p:pic>
        <p:nvPicPr>
          <p:cNvPr id="25" name="Picture 24" descr="Линейка крупным планом">
            <a:extLst>
              <a:ext uri="{FF2B5EF4-FFF2-40B4-BE49-F238E27FC236}">
                <a16:creationId xmlns:a16="http://schemas.microsoft.com/office/drawing/2014/main" id="{43CEBB10-2864-2F51-8AEB-29A3353414BC}"/>
              </a:ext>
            </a:extLst>
          </p:cNvPr>
          <p:cNvPicPr>
            <a:picLocks noChangeAspect="1"/>
          </p:cNvPicPr>
          <p:nvPr/>
        </p:nvPicPr>
        <p:blipFill rotWithShape="1">
          <a:blip r:embed="rId2">
            <a:duotone>
              <a:schemeClr val="accent2">
                <a:shade val="45000"/>
                <a:satMod val="135000"/>
              </a:schemeClr>
              <a:prstClr val="white"/>
            </a:duotone>
            <a:alphaModFix amt="51000"/>
          </a:blip>
          <a:srcRect l="14529" r="19917" b="-1"/>
          <a:stretch/>
        </p:blipFill>
        <p:spPr>
          <a:xfrm>
            <a:off x="5457027" y="10"/>
            <a:ext cx="6734973" cy="6857990"/>
          </a:xfrm>
          <a:prstGeom prst="rect">
            <a:avLst/>
          </a:prstGeom>
        </p:spPr>
      </p:pic>
      <p:sp>
        <p:nvSpPr>
          <p:cNvPr id="33" name="Graphic 17">
            <a:extLst>
              <a:ext uri="{FF2B5EF4-FFF2-40B4-BE49-F238E27FC236}">
                <a16:creationId xmlns:a16="http://schemas.microsoft.com/office/drawing/2014/main" id="{B71758F4-3F46-45DA-8AC5-4E508DA080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957736" y="815001"/>
            <a:ext cx="139039" cy="139039"/>
          </a:xfrm>
          <a:custGeom>
            <a:avLst/>
            <a:gdLst>
              <a:gd name="connsiteX0" fmla="*/ 129602 w 139039"/>
              <a:gd name="connsiteY0" fmla="*/ 60082 h 139039"/>
              <a:gd name="connsiteX1" fmla="*/ 78957 w 139039"/>
              <a:gd name="connsiteY1" fmla="*/ 60082 h 139039"/>
              <a:gd name="connsiteX2" fmla="*/ 78957 w 139039"/>
              <a:gd name="connsiteY2" fmla="*/ 9437 h 139039"/>
              <a:gd name="connsiteX3" fmla="*/ 69520 w 139039"/>
              <a:gd name="connsiteY3" fmla="*/ 0 h 139039"/>
              <a:gd name="connsiteX4" fmla="*/ 60082 w 139039"/>
              <a:gd name="connsiteY4" fmla="*/ 9437 h 139039"/>
              <a:gd name="connsiteX5" fmla="*/ 60082 w 139039"/>
              <a:gd name="connsiteY5" fmla="*/ 60082 h 139039"/>
              <a:gd name="connsiteX6" fmla="*/ 9437 w 139039"/>
              <a:gd name="connsiteY6" fmla="*/ 60082 h 139039"/>
              <a:gd name="connsiteX7" fmla="*/ 0 w 139039"/>
              <a:gd name="connsiteY7" fmla="*/ 69520 h 139039"/>
              <a:gd name="connsiteX8" fmla="*/ 9437 w 139039"/>
              <a:gd name="connsiteY8" fmla="*/ 78957 h 139039"/>
              <a:gd name="connsiteX9" fmla="*/ 60082 w 139039"/>
              <a:gd name="connsiteY9" fmla="*/ 78957 h 139039"/>
              <a:gd name="connsiteX10" fmla="*/ 60082 w 139039"/>
              <a:gd name="connsiteY10" fmla="*/ 129602 h 139039"/>
              <a:gd name="connsiteX11" fmla="*/ 69520 w 139039"/>
              <a:gd name="connsiteY11" fmla="*/ 139039 h 139039"/>
              <a:gd name="connsiteX12" fmla="*/ 78957 w 139039"/>
              <a:gd name="connsiteY12" fmla="*/ 129602 h 139039"/>
              <a:gd name="connsiteX13" fmla="*/ 78957 w 139039"/>
              <a:gd name="connsiteY13" fmla="*/ 78957 h 139039"/>
              <a:gd name="connsiteX14" fmla="*/ 129602 w 139039"/>
              <a:gd name="connsiteY14" fmla="*/ 78957 h 139039"/>
              <a:gd name="connsiteX15" fmla="*/ 139039 w 139039"/>
              <a:gd name="connsiteY15" fmla="*/ 69520 h 139039"/>
              <a:gd name="connsiteX16" fmla="*/ 129602 w 139039"/>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9" h="139039">
                <a:moveTo>
                  <a:pt x="129602" y="60082"/>
                </a:moveTo>
                <a:lnTo>
                  <a:pt x="78957" y="60082"/>
                </a:lnTo>
                <a:lnTo>
                  <a:pt x="78957" y="9437"/>
                </a:lnTo>
                <a:cubicBezTo>
                  <a:pt x="78957" y="4225"/>
                  <a:pt x="74731" y="0"/>
                  <a:pt x="69520" y="0"/>
                </a:cubicBezTo>
                <a:cubicBezTo>
                  <a:pt x="64308"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8" y="139039"/>
                  <a:pt x="69520" y="139039"/>
                </a:cubicBezTo>
                <a:cubicBezTo>
                  <a:pt x="74731" y="139039"/>
                  <a:pt x="78957" y="134814"/>
                  <a:pt x="78957" y="129602"/>
                </a:cubicBezTo>
                <a:lnTo>
                  <a:pt x="78957" y="78957"/>
                </a:lnTo>
                <a:lnTo>
                  <a:pt x="129602" y="78957"/>
                </a:lnTo>
                <a:cubicBezTo>
                  <a:pt x="134814" y="78957"/>
                  <a:pt x="139039" y="74731"/>
                  <a:pt x="139039" y="69520"/>
                </a:cubicBezTo>
                <a:cubicBezTo>
                  <a:pt x="139039" y="64308"/>
                  <a:pt x="134814" y="60082"/>
                  <a:pt x="129602" y="60082"/>
                </a:cubicBezTo>
                <a:close/>
              </a:path>
            </a:pathLst>
          </a:custGeom>
          <a:solidFill>
            <a:schemeClr val="bg1"/>
          </a:solidFill>
          <a:ln w="603" cap="flat">
            <a:noFill/>
            <a:prstDash val="solid"/>
            <a:miter/>
          </a:ln>
        </p:spPr>
        <p:txBody>
          <a:bodyPr rtlCol="0" anchor="ctr"/>
          <a:lstStyle/>
          <a:p>
            <a:endParaRPr lang="en-US"/>
          </a:p>
        </p:txBody>
      </p:sp>
      <p:sp>
        <p:nvSpPr>
          <p:cNvPr id="35" name="Graphic 15">
            <a:extLst>
              <a:ext uri="{FF2B5EF4-FFF2-40B4-BE49-F238E27FC236}">
                <a16:creationId xmlns:a16="http://schemas.microsoft.com/office/drawing/2014/main" id="{8550FED7-7C32-42BB-98DB-30272A6331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16516" y="1044297"/>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bg1"/>
          </a:solidFill>
          <a:ln w="422" cap="flat">
            <a:noFill/>
            <a:prstDash val="solid"/>
            <a:miter/>
          </a:ln>
        </p:spPr>
        <p:txBody>
          <a:bodyPr rtlCol="0" anchor="ctr"/>
          <a:lstStyle/>
          <a:p>
            <a:endParaRPr lang="en-US"/>
          </a:p>
        </p:txBody>
      </p:sp>
      <p:cxnSp>
        <p:nvCxnSpPr>
          <p:cNvPr id="37" name="Straight Connector 36">
            <a:extLst>
              <a:ext uri="{FF2B5EF4-FFF2-40B4-BE49-F238E27FC236}">
                <a16:creationId xmlns:a16="http://schemas.microsoft.com/office/drawing/2014/main" id="{56020367-4FD5-4596-8E10-C5F095CD8DB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274341"/>
            <a:ext cx="11353800" cy="0"/>
          </a:xfrm>
          <a:prstGeom prst="line">
            <a:avLst/>
          </a:prstGeom>
          <a:ln w="25400" cap="sq">
            <a:solidFill>
              <a:schemeClr val="bg1"/>
            </a:soli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251971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8" name="Straight Connector 7">
            <a:extLst>
              <a:ext uri="{FF2B5EF4-FFF2-40B4-BE49-F238E27FC236}">
                <a16:creationId xmlns:a16="http://schemas.microsoft.com/office/drawing/2014/main" id="{D1B787A8-0D67-4B7E-9B48-86BD906AB6B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5890" y="1114050"/>
            <a:ext cx="0" cy="5735637"/>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 useBgFill="1">
        <p:nvSpPr>
          <p:cNvPr id="10" name="Rectangle 9">
            <a:extLst>
              <a:ext uri="{FF2B5EF4-FFF2-40B4-BE49-F238E27FC236}">
                <a16:creationId xmlns:a16="http://schemas.microsoft.com/office/drawing/2014/main" id="{6E37B132-9C54-4236-8910-3340177AD9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a:extLst>
              <a:ext uri="{FF2B5EF4-FFF2-40B4-BE49-F238E27FC236}">
                <a16:creationId xmlns:a16="http://schemas.microsoft.com/office/drawing/2014/main" id="{D472C551-D440-40DF-9260-BDB9AC4096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100000">
                <a:schemeClr val="accent4"/>
              </a:gs>
              <a:gs pos="0">
                <a:schemeClr val="accent2"/>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Univers"/>
              <a:ea typeface="+mn-ea"/>
              <a:cs typeface="+mn-cs"/>
            </a:endParaRPr>
          </a:p>
        </p:txBody>
      </p:sp>
      <p:pic>
        <p:nvPicPr>
          <p:cNvPr id="4" name="Picture 3">
            <a:extLst>
              <a:ext uri="{FF2B5EF4-FFF2-40B4-BE49-F238E27FC236}">
                <a16:creationId xmlns:a16="http://schemas.microsoft.com/office/drawing/2014/main" id="{3B1E843B-1BFE-9331-33E2-2BAF2A9598CF}"/>
              </a:ext>
            </a:extLst>
          </p:cNvPr>
          <p:cNvPicPr>
            <a:picLocks noChangeAspect="1"/>
          </p:cNvPicPr>
          <p:nvPr/>
        </p:nvPicPr>
        <p:blipFill rotWithShape="1">
          <a:blip r:embed="rId2">
            <a:duotone>
              <a:schemeClr val="accent1">
                <a:shade val="45000"/>
                <a:satMod val="135000"/>
              </a:schemeClr>
              <a:prstClr val="white"/>
            </a:duotone>
            <a:alphaModFix amt="35000"/>
          </a:blip>
          <a:srcRect t="1703" r="1" b="18452"/>
          <a:stretch/>
        </p:blipFill>
        <p:spPr>
          <a:xfrm>
            <a:off x="17756" y="-52036"/>
            <a:ext cx="12183122" cy="6857989"/>
          </a:xfrm>
          <a:prstGeom prst="rect">
            <a:avLst/>
          </a:prstGeom>
        </p:spPr>
      </p:pic>
      <p:sp>
        <p:nvSpPr>
          <p:cNvPr id="2" name="Заголовок 1">
            <a:extLst>
              <a:ext uri="{FF2B5EF4-FFF2-40B4-BE49-F238E27FC236}">
                <a16:creationId xmlns:a16="http://schemas.microsoft.com/office/drawing/2014/main" id="{FCDA707C-A9D2-5854-33B4-43A80E04D19F}"/>
              </a:ext>
            </a:extLst>
          </p:cNvPr>
          <p:cNvSpPr>
            <a:spLocks noGrp="1"/>
          </p:cNvSpPr>
          <p:nvPr>
            <p:ph type="title"/>
          </p:nvPr>
        </p:nvSpPr>
        <p:spPr>
          <a:xfrm>
            <a:off x="444697" y="858506"/>
            <a:ext cx="7147177" cy="4885442"/>
          </a:xfrm>
        </p:spPr>
        <p:txBody>
          <a:bodyPr vert="horz" lIns="91440" tIns="45720" rIns="91440" bIns="45720" rtlCol="0" anchor="b">
            <a:normAutofit fontScale="90000"/>
          </a:bodyPr>
          <a:lstStyle/>
          <a:p>
            <a:r>
              <a:rPr lang="en-US" sz="3100" b="1" i="0" kern="1200" cap="all" baseline="0" dirty="0" err="1">
                <a:solidFill>
                  <a:srgbClr val="FFFFFF"/>
                </a:solidFill>
                <a:latin typeface="+mj-lt"/>
                <a:ea typeface="+mj-ea"/>
                <a:cs typeface="+mj-cs"/>
              </a:rPr>
              <a:t>Знак</a:t>
            </a:r>
            <a:r>
              <a:rPr lang="en-US" sz="3100" b="1" i="0" kern="1200" cap="all" baseline="0" dirty="0">
                <a:solidFill>
                  <a:srgbClr val="FFFFFF"/>
                </a:solidFill>
                <a:latin typeface="+mj-lt"/>
                <a:ea typeface="+mj-ea"/>
                <a:cs typeface="+mj-cs"/>
              </a:rPr>
              <a:t> ⊳ </a:t>
            </a:r>
            <a:r>
              <a:rPr lang="en-US" sz="3100" b="1" i="0" kern="1200" cap="all" baseline="0" dirty="0" err="1">
                <a:solidFill>
                  <a:srgbClr val="FFFFFF"/>
                </a:solidFill>
                <a:latin typeface="+mj-lt"/>
                <a:ea typeface="+mj-ea"/>
                <a:cs typeface="+mj-cs"/>
              </a:rPr>
              <a:t>перед</a:t>
            </a:r>
            <a:r>
              <a:rPr lang="en-US" sz="3100" b="1" i="0" kern="1200" cap="all" baseline="0" dirty="0">
                <a:solidFill>
                  <a:srgbClr val="FFFFFF"/>
                </a:solidFill>
                <a:latin typeface="+mj-lt"/>
                <a:ea typeface="+mj-ea"/>
                <a:cs typeface="+mj-cs"/>
              </a:rPr>
              <a:t> </a:t>
            </a:r>
            <a:r>
              <a:rPr lang="en-US" sz="3100" b="1" i="0" kern="1200" cap="all" baseline="0" dirty="0" err="1">
                <a:solidFill>
                  <a:srgbClr val="FFFFFF"/>
                </a:solidFill>
                <a:latin typeface="+mj-lt"/>
                <a:ea typeface="+mj-ea"/>
                <a:cs typeface="+mj-cs"/>
              </a:rPr>
              <a:t>размерным</a:t>
            </a:r>
            <a:r>
              <a:rPr lang="en-US" sz="3100" b="1" i="0" kern="1200" cap="all" baseline="0" dirty="0">
                <a:solidFill>
                  <a:srgbClr val="FFFFFF"/>
                </a:solidFill>
                <a:latin typeface="+mj-lt"/>
                <a:ea typeface="+mj-ea"/>
                <a:cs typeface="+mj-cs"/>
              </a:rPr>
              <a:t> </a:t>
            </a:r>
            <a:r>
              <a:rPr lang="en-US" sz="3100" b="1" i="0" kern="1200" cap="all" baseline="0" dirty="0" err="1">
                <a:solidFill>
                  <a:srgbClr val="FFFFFF"/>
                </a:solidFill>
                <a:latin typeface="+mj-lt"/>
                <a:ea typeface="+mj-ea"/>
                <a:cs typeface="+mj-cs"/>
              </a:rPr>
              <a:t>числом</a:t>
            </a:r>
            <a:r>
              <a:rPr lang="en-US" sz="3100" b="1" i="0" kern="1200" cap="all" baseline="0" dirty="0">
                <a:solidFill>
                  <a:srgbClr val="FFFFFF"/>
                </a:solidFill>
                <a:latin typeface="+mj-lt"/>
                <a:ea typeface="+mj-ea"/>
                <a:cs typeface="+mj-cs"/>
              </a:rPr>
              <a:t> </a:t>
            </a:r>
            <a:r>
              <a:rPr lang="en-US" sz="3100" b="1" i="0" kern="1200" cap="all" baseline="0" dirty="0" err="1">
                <a:solidFill>
                  <a:srgbClr val="FFFFFF"/>
                </a:solidFill>
                <a:latin typeface="+mj-lt"/>
                <a:ea typeface="+mj-ea"/>
                <a:cs typeface="+mj-cs"/>
              </a:rPr>
              <a:t>на</a:t>
            </a:r>
            <a:r>
              <a:rPr lang="en-US" sz="3100" b="1" i="0" kern="1200" cap="all" baseline="0" dirty="0">
                <a:solidFill>
                  <a:srgbClr val="FFFFFF"/>
                </a:solidFill>
                <a:latin typeface="+mj-lt"/>
                <a:ea typeface="+mj-ea"/>
                <a:cs typeface="+mj-cs"/>
              </a:rPr>
              <a:t> </a:t>
            </a:r>
            <a:r>
              <a:rPr lang="en-US" sz="3100" b="1" i="0" kern="1200" cap="all" baseline="0" dirty="0" err="1">
                <a:solidFill>
                  <a:srgbClr val="FFFFFF"/>
                </a:solidFill>
                <a:latin typeface="+mj-lt"/>
                <a:ea typeface="+mj-ea"/>
                <a:cs typeface="+mj-cs"/>
              </a:rPr>
              <a:t>чертеже</a:t>
            </a:r>
            <a:r>
              <a:rPr lang="en-US" sz="3100" b="1" i="0" kern="1200" cap="all" baseline="0" dirty="0">
                <a:solidFill>
                  <a:srgbClr val="FFFFFF"/>
                </a:solidFill>
                <a:latin typeface="+mj-lt"/>
                <a:ea typeface="+mj-ea"/>
                <a:cs typeface="+mj-cs"/>
              </a:rPr>
              <a:t> </a:t>
            </a:r>
            <a:r>
              <a:rPr lang="en-US" sz="3100" b="1" i="0" kern="1200" cap="all" baseline="0" dirty="0" err="1">
                <a:solidFill>
                  <a:srgbClr val="FFFFFF"/>
                </a:solidFill>
                <a:latin typeface="+mj-lt"/>
                <a:ea typeface="+mj-ea"/>
                <a:cs typeface="+mj-cs"/>
              </a:rPr>
              <a:t>означает</a:t>
            </a:r>
            <a:r>
              <a:rPr lang="en-US" sz="3100" b="1" i="0" kern="1200" cap="all" baseline="0" dirty="0">
                <a:solidFill>
                  <a:srgbClr val="FFFFFF"/>
                </a:solidFill>
                <a:latin typeface="+mj-lt"/>
                <a:ea typeface="+mj-ea"/>
                <a:cs typeface="+mj-cs"/>
              </a:rPr>
              <a:t> …</a:t>
            </a:r>
            <a:br>
              <a:rPr lang="ru-RU" sz="3100" b="1" i="0" kern="1200" cap="all" baseline="0" dirty="0">
                <a:solidFill>
                  <a:srgbClr val="FFFFFF"/>
                </a:solidFill>
                <a:latin typeface="+mj-lt"/>
                <a:ea typeface="+mj-ea"/>
                <a:cs typeface="+mj-cs"/>
              </a:rPr>
            </a:br>
            <a:br>
              <a:rPr lang="en-US" sz="3100" b="1" i="0" kern="1200" cap="all" baseline="0" dirty="0">
                <a:solidFill>
                  <a:srgbClr val="FFFFFF"/>
                </a:solidFill>
                <a:latin typeface="+mj-lt"/>
                <a:ea typeface="+mj-ea"/>
                <a:cs typeface="+mj-cs"/>
              </a:rPr>
            </a:br>
            <a:r>
              <a:rPr lang="en-US" sz="3100" b="1" i="0" kern="1200" cap="all" baseline="0" dirty="0">
                <a:solidFill>
                  <a:srgbClr val="FFFFFF"/>
                </a:solidFill>
                <a:latin typeface="+mj-lt"/>
                <a:ea typeface="+mj-ea"/>
                <a:cs typeface="+mj-cs"/>
              </a:rPr>
              <a:t>A) </a:t>
            </a:r>
            <a:r>
              <a:rPr lang="en-US" sz="3100" b="1" i="0" kern="1200" cap="all" baseline="0" dirty="0" err="1">
                <a:solidFill>
                  <a:srgbClr val="FFFFFF"/>
                </a:solidFill>
                <a:latin typeface="+mj-lt"/>
                <a:ea typeface="+mj-ea"/>
                <a:cs typeface="+mj-cs"/>
              </a:rPr>
              <a:t>конусность</a:t>
            </a:r>
            <a:br>
              <a:rPr lang="ru-RU" sz="3100" b="1" i="0" kern="1200" cap="all" baseline="0" dirty="0">
                <a:solidFill>
                  <a:srgbClr val="FFFFFF"/>
                </a:solidFill>
                <a:latin typeface="+mj-lt"/>
                <a:ea typeface="+mj-ea"/>
                <a:cs typeface="+mj-cs"/>
              </a:rPr>
            </a:br>
            <a:br>
              <a:rPr lang="en-US" sz="3100" b="1" i="0" kern="1200" cap="all" baseline="0" dirty="0">
                <a:solidFill>
                  <a:srgbClr val="FFFFFF"/>
                </a:solidFill>
                <a:latin typeface="+mj-lt"/>
                <a:ea typeface="+mj-ea"/>
                <a:cs typeface="+mj-cs"/>
              </a:rPr>
            </a:br>
            <a:r>
              <a:rPr lang="en-US" sz="3100" b="1" i="0" kern="1200" cap="all" baseline="0" dirty="0">
                <a:solidFill>
                  <a:srgbClr val="FFFFFF"/>
                </a:solidFill>
                <a:latin typeface="+mj-lt"/>
                <a:ea typeface="+mj-ea"/>
                <a:cs typeface="+mj-cs"/>
              </a:rPr>
              <a:t>B) </a:t>
            </a:r>
            <a:r>
              <a:rPr lang="en-US" sz="3100" b="1" i="0" kern="1200" cap="all" baseline="0" dirty="0" err="1">
                <a:solidFill>
                  <a:srgbClr val="FFFFFF"/>
                </a:solidFill>
                <a:latin typeface="+mj-lt"/>
                <a:ea typeface="+mj-ea"/>
                <a:cs typeface="+mj-cs"/>
              </a:rPr>
              <a:t>уклон</a:t>
            </a:r>
            <a:br>
              <a:rPr lang="ru-RU" sz="3100" b="1" i="0" kern="1200" cap="all" baseline="0" dirty="0">
                <a:solidFill>
                  <a:srgbClr val="FFFFFF"/>
                </a:solidFill>
                <a:latin typeface="+mj-lt"/>
                <a:ea typeface="+mj-ea"/>
                <a:cs typeface="+mj-cs"/>
              </a:rPr>
            </a:br>
            <a:br>
              <a:rPr lang="en-US" sz="3100" b="1" i="0" kern="1200" cap="all" baseline="0" dirty="0">
                <a:solidFill>
                  <a:srgbClr val="FFFFFF"/>
                </a:solidFill>
                <a:latin typeface="+mj-lt"/>
                <a:ea typeface="+mj-ea"/>
                <a:cs typeface="+mj-cs"/>
              </a:rPr>
            </a:br>
            <a:r>
              <a:rPr lang="en-US" sz="3100" b="1" i="0" kern="1200" cap="all" baseline="0" dirty="0">
                <a:solidFill>
                  <a:srgbClr val="FFFFFF"/>
                </a:solidFill>
                <a:latin typeface="+mj-lt"/>
                <a:ea typeface="+mj-ea"/>
                <a:cs typeface="+mj-cs"/>
              </a:rPr>
              <a:t>C) </a:t>
            </a:r>
            <a:r>
              <a:rPr lang="en-US" sz="3100" b="1" i="0" kern="1200" cap="all" baseline="0" dirty="0" err="1">
                <a:solidFill>
                  <a:srgbClr val="FFFFFF"/>
                </a:solidFill>
                <a:latin typeface="+mj-lt"/>
                <a:ea typeface="+mj-ea"/>
                <a:cs typeface="+mj-cs"/>
              </a:rPr>
              <a:t>радиус</a:t>
            </a:r>
            <a:r>
              <a:rPr lang="en-US" sz="3100" b="1" i="0" kern="1200" cap="all" baseline="0" dirty="0">
                <a:solidFill>
                  <a:srgbClr val="FFFFFF"/>
                </a:solidFill>
                <a:latin typeface="+mj-lt"/>
                <a:ea typeface="+mj-ea"/>
                <a:cs typeface="+mj-cs"/>
              </a:rPr>
              <a:t> </a:t>
            </a:r>
            <a:r>
              <a:rPr lang="en-US" sz="3100" b="1" i="0" kern="1200" cap="all" baseline="0" dirty="0" err="1">
                <a:solidFill>
                  <a:srgbClr val="FFFFFF"/>
                </a:solidFill>
                <a:latin typeface="+mj-lt"/>
                <a:ea typeface="+mj-ea"/>
                <a:cs typeface="+mj-cs"/>
              </a:rPr>
              <a:t>окружности</a:t>
            </a:r>
            <a:br>
              <a:rPr lang="ru-RU" sz="3100" b="1" i="0" kern="1200" cap="all" baseline="0" dirty="0">
                <a:solidFill>
                  <a:srgbClr val="FFFFFF"/>
                </a:solidFill>
                <a:latin typeface="+mj-lt"/>
                <a:ea typeface="+mj-ea"/>
                <a:cs typeface="+mj-cs"/>
              </a:rPr>
            </a:br>
            <a:br>
              <a:rPr lang="en-US" sz="3100" b="1" i="0" kern="1200" cap="all" baseline="0" dirty="0">
                <a:solidFill>
                  <a:srgbClr val="FFFFFF"/>
                </a:solidFill>
                <a:latin typeface="+mj-lt"/>
                <a:ea typeface="+mj-ea"/>
                <a:cs typeface="+mj-cs"/>
              </a:rPr>
            </a:br>
            <a:r>
              <a:rPr lang="en-US" sz="3100" b="1" i="0" kern="1200" cap="all" baseline="0" dirty="0">
                <a:solidFill>
                  <a:srgbClr val="FFFFFF"/>
                </a:solidFill>
                <a:latin typeface="+mj-lt"/>
                <a:ea typeface="+mj-ea"/>
                <a:cs typeface="+mj-cs"/>
              </a:rPr>
              <a:t>D) </a:t>
            </a:r>
            <a:r>
              <a:rPr lang="en-US" sz="3100" b="1" i="0" kern="1200" cap="all" baseline="0" dirty="0" err="1">
                <a:solidFill>
                  <a:srgbClr val="FFFFFF"/>
                </a:solidFill>
                <a:latin typeface="+mj-lt"/>
                <a:ea typeface="+mj-ea"/>
                <a:cs typeface="+mj-cs"/>
              </a:rPr>
              <a:t>сторону</a:t>
            </a:r>
            <a:r>
              <a:rPr lang="en-US" sz="3100" b="1" i="0" kern="1200" cap="all" baseline="0" dirty="0">
                <a:solidFill>
                  <a:srgbClr val="FFFFFF"/>
                </a:solidFill>
                <a:latin typeface="+mj-lt"/>
                <a:ea typeface="+mj-ea"/>
                <a:cs typeface="+mj-cs"/>
              </a:rPr>
              <a:t> </a:t>
            </a:r>
            <a:r>
              <a:rPr lang="en-US" sz="3100" b="1" i="0" kern="1200" cap="all" baseline="0" dirty="0" err="1">
                <a:solidFill>
                  <a:srgbClr val="FFFFFF"/>
                </a:solidFill>
                <a:latin typeface="+mj-lt"/>
                <a:ea typeface="+mj-ea"/>
                <a:cs typeface="+mj-cs"/>
              </a:rPr>
              <a:t>квадрата</a:t>
            </a:r>
            <a:br>
              <a:rPr lang="ru-RU" sz="3100" b="1" i="0" kern="1200" cap="all" baseline="0" dirty="0">
                <a:solidFill>
                  <a:srgbClr val="FFFFFF"/>
                </a:solidFill>
                <a:latin typeface="+mj-lt"/>
                <a:ea typeface="+mj-ea"/>
                <a:cs typeface="+mj-cs"/>
              </a:rPr>
            </a:br>
            <a:br>
              <a:rPr lang="en-US" sz="3100" b="1" i="0" kern="1200" cap="all" baseline="0" dirty="0">
                <a:solidFill>
                  <a:srgbClr val="FFFFFF"/>
                </a:solidFill>
                <a:latin typeface="+mj-lt"/>
                <a:ea typeface="+mj-ea"/>
                <a:cs typeface="+mj-cs"/>
              </a:rPr>
            </a:br>
            <a:r>
              <a:rPr lang="en-US" sz="3100" b="1" i="0" kern="1200" cap="all" baseline="0" dirty="0">
                <a:solidFill>
                  <a:srgbClr val="FFFFFF"/>
                </a:solidFill>
                <a:latin typeface="+mj-lt"/>
                <a:ea typeface="+mj-ea"/>
                <a:cs typeface="+mj-cs"/>
              </a:rPr>
              <a:t>E) </a:t>
            </a:r>
            <a:r>
              <a:rPr lang="en-US" sz="3100" b="1" i="0" kern="1200" cap="all" baseline="0" dirty="0" err="1">
                <a:solidFill>
                  <a:srgbClr val="FFFFFF"/>
                </a:solidFill>
                <a:latin typeface="+mj-lt"/>
                <a:ea typeface="+mj-ea"/>
                <a:cs typeface="+mj-cs"/>
              </a:rPr>
              <a:t>диаметр</a:t>
            </a:r>
            <a:r>
              <a:rPr lang="en-US" sz="3100" b="1" i="0" kern="1200" cap="all" baseline="0" dirty="0">
                <a:solidFill>
                  <a:srgbClr val="FFFFFF"/>
                </a:solidFill>
                <a:latin typeface="+mj-lt"/>
                <a:ea typeface="+mj-ea"/>
                <a:cs typeface="+mj-cs"/>
              </a:rPr>
              <a:t> </a:t>
            </a:r>
            <a:r>
              <a:rPr lang="en-US" sz="3100" b="1" i="0" kern="1200" cap="all" baseline="0" dirty="0" err="1">
                <a:solidFill>
                  <a:srgbClr val="FFFFFF"/>
                </a:solidFill>
                <a:latin typeface="+mj-lt"/>
                <a:ea typeface="+mj-ea"/>
                <a:cs typeface="+mj-cs"/>
              </a:rPr>
              <a:t>окружности</a:t>
            </a:r>
            <a:endParaRPr lang="en-US" sz="3100" b="1" i="0" kern="1200" cap="all" baseline="0" dirty="0">
              <a:solidFill>
                <a:srgbClr val="FFFFFF"/>
              </a:solidFill>
              <a:latin typeface="+mj-lt"/>
              <a:ea typeface="+mj-ea"/>
              <a:cs typeface="+mj-cs"/>
            </a:endParaRPr>
          </a:p>
        </p:txBody>
      </p:sp>
      <p:cxnSp>
        <p:nvCxnSpPr>
          <p:cNvPr id="14" name="Straight Connector 13">
            <a:extLst>
              <a:ext uri="{FF2B5EF4-FFF2-40B4-BE49-F238E27FC236}">
                <a16:creationId xmlns:a16="http://schemas.microsoft.com/office/drawing/2014/main" id="{56020367-4FD5-4596-8E10-C5F095CD8DB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878" y="806470"/>
            <a:ext cx="8453437" cy="0"/>
          </a:xfrm>
          <a:prstGeom prst="line">
            <a:avLst/>
          </a:prstGeom>
          <a:ln w="25400" cap="sq">
            <a:solidFill>
              <a:srgbClr val="FFFFFF"/>
            </a:solidFill>
            <a:bevel/>
          </a:ln>
        </p:spPr>
        <p:style>
          <a:lnRef idx="1">
            <a:schemeClr val="accent1"/>
          </a:lnRef>
          <a:fillRef idx="0">
            <a:schemeClr val="accent1"/>
          </a:fillRef>
          <a:effectRef idx="0">
            <a:schemeClr val="accent1"/>
          </a:effectRef>
          <a:fontRef idx="minor">
            <a:schemeClr val="tx1"/>
          </a:fontRef>
        </p:style>
      </p:cxnSp>
      <p:sp>
        <p:nvSpPr>
          <p:cNvPr id="16" name="Graphic 22">
            <a:extLst>
              <a:ext uri="{FF2B5EF4-FFF2-40B4-BE49-F238E27FC236}">
                <a16:creationId xmlns:a16="http://schemas.microsoft.com/office/drawing/2014/main" id="{508BEF50-7B1E-49A4-BC19-5F4F1D755E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74340" y="1225788"/>
            <a:ext cx="151536" cy="151536"/>
          </a:xfrm>
          <a:custGeom>
            <a:avLst/>
            <a:gdLst>
              <a:gd name="connsiteX0" fmla="*/ 141251 w 151536"/>
              <a:gd name="connsiteY0" fmla="*/ 65483 h 151536"/>
              <a:gd name="connsiteX1" fmla="*/ 86053 w 151536"/>
              <a:gd name="connsiteY1" fmla="*/ 65483 h 151536"/>
              <a:gd name="connsiteX2" fmla="*/ 86053 w 151536"/>
              <a:gd name="connsiteY2" fmla="*/ 10285 h 151536"/>
              <a:gd name="connsiteX3" fmla="*/ 75768 w 151536"/>
              <a:gd name="connsiteY3" fmla="*/ 0 h 151536"/>
              <a:gd name="connsiteX4" fmla="*/ 65483 w 151536"/>
              <a:gd name="connsiteY4" fmla="*/ 10285 h 151536"/>
              <a:gd name="connsiteX5" fmla="*/ 65483 w 151536"/>
              <a:gd name="connsiteY5" fmla="*/ 65483 h 151536"/>
              <a:gd name="connsiteX6" fmla="*/ 10285 w 151536"/>
              <a:gd name="connsiteY6" fmla="*/ 65483 h 151536"/>
              <a:gd name="connsiteX7" fmla="*/ 0 w 151536"/>
              <a:gd name="connsiteY7" fmla="*/ 75768 h 151536"/>
              <a:gd name="connsiteX8" fmla="*/ 10285 w 151536"/>
              <a:gd name="connsiteY8" fmla="*/ 86053 h 151536"/>
              <a:gd name="connsiteX9" fmla="*/ 65483 w 151536"/>
              <a:gd name="connsiteY9" fmla="*/ 86053 h 151536"/>
              <a:gd name="connsiteX10" fmla="*/ 65483 w 151536"/>
              <a:gd name="connsiteY10" fmla="*/ 141251 h 151536"/>
              <a:gd name="connsiteX11" fmla="*/ 75768 w 151536"/>
              <a:gd name="connsiteY11" fmla="*/ 151536 h 151536"/>
              <a:gd name="connsiteX12" fmla="*/ 86053 w 151536"/>
              <a:gd name="connsiteY12" fmla="*/ 141251 h 151536"/>
              <a:gd name="connsiteX13" fmla="*/ 86053 w 151536"/>
              <a:gd name="connsiteY13" fmla="*/ 86053 h 151536"/>
              <a:gd name="connsiteX14" fmla="*/ 141251 w 151536"/>
              <a:gd name="connsiteY14" fmla="*/ 86053 h 151536"/>
              <a:gd name="connsiteX15" fmla="*/ 151536 w 151536"/>
              <a:gd name="connsiteY15" fmla="*/ 75768 h 151536"/>
              <a:gd name="connsiteX16" fmla="*/ 141251 w 151536"/>
              <a:gd name="connsiteY16" fmla="*/ 65483 h 151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51536" h="151536">
                <a:moveTo>
                  <a:pt x="141251" y="65483"/>
                </a:moveTo>
                <a:lnTo>
                  <a:pt x="86053" y="65483"/>
                </a:lnTo>
                <a:lnTo>
                  <a:pt x="86053" y="10285"/>
                </a:lnTo>
                <a:cubicBezTo>
                  <a:pt x="86053" y="4605"/>
                  <a:pt x="81448" y="0"/>
                  <a:pt x="75768" y="0"/>
                </a:cubicBezTo>
                <a:cubicBezTo>
                  <a:pt x="70088" y="0"/>
                  <a:pt x="65483" y="4605"/>
                  <a:pt x="65483" y="10285"/>
                </a:cubicBezTo>
                <a:lnTo>
                  <a:pt x="65483" y="65483"/>
                </a:lnTo>
                <a:lnTo>
                  <a:pt x="10285" y="65483"/>
                </a:lnTo>
                <a:cubicBezTo>
                  <a:pt x="4605" y="65483"/>
                  <a:pt x="0" y="70088"/>
                  <a:pt x="0" y="75768"/>
                </a:cubicBezTo>
                <a:cubicBezTo>
                  <a:pt x="0" y="81448"/>
                  <a:pt x="4605" y="86053"/>
                  <a:pt x="10285" y="86053"/>
                </a:cubicBezTo>
                <a:lnTo>
                  <a:pt x="65483" y="86053"/>
                </a:lnTo>
                <a:lnTo>
                  <a:pt x="65483" y="141251"/>
                </a:lnTo>
                <a:cubicBezTo>
                  <a:pt x="65483" y="146931"/>
                  <a:pt x="70088" y="151536"/>
                  <a:pt x="75768" y="151536"/>
                </a:cubicBezTo>
                <a:cubicBezTo>
                  <a:pt x="81448" y="151536"/>
                  <a:pt x="86053" y="146931"/>
                  <a:pt x="86053" y="141251"/>
                </a:cubicBezTo>
                <a:lnTo>
                  <a:pt x="86053" y="86053"/>
                </a:lnTo>
                <a:lnTo>
                  <a:pt x="141251" y="86053"/>
                </a:lnTo>
                <a:cubicBezTo>
                  <a:pt x="146931" y="86053"/>
                  <a:pt x="151536" y="81448"/>
                  <a:pt x="151536" y="75768"/>
                </a:cubicBezTo>
                <a:cubicBezTo>
                  <a:pt x="151536" y="70088"/>
                  <a:pt x="146931" y="65483"/>
                  <a:pt x="141251" y="65483"/>
                </a:cubicBezTo>
                <a:close/>
              </a:path>
            </a:pathLst>
          </a:custGeom>
          <a:solidFill>
            <a:srgbClr val="FFFFFF"/>
          </a:solidFill>
          <a:ln w="646"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Univers"/>
              <a:ea typeface="+mn-ea"/>
              <a:cs typeface="+mn-cs"/>
            </a:endParaRPr>
          </a:p>
        </p:txBody>
      </p:sp>
      <p:sp>
        <p:nvSpPr>
          <p:cNvPr id="18" name="Graphic 23">
            <a:extLst>
              <a:ext uri="{FF2B5EF4-FFF2-40B4-BE49-F238E27FC236}">
                <a16:creationId xmlns:a16="http://schemas.microsoft.com/office/drawing/2014/main" id="{3FBAD350-5664-4811-A208-657FB882D3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534855" y="1685867"/>
            <a:ext cx="108625" cy="108625"/>
          </a:xfrm>
          <a:custGeom>
            <a:avLst/>
            <a:gdLst>
              <a:gd name="connsiteX0" fmla="*/ 54313 w 108625"/>
              <a:gd name="connsiteY0" fmla="*/ 16053 h 108625"/>
              <a:gd name="connsiteX1" fmla="*/ 92572 w 108625"/>
              <a:gd name="connsiteY1" fmla="*/ 54313 h 108625"/>
              <a:gd name="connsiteX2" fmla="*/ 54313 w 108625"/>
              <a:gd name="connsiteY2" fmla="*/ 92572 h 108625"/>
              <a:gd name="connsiteX3" fmla="*/ 16053 w 108625"/>
              <a:gd name="connsiteY3" fmla="*/ 54313 h 108625"/>
              <a:gd name="connsiteX4" fmla="*/ 54313 w 108625"/>
              <a:gd name="connsiteY4" fmla="*/ 16053 h 108625"/>
              <a:gd name="connsiteX5" fmla="*/ 54313 w 108625"/>
              <a:gd name="connsiteY5" fmla="*/ 0 h 108625"/>
              <a:gd name="connsiteX6" fmla="*/ 0 w 108625"/>
              <a:gd name="connsiteY6" fmla="*/ 54313 h 108625"/>
              <a:gd name="connsiteX7" fmla="*/ 54313 w 108625"/>
              <a:gd name="connsiteY7" fmla="*/ 108625 h 108625"/>
              <a:gd name="connsiteX8" fmla="*/ 108625 w 108625"/>
              <a:gd name="connsiteY8" fmla="*/ 54313 h 108625"/>
              <a:gd name="connsiteX9" fmla="*/ 54313 w 108625"/>
              <a:gd name="connsiteY9" fmla="*/ 0 h 108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8625" h="108625">
                <a:moveTo>
                  <a:pt x="54313" y="16053"/>
                </a:moveTo>
                <a:cubicBezTo>
                  <a:pt x="75442" y="16053"/>
                  <a:pt x="92572" y="33182"/>
                  <a:pt x="92572" y="54313"/>
                </a:cubicBezTo>
                <a:cubicBezTo>
                  <a:pt x="92572" y="75442"/>
                  <a:pt x="75442" y="92572"/>
                  <a:pt x="54313" y="92572"/>
                </a:cubicBezTo>
                <a:cubicBezTo>
                  <a:pt x="33182" y="92572"/>
                  <a:pt x="16053" y="75442"/>
                  <a:pt x="16053" y="54313"/>
                </a:cubicBezTo>
                <a:cubicBezTo>
                  <a:pt x="16074" y="33191"/>
                  <a:pt x="33191" y="16074"/>
                  <a:pt x="54313" y="16053"/>
                </a:cubicBezTo>
                <a:moveTo>
                  <a:pt x="54313" y="0"/>
                </a:moveTo>
                <a:cubicBezTo>
                  <a:pt x="24317" y="0"/>
                  <a:pt x="0" y="24317"/>
                  <a:pt x="0" y="54313"/>
                </a:cubicBezTo>
                <a:cubicBezTo>
                  <a:pt x="0" y="84309"/>
                  <a:pt x="24317" y="108625"/>
                  <a:pt x="54313" y="108625"/>
                </a:cubicBezTo>
                <a:cubicBezTo>
                  <a:pt x="84309" y="108625"/>
                  <a:pt x="108625" y="84309"/>
                  <a:pt x="108625" y="54313"/>
                </a:cubicBezTo>
                <a:cubicBezTo>
                  <a:pt x="108625" y="24317"/>
                  <a:pt x="84309" y="0"/>
                  <a:pt x="54313" y="0"/>
                </a:cubicBezTo>
                <a:close/>
              </a:path>
            </a:pathLst>
          </a:custGeom>
          <a:solidFill>
            <a:srgbClr val="FFFFFF"/>
          </a:solidFill>
          <a:ln w="516"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Univers"/>
              <a:ea typeface="+mn-ea"/>
              <a:cs typeface="+mn-cs"/>
            </a:endParaRPr>
          </a:p>
        </p:txBody>
      </p:sp>
      <p:sp>
        <p:nvSpPr>
          <p:cNvPr id="20" name="Graphic 21">
            <a:extLst>
              <a:ext uri="{FF2B5EF4-FFF2-40B4-BE49-F238E27FC236}">
                <a16:creationId xmlns:a16="http://schemas.microsoft.com/office/drawing/2014/main" id="{C39ADB8F-D187-49D7-BDCF-C1B6DC7270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987962" y="2175690"/>
            <a:ext cx="95759" cy="95759"/>
          </a:xfrm>
          <a:custGeom>
            <a:avLst/>
            <a:gdLst>
              <a:gd name="connsiteX0" fmla="*/ 95759 w 95759"/>
              <a:gd name="connsiteY0" fmla="*/ 47880 h 95759"/>
              <a:gd name="connsiteX1" fmla="*/ 47880 w 95759"/>
              <a:gd name="connsiteY1" fmla="*/ 95759 h 95759"/>
              <a:gd name="connsiteX2" fmla="*/ 0 w 95759"/>
              <a:gd name="connsiteY2" fmla="*/ 47880 h 95759"/>
              <a:gd name="connsiteX3" fmla="*/ 47880 w 95759"/>
              <a:gd name="connsiteY3" fmla="*/ 0 h 95759"/>
              <a:gd name="connsiteX4" fmla="*/ 95759 w 95759"/>
              <a:gd name="connsiteY4" fmla="*/ 47880 h 95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759" h="95759">
                <a:moveTo>
                  <a:pt x="95759" y="47880"/>
                </a:moveTo>
                <a:cubicBezTo>
                  <a:pt x="95759" y="74323"/>
                  <a:pt x="74323" y="95759"/>
                  <a:pt x="47880" y="95759"/>
                </a:cubicBezTo>
                <a:cubicBezTo>
                  <a:pt x="21436" y="95759"/>
                  <a:pt x="0" y="74323"/>
                  <a:pt x="0" y="47880"/>
                </a:cubicBezTo>
                <a:cubicBezTo>
                  <a:pt x="0" y="21436"/>
                  <a:pt x="21436" y="0"/>
                  <a:pt x="47880" y="0"/>
                </a:cubicBezTo>
                <a:cubicBezTo>
                  <a:pt x="74323" y="0"/>
                  <a:pt x="95759" y="21436"/>
                  <a:pt x="95759" y="47880"/>
                </a:cubicBezTo>
                <a:close/>
              </a:path>
            </a:pathLst>
          </a:custGeom>
          <a:solidFill>
            <a:srgbClr val="FFFFFF"/>
          </a:solidFill>
          <a:ln w="46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Univers"/>
              <a:ea typeface="+mn-ea"/>
              <a:cs typeface="+mn-cs"/>
            </a:endParaRPr>
          </a:p>
        </p:txBody>
      </p:sp>
    </p:spTree>
    <p:extLst>
      <p:ext uri="{BB962C8B-B14F-4D97-AF65-F5344CB8AC3E}">
        <p14:creationId xmlns:p14="http://schemas.microsoft.com/office/powerpoint/2010/main" val="35766218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8" name="Straight Connector 7">
            <a:extLst>
              <a:ext uri="{FF2B5EF4-FFF2-40B4-BE49-F238E27FC236}">
                <a16:creationId xmlns:a16="http://schemas.microsoft.com/office/drawing/2014/main" id="{D1B787A8-0D67-4B7E-9B48-86BD906AB6B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5890" y="1114050"/>
            <a:ext cx="0" cy="5735637"/>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 useBgFill="1">
        <p:nvSpPr>
          <p:cNvPr id="10" name="Rectangle 9">
            <a:extLst>
              <a:ext uri="{FF2B5EF4-FFF2-40B4-BE49-F238E27FC236}">
                <a16:creationId xmlns:a16="http://schemas.microsoft.com/office/drawing/2014/main" id="{6E37B132-9C54-4236-8910-3340177AD9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a:extLst>
              <a:ext uri="{FF2B5EF4-FFF2-40B4-BE49-F238E27FC236}">
                <a16:creationId xmlns:a16="http://schemas.microsoft.com/office/drawing/2014/main" id="{D472C551-D440-40DF-9260-BDB9AC4096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100000">
                <a:schemeClr val="accent4"/>
              </a:gs>
              <a:gs pos="0">
                <a:schemeClr val="accent2"/>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Univers"/>
              <a:ea typeface="+mn-ea"/>
              <a:cs typeface="+mn-cs"/>
            </a:endParaRPr>
          </a:p>
        </p:txBody>
      </p:sp>
      <p:pic>
        <p:nvPicPr>
          <p:cNvPr id="4" name="Picture 3" descr="Формулы, записанные на класснаядоска">
            <a:extLst>
              <a:ext uri="{FF2B5EF4-FFF2-40B4-BE49-F238E27FC236}">
                <a16:creationId xmlns:a16="http://schemas.microsoft.com/office/drawing/2014/main" id="{0C9D5533-A667-8537-C452-6CC01EE0CF03}"/>
              </a:ext>
            </a:extLst>
          </p:cNvPr>
          <p:cNvPicPr>
            <a:picLocks noChangeAspect="1"/>
          </p:cNvPicPr>
          <p:nvPr/>
        </p:nvPicPr>
        <p:blipFill rotWithShape="1">
          <a:blip r:embed="rId2">
            <a:duotone>
              <a:schemeClr val="accent1">
                <a:shade val="45000"/>
                <a:satMod val="135000"/>
              </a:schemeClr>
              <a:prstClr val="white"/>
            </a:duotone>
            <a:alphaModFix amt="35000"/>
          </a:blip>
          <a:srcRect t="15669" r="1" b="1"/>
          <a:stretch/>
        </p:blipFill>
        <p:spPr>
          <a:xfrm>
            <a:off x="1" y="10"/>
            <a:ext cx="12183122" cy="6857989"/>
          </a:xfrm>
          <a:prstGeom prst="rect">
            <a:avLst/>
          </a:prstGeom>
        </p:spPr>
      </p:pic>
      <p:sp>
        <p:nvSpPr>
          <p:cNvPr id="2" name="Заголовок 1">
            <a:extLst>
              <a:ext uri="{FF2B5EF4-FFF2-40B4-BE49-F238E27FC236}">
                <a16:creationId xmlns:a16="http://schemas.microsoft.com/office/drawing/2014/main" id="{51CABC4A-248E-7806-DA25-5B295DC871E3}"/>
              </a:ext>
            </a:extLst>
          </p:cNvPr>
          <p:cNvSpPr>
            <a:spLocks noGrp="1"/>
          </p:cNvSpPr>
          <p:nvPr>
            <p:ph type="title"/>
          </p:nvPr>
        </p:nvSpPr>
        <p:spPr>
          <a:xfrm>
            <a:off x="994873" y="806468"/>
            <a:ext cx="6347918" cy="5487327"/>
          </a:xfrm>
        </p:spPr>
        <p:txBody>
          <a:bodyPr vert="horz" lIns="91440" tIns="45720" rIns="91440" bIns="45720" rtlCol="0" anchor="b">
            <a:normAutofit fontScale="90000"/>
          </a:bodyPr>
          <a:lstStyle/>
          <a:p>
            <a:r>
              <a:rPr lang="en-US" sz="4600" b="1" i="0" kern="1200" cap="all" baseline="0" dirty="0" err="1">
                <a:solidFill>
                  <a:srgbClr val="FFFFFF"/>
                </a:solidFill>
                <a:latin typeface="+mj-lt"/>
                <a:ea typeface="+mj-ea"/>
                <a:cs typeface="+mj-cs"/>
              </a:rPr>
              <a:t>Правильное</a:t>
            </a:r>
            <a:r>
              <a:rPr lang="en-US" sz="4600" b="1" i="0" kern="1200" cap="all" baseline="0" dirty="0">
                <a:solidFill>
                  <a:srgbClr val="FFFFFF"/>
                </a:solidFill>
                <a:latin typeface="+mj-lt"/>
                <a:ea typeface="+mj-ea"/>
                <a:cs typeface="+mj-cs"/>
              </a:rPr>
              <a:t> обозначение </a:t>
            </a:r>
            <a:r>
              <a:rPr lang="en-US" sz="4600" b="1" i="0" kern="1200" cap="all" baseline="0" dirty="0" err="1">
                <a:solidFill>
                  <a:srgbClr val="FFFFFF"/>
                </a:solidFill>
                <a:latin typeface="+mj-lt"/>
                <a:ea typeface="+mj-ea"/>
                <a:cs typeface="+mj-cs"/>
              </a:rPr>
              <a:t>конусности</a:t>
            </a:r>
            <a:br>
              <a:rPr lang="ru-RU" sz="4600" b="1" i="0" kern="1200" cap="all" baseline="0" dirty="0">
                <a:solidFill>
                  <a:srgbClr val="FFFFFF"/>
                </a:solidFill>
                <a:latin typeface="+mj-lt"/>
                <a:ea typeface="+mj-ea"/>
                <a:cs typeface="+mj-cs"/>
              </a:rPr>
            </a:br>
            <a:r>
              <a:rPr lang="en-US" sz="4600" b="1" i="0" kern="1200" cap="all" baseline="0" dirty="0">
                <a:solidFill>
                  <a:srgbClr val="FFFFFF"/>
                </a:solidFill>
                <a:latin typeface="+mj-lt"/>
                <a:ea typeface="+mj-ea"/>
                <a:cs typeface="+mj-cs"/>
              </a:rPr>
              <a:t> </a:t>
            </a:r>
            <a:br>
              <a:rPr lang="ru-RU" sz="4600" b="1" i="0" kern="1200" cap="all" baseline="0" dirty="0">
                <a:solidFill>
                  <a:srgbClr val="FFFFFF"/>
                </a:solidFill>
                <a:latin typeface="+mj-lt"/>
                <a:ea typeface="+mj-ea"/>
                <a:cs typeface="+mj-cs"/>
              </a:rPr>
            </a:br>
            <a:r>
              <a:rPr lang="en-US" sz="4600" b="1" i="0" kern="1200" cap="all" baseline="0" dirty="0">
                <a:solidFill>
                  <a:srgbClr val="FFFFFF"/>
                </a:solidFill>
                <a:latin typeface="+mj-lt"/>
                <a:ea typeface="+mj-ea"/>
                <a:cs typeface="+mj-cs"/>
              </a:rPr>
              <a:t>A) 1:5 </a:t>
            </a:r>
            <a:br>
              <a:rPr lang="ru-RU" sz="4600" b="1" i="0" kern="1200" cap="all" baseline="0" dirty="0">
                <a:solidFill>
                  <a:srgbClr val="FFFFFF"/>
                </a:solidFill>
                <a:latin typeface="+mj-lt"/>
                <a:ea typeface="+mj-ea"/>
                <a:cs typeface="+mj-cs"/>
              </a:rPr>
            </a:br>
            <a:r>
              <a:rPr lang="en-US" sz="4600" b="1" i="0" kern="1200" cap="all" baseline="0" dirty="0">
                <a:solidFill>
                  <a:srgbClr val="FFFFFF"/>
                </a:solidFill>
                <a:latin typeface="+mj-lt"/>
                <a:ea typeface="+mj-ea"/>
                <a:cs typeface="+mj-cs"/>
              </a:rPr>
              <a:t>B) ⊳1:8 </a:t>
            </a:r>
            <a:br>
              <a:rPr lang="ru-RU" sz="4600" b="1" i="0" kern="1200" cap="all" baseline="0" dirty="0">
                <a:solidFill>
                  <a:srgbClr val="FFFFFF"/>
                </a:solidFill>
                <a:latin typeface="+mj-lt"/>
                <a:ea typeface="+mj-ea"/>
                <a:cs typeface="+mj-cs"/>
              </a:rPr>
            </a:br>
            <a:r>
              <a:rPr lang="en-US" sz="4600" b="1" i="0" kern="1200" cap="all" baseline="0" dirty="0">
                <a:solidFill>
                  <a:srgbClr val="FFFFFF"/>
                </a:solidFill>
                <a:latin typeface="+mj-lt"/>
                <a:ea typeface="+mj-ea"/>
                <a:cs typeface="+mj-cs"/>
              </a:rPr>
              <a:t>C) ⊲⊳1:12 </a:t>
            </a:r>
            <a:br>
              <a:rPr lang="ru-RU" sz="4600" b="1" i="0" kern="1200" cap="all" baseline="0" dirty="0">
                <a:solidFill>
                  <a:srgbClr val="FFFFFF"/>
                </a:solidFill>
                <a:latin typeface="+mj-lt"/>
                <a:ea typeface="+mj-ea"/>
                <a:cs typeface="+mj-cs"/>
              </a:rPr>
            </a:br>
            <a:r>
              <a:rPr lang="en-US" sz="4600" b="1" i="0" kern="1200" cap="all" baseline="0" dirty="0">
                <a:solidFill>
                  <a:srgbClr val="FFFFFF"/>
                </a:solidFill>
                <a:latin typeface="+mj-lt"/>
                <a:ea typeface="+mj-ea"/>
                <a:cs typeface="+mj-cs"/>
              </a:rPr>
              <a:t>D) 1:10 </a:t>
            </a:r>
            <a:br>
              <a:rPr lang="ru-RU" sz="4600" b="1" i="0" kern="1200" cap="all" baseline="0" dirty="0">
                <a:solidFill>
                  <a:srgbClr val="FFFFFF"/>
                </a:solidFill>
                <a:latin typeface="+mj-lt"/>
                <a:ea typeface="+mj-ea"/>
                <a:cs typeface="+mj-cs"/>
              </a:rPr>
            </a:br>
            <a:r>
              <a:rPr lang="en-US" sz="4600" b="1" i="0" kern="1200" cap="all" baseline="0" dirty="0">
                <a:solidFill>
                  <a:srgbClr val="FFFFFF"/>
                </a:solidFill>
                <a:latin typeface="+mj-lt"/>
                <a:ea typeface="+mj-ea"/>
                <a:cs typeface="+mj-cs"/>
              </a:rPr>
              <a:t>E) 1:20</a:t>
            </a:r>
          </a:p>
        </p:txBody>
      </p:sp>
      <p:cxnSp>
        <p:nvCxnSpPr>
          <p:cNvPr id="14" name="Straight Connector 13">
            <a:extLst>
              <a:ext uri="{FF2B5EF4-FFF2-40B4-BE49-F238E27FC236}">
                <a16:creationId xmlns:a16="http://schemas.microsoft.com/office/drawing/2014/main" id="{56020367-4FD5-4596-8E10-C5F095CD8DB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878" y="806470"/>
            <a:ext cx="8453437" cy="0"/>
          </a:xfrm>
          <a:prstGeom prst="line">
            <a:avLst/>
          </a:prstGeom>
          <a:ln w="25400" cap="sq">
            <a:solidFill>
              <a:srgbClr val="FFFFFF"/>
            </a:solidFill>
            <a:bevel/>
          </a:ln>
        </p:spPr>
        <p:style>
          <a:lnRef idx="1">
            <a:schemeClr val="accent1"/>
          </a:lnRef>
          <a:fillRef idx="0">
            <a:schemeClr val="accent1"/>
          </a:fillRef>
          <a:effectRef idx="0">
            <a:schemeClr val="accent1"/>
          </a:effectRef>
          <a:fontRef idx="minor">
            <a:schemeClr val="tx1"/>
          </a:fontRef>
        </p:style>
      </p:cxnSp>
      <p:sp>
        <p:nvSpPr>
          <p:cNvPr id="16" name="Graphic 22">
            <a:extLst>
              <a:ext uri="{FF2B5EF4-FFF2-40B4-BE49-F238E27FC236}">
                <a16:creationId xmlns:a16="http://schemas.microsoft.com/office/drawing/2014/main" id="{508BEF50-7B1E-49A4-BC19-5F4F1D755E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74340" y="1225788"/>
            <a:ext cx="151536" cy="151536"/>
          </a:xfrm>
          <a:custGeom>
            <a:avLst/>
            <a:gdLst>
              <a:gd name="connsiteX0" fmla="*/ 141251 w 151536"/>
              <a:gd name="connsiteY0" fmla="*/ 65483 h 151536"/>
              <a:gd name="connsiteX1" fmla="*/ 86053 w 151536"/>
              <a:gd name="connsiteY1" fmla="*/ 65483 h 151536"/>
              <a:gd name="connsiteX2" fmla="*/ 86053 w 151536"/>
              <a:gd name="connsiteY2" fmla="*/ 10285 h 151536"/>
              <a:gd name="connsiteX3" fmla="*/ 75768 w 151536"/>
              <a:gd name="connsiteY3" fmla="*/ 0 h 151536"/>
              <a:gd name="connsiteX4" fmla="*/ 65483 w 151536"/>
              <a:gd name="connsiteY4" fmla="*/ 10285 h 151536"/>
              <a:gd name="connsiteX5" fmla="*/ 65483 w 151536"/>
              <a:gd name="connsiteY5" fmla="*/ 65483 h 151536"/>
              <a:gd name="connsiteX6" fmla="*/ 10285 w 151536"/>
              <a:gd name="connsiteY6" fmla="*/ 65483 h 151536"/>
              <a:gd name="connsiteX7" fmla="*/ 0 w 151536"/>
              <a:gd name="connsiteY7" fmla="*/ 75768 h 151536"/>
              <a:gd name="connsiteX8" fmla="*/ 10285 w 151536"/>
              <a:gd name="connsiteY8" fmla="*/ 86053 h 151536"/>
              <a:gd name="connsiteX9" fmla="*/ 65483 w 151536"/>
              <a:gd name="connsiteY9" fmla="*/ 86053 h 151536"/>
              <a:gd name="connsiteX10" fmla="*/ 65483 w 151536"/>
              <a:gd name="connsiteY10" fmla="*/ 141251 h 151536"/>
              <a:gd name="connsiteX11" fmla="*/ 75768 w 151536"/>
              <a:gd name="connsiteY11" fmla="*/ 151536 h 151536"/>
              <a:gd name="connsiteX12" fmla="*/ 86053 w 151536"/>
              <a:gd name="connsiteY12" fmla="*/ 141251 h 151536"/>
              <a:gd name="connsiteX13" fmla="*/ 86053 w 151536"/>
              <a:gd name="connsiteY13" fmla="*/ 86053 h 151536"/>
              <a:gd name="connsiteX14" fmla="*/ 141251 w 151536"/>
              <a:gd name="connsiteY14" fmla="*/ 86053 h 151536"/>
              <a:gd name="connsiteX15" fmla="*/ 151536 w 151536"/>
              <a:gd name="connsiteY15" fmla="*/ 75768 h 151536"/>
              <a:gd name="connsiteX16" fmla="*/ 141251 w 151536"/>
              <a:gd name="connsiteY16" fmla="*/ 65483 h 151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51536" h="151536">
                <a:moveTo>
                  <a:pt x="141251" y="65483"/>
                </a:moveTo>
                <a:lnTo>
                  <a:pt x="86053" y="65483"/>
                </a:lnTo>
                <a:lnTo>
                  <a:pt x="86053" y="10285"/>
                </a:lnTo>
                <a:cubicBezTo>
                  <a:pt x="86053" y="4605"/>
                  <a:pt x="81448" y="0"/>
                  <a:pt x="75768" y="0"/>
                </a:cubicBezTo>
                <a:cubicBezTo>
                  <a:pt x="70088" y="0"/>
                  <a:pt x="65483" y="4605"/>
                  <a:pt x="65483" y="10285"/>
                </a:cubicBezTo>
                <a:lnTo>
                  <a:pt x="65483" y="65483"/>
                </a:lnTo>
                <a:lnTo>
                  <a:pt x="10285" y="65483"/>
                </a:lnTo>
                <a:cubicBezTo>
                  <a:pt x="4605" y="65483"/>
                  <a:pt x="0" y="70088"/>
                  <a:pt x="0" y="75768"/>
                </a:cubicBezTo>
                <a:cubicBezTo>
                  <a:pt x="0" y="81448"/>
                  <a:pt x="4605" y="86053"/>
                  <a:pt x="10285" y="86053"/>
                </a:cubicBezTo>
                <a:lnTo>
                  <a:pt x="65483" y="86053"/>
                </a:lnTo>
                <a:lnTo>
                  <a:pt x="65483" y="141251"/>
                </a:lnTo>
                <a:cubicBezTo>
                  <a:pt x="65483" y="146931"/>
                  <a:pt x="70088" y="151536"/>
                  <a:pt x="75768" y="151536"/>
                </a:cubicBezTo>
                <a:cubicBezTo>
                  <a:pt x="81448" y="151536"/>
                  <a:pt x="86053" y="146931"/>
                  <a:pt x="86053" y="141251"/>
                </a:cubicBezTo>
                <a:lnTo>
                  <a:pt x="86053" y="86053"/>
                </a:lnTo>
                <a:lnTo>
                  <a:pt x="141251" y="86053"/>
                </a:lnTo>
                <a:cubicBezTo>
                  <a:pt x="146931" y="86053"/>
                  <a:pt x="151536" y="81448"/>
                  <a:pt x="151536" y="75768"/>
                </a:cubicBezTo>
                <a:cubicBezTo>
                  <a:pt x="151536" y="70088"/>
                  <a:pt x="146931" y="65483"/>
                  <a:pt x="141251" y="65483"/>
                </a:cubicBezTo>
                <a:close/>
              </a:path>
            </a:pathLst>
          </a:custGeom>
          <a:solidFill>
            <a:srgbClr val="FFFFFF"/>
          </a:solidFill>
          <a:ln w="646"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Univers"/>
              <a:ea typeface="+mn-ea"/>
              <a:cs typeface="+mn-cs"/>
            </a:endParaRPr>
          </a:p>
        </p:txBody>
      </p:sp>
      <p:sp>
        <p:nvSpPr>
          <p:cNvPr id="18" name="Graphic 23">
            <a:extLst>
              <a:ext uri="{FF2B5EF4-FFF2-40B4-BE49-F238E27FC236}">
                <a16:creationId xmlns:a16="http://schemas.microsoft.com/office/drawing/2014/main" id="{3FBAD350-5664-4811-A208-657FB882D3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534855" y="1685867"/>
            <a:ext cx="108625" cy="108625"/>
          </a:xfrm>
          <a:custGeom>
            <a:avLst/>
            <a:gdLst>
              <a:gd name="connsiteX0" fmla="*/ 54313 w 108625"/>
              <a:gd name="connsiteY0" fmla="*/ 16053 h 108625"/>
              <a:gd name="connsiteX1" fmla="*/ 92572 w 108625"/>
              <a:gd name="connsiteY1" fmla="*/ 54313 h 108625"/>
              <a:gd name="connsiteX2" fmla="*/ 54313 w 108625"/>
              <a:gd name="connsiteY2" fmla="*/ 92572 h 108625"/>
              <a:gd name="connsiteX3" fmla="*/ 16053 w 108625"/>
              <a:gd name="connsiteY3" fmla="*/ 54313 h 108625"/>
              <a:gd name="connsiteX4" fmla="*/ 54313 w 108625"/>
              <a:gd name="connsiteY4" fmla="*/ 16053 h 108625"/>
              <a:gd name="connsiteX5" fmla="*/ 54313 w 108625"/>
              <a:gd name="connsiteY5" fmla="*/ 0 h 108625"/>
              <a:gd name="connsiteX6" fmla="*/ 0 w 108625"/>
              <a:gd name="connsiteY6" fmla="*/ 54313 h 108625"/>
              <a:gd name="connsiteX7" fmla="*/ 54313 w 108625"/>
              <a:gd name="connsiteY7" fmla="*/ 108625 h 108625"/>
              <a:gd name="connsiteX8" fmla="*/ 108625 w 108625"/>
              <a:gd name="connsiteY8" fmla="*/ 54313 h 108625"/>
              <a:gd name="connsiteX9" fmla="*/ 54313 w 108625"/>
              <a:gd name="connsiteY9" fmla="*/ 0 h 108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8625" h="108625">
                <a:moveTo>
                  <a:pt x="54313" y="16053"/>
                </a:moveTo>
                <a:cubicBezTo>
                  <a:pt x="75442" y="16053"/>
                  <a:pt x="92572" y="33182"/>
                  <a:pt x="92572" y="54313"/>
                </a:cubicBezTo>
                <a:cubicBezTo>
                  <a:pt x="92572" y="75442"/>
                  <a:pt x="75442" y="92572"/>
                  <a:pt x="54313" y="92572"/>
                </a:cubicBezTo>
                <a:cubicBezTo>
                  <a:pt x="33182" y="92572"/>
                  <a:pt x="16053" y="75442"/>
                  <a:pt x="16053" y="54313"/>
                </a:cubicBezTo>
                <a:cubicBezTo>
                  <a:pt x="16074" y="33191"/>
                  <a:pt x="33191" y="16074"/>
                  <a:pt x="54313" y="16053"/>
                </a:cubicBezTo>
                <a:moveTo>
                  <a:pt x="54313" y="0"/>
                </a:moveTo>
                <a:cubicBezTo>
                  <a:pt x="24317" y="0"/>
                  <a:pt x="0" y="24317"/>
                  <a:pt x="0" y="54313"/>
                </a:cubicBezTo>
                <a:cubicBezTo>
                  <a:pt x="0" y="84309"/>
                  <a:pt x="24317" y="108625"/>
                  <a:pt x="54313" y="108625"/>
                </a:cubicBezTo>
                <a:cubicBezTo>
                  <a:pt x="84309" y="108625"/>
                  <a:pt x="108625" y="84309"/>
                  <a:pt x="108625" y="54313"/>
                </a:cubicBezTo>
                <a:cubicBezTo>
                  <a:pt x="108625" y="24317"/>
                  <a:pt x="84309" y="0"/>
                  <a:pt x="54313" y="0"/>
                </a:cubicBezTo>
                <a:close/>
              </a:path>
            </a:pathLst>
          </a:custGeom>
          <a:solidFill>
            <a:srgbClr val="FFFFFF"/>
          </a:solidFill>
          <a:ln w="516"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Univers"/>
              <a:ea typeface="+mn-ea"/>
              <a:cs typeface="+mn-cs"/>
            </a:endParaRPr>
          </a:p>
        </p:txBody>
      </p:sp>
      <p:sp>
        <p:nvSpPr>
          <p:cNvPr id="20" name="Graphic 21">
            <a:extLst>
              <a:ext uri="{FF2B5EF4-FFF2-40B4-BE49-F238E27FC236}">
                <a16:creationId xmlns:a16="http://schemas.microsoft.com/office/drawing/2014/main" id="{C39ADB8F-D187-49D7-BDCF-C1B6DC7270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987962" y="2175690"/>
            <a:ext cx="95759" cy="95759"/>
          </a:xfrm>
          <a:custGeom>
            <a:avLst/>
            <a:gdLst>
              <a:gd name="connsiteX0" fmla="*/ 95759 w 95759"/>
              <a:gd name="connsiteY0" fmla="*/ 47880 h 95759"/>
              <a:gd name="connsiteX1" fmla="*/ 47880 w 95759"/>
              <a:gd name="connsiteY1" fmla="*/ 95759 h 95759"/>
              <a:gd name="connsiteX2" fmla="*/ 0 w 95759"/>
              <a:gd name="connsiteY2" fmla="*/ 47880 h 95759"/>
              <a:gd name="connsiteX3" fmla="*/ 47880 w 95759"/>
              <a:gd name="connsiteY3" fmla="*/ 0 h 95759"/>
              <a:gd name="connsiteX4" fmla="*/ 95759 w 95759"/>
              <a:gd name="connsiteY4" fmla="*/ 47880 h 95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759" h="95759">
                <a:moveTo>
                  <a:pt x="95759" y="47880"/>
                </a:moveTo>
                <a:cubicBezTo>
                  <a:pt x="95759" y="74323"/>
                  <a:pt x="74323" y="95759"/>
                  <a:pt x="47880" y="95759"/>
                </a:cubicBezTo>
                <a:cubicBezTo>
                  <a:pt x="21436" y="95759"/>
                  <a:pt x="0" y="74323"/>
                  <a:pt x="0" y="47880"/>
                </a:cubicBezTo>
                <a:cubicBezTo>
                  <a:pt x="0" y="21436"/>
                  <a:pt x="21436" y="0"/>
                  <a:pt x="47880" y="0"/>
                </a:cubicBezTo>
                <a:cubicBezTo>
                  <a:pt x="74323" y="0"/>
                  <a:pt x="95759" y="21436"/>
                  <a:pt x="95759" y="47880"/>
                </a:cubicBezTo>
                <a:close/>
              </a:path>
            </a:pathLst>
          </a:custGeom>
          <a:solidFill>
            <a:srgbClr val="FFFFFF"/>
          </a:solidFill>
          <a:ln w="46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Univers"/>
              <a:ea typeface="+mn-ea"/>
              <a:cs typeface="+mn-cs"/>
            </a:endParaRPr>
          </a:p>
        </p:txBody>
      </p:sp>
    </p:spTree>
    <p:extLst>
      <p:ext uri="{BB962C8B-B14F-4D97-AF65-F5344CB8AC3E}">
        <p14:creationId xmlns:p14="http://schemas.microsoft.com/office/powerpoint/2010/main" val="37869341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F9CBE3F-79A8-4F8F-88D9-DAD03D0D28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C7C949D7-8FBE-5AB1-343E-0BDB183F2EF7}"/>
              </a:ext>
            </a:extLst>
          </p:cNvPr>
          <p:cNvSpPr>
            <a:spLocks noGrp="1"/>
          </p:cNvSpPr>
          <p:nvPr>
            <p:ph type="ctrTitle"/>
          </p:nvPr>
        </p:nvSpPr>
        <p:spPr>
          <a:xfrm>
            <a:off x="1188387" y="1100171"/>
            <a:ext cx="9668262" cy="3589909"/>
          </a:xfrm>
        </p:spPr>
        <p:txBody>
          <a:bodyPr anchor="b">
            <a:normAutofit/>
          </a:bodyPr>
          <a:lstStyle/>
          <a:p>
            <a:r>
              <a:rPr lang="ru-RU" sz="2400" dirty="0">
                <a:solidFill>
                  <a:schemeClr val="bg1"/>
                </a:solidFill>
              </a:rPr>
              <a:t>Обозначение s1,2, наносимое на полке линии-выноски при изображении детали в одной проекции, означает … </a:t>
            </a:r>
            <a:br>
              <a:rPr lang="ru-RU" sz="2400" dirty="0">
                <a:solidFill>
                  <a:schemeClr val="bg1"/>
                </a:solidFill>
              </a:rPr>
            </a:br>
            <a:br>
              <a:rPr lang="ru-RU" sz="2400" dirty="0">
                <a:solidFill>
                  <a:schemeClr val="bg1"/>
                </a:solidFill>
              </a:rPr>
            </a:br>
            <a:r>
              <a:rPr lang="ru-RU" sz="2400" dirty="0">
                <a:solidFill>
                  <a:schemeClr val="bg1"/>
                </a:solidFill>
              </a:rPr>
              <a:t>A) толщину одной части детали 1 мм и другой части 2 мм </a:t>
            </a:r>
            <a:br>
              <a:rPr lang="ru-RU" sz="2400" dirty="0">
                <a:solidFill>
                  <a:schemeClr val="bg1"/>
                </a:solidFill>
              </a:rPr>
            </a:br>
            <a:r>
              <a:rPr lang="ru-RU" sz="2400" dirty="0">
                <a:solidFill>
                  <a:schemeClr val="bg1"/>
                </a:solidFill>
              </a:rPr>
              <a:t>B) толщину детали 1,2 мм </a:t>
            </a:r>
            <a:br>
              <a:rPr lang="ru-RU" sz="2400" dirty="0">
                <a:solidFill>
                  <a:schemeClr val="bg1"/>
                </a:solidFill>
              </a:rPr>
            </a:br>
            <a:r>
              <a:rPr lang="ru-RU" sz="2400" dirty="0">
                <a:solidFill>
                  <a:schemeClr val="bg1"/>
                </a:solidFill>
              </a:rPr>
              <a:t>C) длину детали 1,2 м </a:t>
            </a:r>
            <a:br>
              <a:rPr lang="ru-RU" sz="2400" dirty="0">
                <a:solidFill>
                  <a:schemeClr val="bg1"/>
                </a:solidFill>
              </a:rPr>
            </a:br>
            <a:r>
              <a:rPr lang="ru-RU" sz="2400" dirty="0">
                <a:solidFill>
                  <a:schemeClr val="bg1"/>
                </a:solidFill>
              </a:rPr>
              <a:t>D) периметр контура 1,2 м </a:t>
            </a:r>
            <a:br>
              <a:rPr lang="ru-RU" sz="2400" dirty="0">
                <a:solidFill>
                  <a:schemeClr val="bg1"/>
                </a:solidFill>
              </a:rPr>
            </a:br>
            <a:r>
              <a:rPr lang="ru-RU" sz="2400" dirty="0">
                <a:solidFill>
                  <a:schemeClr val="bg1"/>
                </a:solidFill>
              </a:rPr>
              <a:t>E) площадь 1,2 м</a:t>
            </a:r>
          </a:p>
        </p:txBody>
      </p:sp>
      <p:sp>
        <p:nvSpPr>
          <p:cNvPr id="9" name="Graphic 22">
            <a:extLst>
              <a:ext uri="{FF2B5EF4-FFF2-40B4-BE49-F238E27FC236}">
                <a16:creationId xmlns:a16="http://schemas.microsoft.com/office/drawing/2014/main" id="{508BEF50-7B1E-49A4-BC19-5F4F1D755E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1869" y="2383077"/>
            <a:ext cx="151536" cy="151536"/>
          </a:xfrm>
          <a:custGeom>
            <a:avLst/>
            <a:gdLst>
              <a:gd name="connsiteX0" fmla="*/ 141251 w 151536"/>
              <a:gd name="connsiteY0" fmla="*/ 65483 h 151536"/>
              <a:gd name="connsiteX1" fmla="*/ 86053 w 151536"/>
              <a:gd name="connsiteY1" fmla="*/ 65483 h 151536"/>
              <a:gd name="connsiteX2" fmla="*/ 86053 w 151536"/>
              <a:gd name="connsiteY2" fmla="*/ 10285 h 151536"/>
              <a:gd name="connsiteX3" fmla="*/ 75768 w 151536"/>
              <a:gd name="connsiteY3" fmla="*/ 0 h 151536"/>
              <a:gd name="connsiteX4" fmla="*/ 65483 w 151536"/>
              <a:gd name="connsiteY4" fmla="*/ 10285 h 151536"/>
              <a:gd name="connsiteX5" fmla="*/ 65483 w 151536"/>
              <a:gd name="connsiteY5" fmla="*/ 65483 h 151536"/>
              <a:gd name="connsiteX6" fmla="*/ 10285 w 151536"/>
              <a:gd name="connsiteY6" fmla="*/ 65483 h 151536"/>
              <a:gd name="connsiteX7" fmla="*/ 0 w 151536"/>
              <a:gd name="connsiteY7" fmla="*/ 75768 h 151536"/>
              <a:gd name="connsiteX8" fmla="*/ 10285 w 151536"/>
              <a:gd name="connsiteY8" fmla="*/ 86053 h 151536"/>
              <a:gd name="connsiteX9" fmla="*/ 65483 w 151536"/>
              <a:gd name="connsiteY9" fmla="*/ 86053 h 151536"/>
              <a:gd name="connsiteX10" fmla="*/ 65483 w 151536"/>
              <a:gd name="connsiteY10" fmla="*/ 141251 h 151536"/>
              <a:gd name="connsiteX11" fmla="*/ 75768 w 151536"/>
              <a:gd name="connsiteY11" fmla="*/ 151536 h 151536"/>
              <a:gd name="connsiteX12" fmla="*/ 86053 w 151536"/>
              <a:gd name="connsiteY12" fmla="*/ 141251 h 151536"/>
              <a:gd name="connsiteX13" fmla="*/ 86053 w 151536"/>
              <a:gd name="connsiteY13" fmla="*/ 86053 h 151536"/>
              <a:gd name="connsiteX14" fmla="*/ 141251 w 151536"/>
              <a:gd name="connsiteY14" fmla="*/ 86053 h 151536"/>
              <a:gd name="connsiteX15" fmla="*/ 151536 w 151536"/>
              <a:gd name="connsiteY15" fmla="*/ 75768 h 151536"/>
              <a:gd name="connsiteX16" fmla="*/ 141251 w 151536"/>
              <a:gd name="connsiteY16" fmla="*/ 65483 h 151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51536" h="151536">
                <a:moveTo>
                  <a:pt x="141251" y="65483"/>
                </a:moveTo>
                <a:lnTo>
                  <a:pt x="86053" y="65483"/>
                </a:lnTo>
                <a:lnTo>
                  <a:pt x="86053" y="10285"/>
                </a:lnTo>
                <a:cubicBezTo>
                  <a:pt x="86053" y="4605"/>
                  <a:pt x="81448" y="0"/>
                  <a:pt x="75768" y="0"/>
                </a:cubicBezTo>
                <a:cubicBezTo>
                  <a:pt x="70088" y="0"/>
                  <a:pt x="65483" y="4605"/>
                  <a:pt x="65483" y="10285"/>
                </a:cubicBezTo>
                <a:lnTo>
                  <a:pt x="65483" y="65483"/>
                </a:lnTo>
                <a:lnTo>
                  <a:pt x="10285" y="65483"/>
                </a:lnTo>
                <a:cubicBezTo>
                  <a:pt x="4605" y="65483"/>
                  <a:pt x="0" y="70088"/>
                  <a:pt x="0" y="75768"/>
                </a:cubicBezTo>
                <a:cubicBezTo>
                  <a:pt x="0" y="81448"/>
                  <a:pt x="4605" y="86053"/>
                  <a:pt x="10285" y="86053"/>
                </a:cubicBezTo>
                <a:lnTo>
                  <a:pt x="65483" y="86053"/>
                </a:lnTo>
                <a:lnTo>
                  <a:pt x="65483" y="141251"/>
                </a:lnTo>
                <a:cubicBezTo>
                  <a:pt x="65483" y="146931"/>
                  <a:pt x="70088" y="151536"/>
                  <a:pt x="75768" y="151536"/>
                </a:cubicBezTo>
                <a:cubicBezTo>
                  <a:pt x="81448" y="151536"/>
                  <a:pt x="86053" y="146931"/>
                  <a:pt x="86053" y="141251"/>
                </a:cubicBezTo>
                <a:lnTo>
                  <a:pt x="86053" y="86053"/>
                </a:lnTo>
                <a:lnTo>
                  <a:pt x="141251" y="86053"/>
                </a:lnTo>
                <a:cubicBezTo>
                  <a:pt x="146931" y="86053"/>
                  <a:pt x="151536" y="81448"/>
                  <a:pt x="151536" y="75768"/>
                </a:cubicBezTo>
                <a:cubicBezTo>
                  <a:pt x="151536" y="70088"/>
                  <a:pt x="146931" y="65483"/>
                  <a:pt x="141251" y="65483"/>
                </a:cubicBezTo>
                <a:close/>
              </a:path>
            </a:pathLst>
          </a:custGeom>
          <a:solidFill>
            <a:schemeClr val="bg1"/>
          </a:solidFill>
          <a:ln w="646" cap="flat">
            <a:noFill/>
            <a:prstDash val="solid"/>
            <a:miter/>
          </a:ln>
        </p:spPr>
        <p:txBody>
          <a:bodyPr rtlCol="0" anchor="ctr"/>
          <a:lstStyle/>
          <a:p>
            <a:endParaRPr lang="en-US"/>
          </a:p>
        </p:txBody>
      </p:sp>
      <p:sp>
        <p:nvSpPr>
          <p:cNvPr id="11" name="Graphic 13">
            <a:extLst>
              <a:ext uri="{FF2B5EF4-FFF2-40B4-BE49-F238E27FC236}">
                <a16:creationId xmlns:a16="http://schemas.microsoft.com/office/drawing/2014/main" id="{C5CB530E-515E-412C-9DF1-5F8FFBD6F3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724364" y="2265467"/>
            <a:ext cx="139039" cy="139039"/>
          </a:xfrm>
          <a:custGeom>
            <a:avLst/>
            <a:gdLst>
              <a:gd name="connsiteX0" fmla="*/ 129602 w 139039"/>
              <a:gd name="connsiteY0" fmla="*/ 60082 h 139039"/>
              <a:gd name="connsiteX1" fmla="*/ 78957 w 139039"/>
              <a:gd name="connsiteY1" fmla="*/ 60082 h 139039"/>
              <a:gd name="connsiteX2" fmla="*/ 78957 w 139039"/>
              <a:gd name="connsiteY2" fmla="*/ 9437 h 139039"/>
              <a:gd name="connsiteX3" fmla="*/ 69520 w 139039"/>
              <a:gd name="connsiteY3" fmla="*/ 0 h 139039"/>
              <a:gd name="connsiteX4" fmla="*/ 60082 w 139039"/>
              <a:gd name="connsiteY4" fmla="*/ 9437 h 139039"/>
              <a:gd name="connsiteX5" fmla="*/ 60082 w 139039"/>
              <a:gd name="connsiteY5" fmla="*/ 60082 h 139039"/>
              <a:gd name="connsiteX6" fmla="*/ 9437 w 139039"/>
              <a:gd name="connsiteY6" fmla="*/ 60082 h 139039"/>
              <a:gd name="connsiteX7" fmla="*/ 0 w 139039"/>
              <a:gd name="connsiteY7" fmla="*/ 69520 h 139039"/>
              <a:gd name="connsiteX8" fmla="*/ 9437 w 139039"/>
              <a:gd name="connsiteY8" fmla="*/ 78957 h 139039"/>
              <a:gd name="connsiteX9" fmla="*/ 60082 w 139039"/>
              <a:gd name="connsiteY9" fmla="*/ 78957 h 139039"/>
              <a:gd name="connsiteX10" fmla="*/ 60082 w 139039"/>
              <a:gd name="connsiteY10" fmla="*/ 129602 h 139039"/>
              <a:gd name="connsiteX11" fmla="*/ 69520 w 139039"/>
              <a:gd name="connsiteY11" fmla="*/ 139039 h 139039"/>
              <a:gd name="connsiteX12" fmla="*/ 78957 w 139039"/>
              <a:gd name="connsiteY12" fmla="*/ 129602 h 139039"/>
              <a:gd name="connsiteX13" fmla="*/ 78957 w 139039"/>
              <a:gd name="connsiteY13" fmla="*/ 78957 h 139039"/>
              <a:gd name="connsiteX14" fmla="*/ 129602 w 139039"/>
              <a:gd name="connsiteY14" fmla="*/ 78957 h 139039"/>
              <a:gd name="connsiteX15" fmla="*/ 139039 w 139039"/>
              <a:gd name="connsiteY15" fmla="*/ 69520 h 139039"/>
              <a:gd name="connsiteX16" fmla="*/ 129602 w 139039"/>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9" h="139039">
                <a:moveTo>
                  <a:pt x="129602" y="60082"/>
                </a:moveTo>
                <a:lnTo>
                  <a:pt x="78957" y="60082"/>
                </a:lnTo>
                <a:lnTo>
                  <a:pt x="78957" y="9437"/>
                </a:lnTo>
                <a:cubicBezTo>
                  <a:pt x="78957" y="4225"/>
                  <a:pt x="74731" y="0"/>
                  <a:pt x="69520" y="0"/>
                </a:cubicBezTo>
                <a:cubicBezTo>
                  <a:pt x="64308"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8" y="139039"/>
                  <a:pt x="69520" y="139039"/>
                </a:cubicBezTo>
                <a:cubicBezTo>
                  <a:pt x="74731" y="139039"/>
                  <a:pt x="78957" y="134814"/>
                  <a:pt x="78957" y="129602"/>
                </a:cubicBezTo>
                <a:lnTo>
                  <a:pt x="78957" y="78957"/>
                </a:lnTo>
                <a:lnTo>
                  <a:pt x="129602" y="78957"/>
                </a:lnTo>
                <a:cubicBezTo>
                  <a:pt x="134814" y="78957"/>
                  <a:pt x="139039" y="74731"/>
                  <a:pt x="139039" y="69520"/>
                </a:cubicBezTo>
                <a:cubicBezTo>
                  <a:pt x="139039" y="64308"/>
                  <a:pt x="134814" y="60082"/>
                  <a:pt x="129602" y="60082"/>
                </a:cubicBezTo>
                <a:close/>
              </a:path>
            </a:pathLst>
          </a:custGeom>
          <a:solidFill>
            <a:schemeClr val="bg1"/>
          </a:solidFill>
          <a:ln w="603" cap="flat">
            <a:noFill/>
            <a:prstDash val="solid"/>
            <a:miter/>
          </a:ln>
        </p:spPr>
        <p:txBody>
          <a:bodyPr rtlCol="0" anchor="ctr"/>
          <a:lstStyle/>
          <a:p>
            <a:endParaRPr lang="en-US"/>
          </a:p>
        </p:txBody>
      </p:sp>
      <p:sp>
        <p:nvSpPr>
          <p:cNvPr id="13" name="Graphic 15">
            <a:extLst>
              <a:ext uri="{FF2B5EF4-FFF2-40B4-BE49-F238E27FC236}">
                <a16:creationId xmlns:a16="http://schemas.microsoft.com/office/drawing/2014/main" id="{AEA7509D-F04F-40CB-A0B3-EEF16499CC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24834" y="2537201"/>
            <a:ext cx="127714" cy="127714"/>
          </a:xfrm>
          <a:custGeom>
            <a:avLst/>
            <a:gdLst>
              <a:gd name="connsiteX0" fmla="*/ 63857 w 127714"/>
              <a:gd name="connsiteY0" fmla="*/ 18874 h 127714"/>
              <a:gd name="connsiteX1" fmla="*/ 108840 w 127714"/>
              <a:gd name="connsiteY1" fmla="*/ 63857 h 127714"/>
              <a:gd name="connsiteX2" fmla="*/ 63857 w 127714"/>
              <a:gd name="connsiteY2" fmla="*/ 108840 h 127714"/>
              <a:gd name="connsiteX3" fmla="*/ 18874 w 127714"/>
              <a:gd name="connsiteY3" fmla="*/ 63857 h 127714"/>
              <a:gd name="connsiteX4" fmla="*/ 63857 w 127714"/>
              <a:gd name="connsiteY4" fmla="*/ 18874 h 127714"/>
              <a:gd name="connsiteX5" fmla="*/ 63857 w 127714"/>
              <a:gd name="connsiteY5" fmla="*/ 0 h 127714"/>
              <a:gd name="connsiteX6" fmla="*/ 0 w 127714"/>
              <a:gd name="connsiteY6" fmla="*/ 63857 h 127714"/>
              <a:gd name="connsiteX7" fmla="*/ 63857 w 127714"/>
              <a:gd name="connsiteY7" fmla="*/ 127714 h 127714"/>
              <a:gd name="connsiteX8" fmla="*/ 127714 w 127714"/>
              <a:gd name="connsiteY8" fmla="*/ 63857 h 127714"/>
              <a:gd name="connsiteX9" fmla="*/ 63857 w 127714"/>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4" h="127714">
                <a:moveTo>
                  <a:pt x="63857" y="18874"/>
                </a:moveTo>
                <a:cubicBezTo>
                  <a:pt x="88700" y="18874"/>
                  <a:pt x="108840" y="39014"/>
                  <a:pt x="108840" y="63857"/>
                </a:cubicBezTo>
                <a:cubicBezTo>
                  <a:pt x="108840" y="88700"/>
                  <a:pt x="88700" y="108840"/>
                  <a:pt x="63857" y="108840"/>
                </a:cubicBezTo>
                <a:cubicBezTo>
                  <a:pt x="39014" y="108840"/>
                  <a:pt x="18874" y="88700"/>
                  <a:pt x="18874" y="63857"/>
                </a:cubicBezTo>
                <a:cubicBezTo>
                  <a:pt x="18898" y="39024"/>
                  <a:pt x="39024" y="18898"/>
                  <a:pt x="63857" y="18874"/>
                </a:cubicBezTo>
                <a:moveTo>
                  <a:pt x="63857" y="0"/>
                </a:moveTo>
                <a:cubicBezTo>
                  <a:pt x="28590" y="0"/>
                  <a:pt x="0" y="28590"/>
                  <a:pt x="0" y="63857"/>
                </a:cubicBezTo>
                <a:cubicBezTo>
                  <a:pt x="0" y="99124"/>
                  <a:pt x="28590" y="127714"/>
                  <a:pt x="63857" y="127714"/>
                </a:cubicBezTo>
                <a:cubicBezTo>
                  <a:pt x="99124" y="127714"/>
                  <a:pt x="127714" y="99124"/>
                  <a:pt x="127714" y="63857"/>
                </a:cubicBezTo>
                <a:cubicBezTo>
                  <a:pt x="127714" y="28590"/>
                  <a:pt x="99124" y="0"/>
                  <a:pt x="63857" y="0"/>
                </a:cubicBezTo>
                <a:close/>
              </a:path>
            </a:pathLst>
          </a:custGeom>
          <a:solidFill>
            <a:schemeClr val="bg1"/>
          </a:solidFill>
          <a:ln w="610" cap="flat">
            <a:noFill/>
            <a:prstDash val="solid"/>
            <a:miter/>
          </a:ln>
        </p:spPr>
        <p:txBody>
          <a:bodyPr rtlCol="0" anchor="ctr"/>
          <a:lstStyle/>
          <a:p>
            <a:endParaRPr lang="en-US"/>
          </a:p>
        </p:txBody>
      </p:sp>
      <p:sp>
        <p:nvSpPr>
          <p:cNvPr id="15" name="Graphic 21">
            <a:extLst>
              <a:ext uri="{FF2B5EF4-FFF2-40B4-BE49-F238E27FC236}">
                <a16:creationId xmlns:a16="http://schemas.microsoft.com/office/drawing/2014/main" id="{C39ADB8F-D187-49D7-BDCF-C1B6DC7270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4053" y="2832967"/>
            <a:ext cx="95759" cy="95759"/>
          </a:xfrm>
          <a:custGeom>
            <a:avLst/>
            <a:gdLst>
              <a:gd name="connsiteX0" fmla="*/ 95759 w 95759"/>
              <a:gd name="connsiteY0" fmla="*/ 47880 h 95759"/>
              <a:gd name="connsiteX1" fmla="*/ 47880 w 95759"/>
              <a:gd name="connsiteY1" fmla="*/ 95759 h 95759"/>
              <a:gd name="connsiteX2" fmla="*/ 0 w 95759"/>
              <a:gd name="connsiteY2" fmla="*/ 47880 h 95759"/>
              <a:gd name="connsiteX3" fmla="*/ 47880 w 95759"/>
              <a:gd name="connsiteY3" fmla="*/ 0 h 95759"/>
              <a:gd name="connsiteX4" fmla="*/ 95759 w 95759"/>
              <a:gd name="connsiteY4" fmla="*/ 47880 h 95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759" h="95759">
                <a:moveTo>
                  <a:pt x="95759" y="47880"/>
                </a:moveTo>
                <a:cubicBezTo>
                  <a:pt x="95759" y="74323"/>
                  <a:pt x="74323" y="95759"/>
                  <a:pt x="47880" y="95759"/>
                </a:cubicBezTo>
                <a:cubicBezTo>
                  <a:pt x="21436" y="95759"/>
                  <a:pt x="0" y="74323"/>
                  <a:pt x="0" y="47880"/>
                </a:cubicBezTo>
                <a:cubicBezTo>
                  <a:pt x="0" y="21436"/>
                  <a:pt x="21436" y="0"/>
                  <a:pt x="47880" y="0"/>
                </a:cubicBezTo>
                <a:cubicBezTo>
                  <a:pt x="74323" y="0"/>
                  <a:pt x="95759" y="21436"/>
                  <a:pt x="95759" y="47880"/>
                </a:cubicBezTo>
                <a:close/>
              </a:path>
            </a:pathLst>
          </a:custGeom>
          <a:solidFill>
            <a:schemeClr val="bg1"/>
          </a:solidFill>
          <a:ln w="469" cap="flat">
            <a:noFill/>
            <a:prstDash val="solid"/>
            <a:miter/>
          </a:ln>
        </p:spPr>
        <p:txBody>
          <a:bodyPr rtlCol="0" anchor="ctr"/>
          <a:lstStyle/>
          <a:p>
            <a:endParaRPr lang="en-US"/>
          </a:p>
        </p:txBody>
      </p:sp>
      <p:sp>
        <p:nvSpPr>
          <p:cNvPr id="17" name="Graphic 12">
            <a:extLst>
              <a:ext uri="{FF2B5EF4-FFF2-40B4-BE49-F238E27FC236}">
                <a16:creationId xmlns:a16="http://schemas.microsoft.com/office/drawing/2014/main" id="{712D4376-A578-4FF1-94FC-245E7A6A48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772266" y="2803988"/>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bg1"/>
          </a:solidFill>
          <a:ln w="422" cap="flat">
            <a:noFill/>
            <a:prstDash val="solid"/>
            <a:miter/>
          </a:ln>
        </p:spPr>
        <p:txBody>
          <a:bodyPr rtlCol="0" anchor="ctr"/>
          <a:lstStyle/>
          <a:p>
            <a:endParaRPr lang="en-US"/>
          </a:p>
        </p:txBody>
      </p:sp>
      <p:sp>
        <p:nvSpPr>
          <p:cNvPr id="19" name="Graphic 23">
            <a:extLst>
              <a:ext uri="{FF2B5EF4-FFF2-40B4-BE49-F238E27FC236}">
                <a16:creationId xmlns:a16="http://schemas.microsoft.com/office/drawing/2014/main" id="{3FBAD350-5664-4811-A208-657FB882D3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13405" y="3242499"/>
            <a:ext cx="108625" cy="108625"/>
          </a:xfrm>
          <a:custGeom>
            <a:avLst/>
            <a:gdLst>
              <a:gd name="connsiteX0" fmla="*/ 54313 w 108625"/>
              <a:gd name="connsiteY0" fmla="*/ 16053 h 108625"/>
              <a:gd name="connsiteX1" fmla="*/ 92572 w 108625"/>
              <a:gd name="connsiteY1" fmla="*/ 54313 h 108625"/>
              <a:gd name="connsiteX2" fmla="*/ 54313 w 108625"/>
              <a:gd name="connsiteY2" fmla="*/ 92572 h 108625"/>
              <a:gd name="connsiteX3" fmla="*/ 16053 w 108625"/>
              <a:gd name="connsiteY3" fmla="*/ 54313 h 108625"/>
              <a:gd name="connsiteX4" fmla="*/ 54313 w 108625"/>
              <a:gd name="connsiteY4" fmla="*/ 16053 h 108625"/>
              <a:gd name="connsiteX5" fmla="*/ 54313 w 108625"/>
              <a:gd name="connsiteY5" fmla="*/ 0 h 108625"/>
              <a:gd name="connsiteX6" fmla="*/ 0 w 108625"/>
              <a:gd name="connsiteY6" fmla="*/ 54313 h 108625"/>
              <a:gd name="connsiteX7" fmla="*/ 54313 w 108625"/>
              <a:gd name="connsiteY7" fmla="*/ 108625 h 108625"/>
              <a:gd name="connsiteX8" fmla="*/ 108625 w 108625"/>
              <a:gd name="connsiteY8" fmla="*/ 54313 h 108625"/>
              <a:gd name="connsiteX9" fmla="*/ 54313 w 108625"/>
              <a:gd name="connsiteY9" fmla="*/ 0 h 108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8625" h="108625">
                <a:moveTo>
                  <a:pt x="54313" y="16053"/>
                </a:moveTo>
                <a:cubicBezTo>
                  <a:pt x="75442" y="16053"/>
                  <a:pt x="92572" y="33182"/>
                  <a:pt x="92572" y="54313"/>
                </a:cubicBezTo>
                <a:cubicBezTo>
                  <a:pt x="92572" y="75442"/>
                  <a:pt x="75442" y="92572"/>
                  <a:pt x="54313" y="92572"/>
                </a:cubicBezTo>
                <a:cubicBezTo>
                  <a:pt x="33182" y="92572"/>
                  <a:pt x="16053" y="75442"/>
                  <a:pt x="16053" y="54313"/>
                </a:cubicBezTo>
                <a:cubicBezTo>
                  <a:pt x="16074" y="33191"/>
                  <a:pt x="33191" y="16074"/>
                  <a:pt x="54313" y="16053"/>
                </a:cubicBezTo>
                <a:moveTo>
                  <a:pt x="54313" y="0"/>
                </a:moveTo>
                <a:cubicBezTo>
                  <a:pt x="24317" y="0"/>
                  <a:pt x="0" y="24317"/>
                  <a:pt x="0" y="54313"/>
                </a:cubicBezTo>
                <a:cubicBezTo>
                  <a:pt x="0" y="84309"/>
                  <a:pt x="24317" y="108625"/>
                  <a:pt x="54313" y="108625"/>
                </a:cubicBezTo>
                <a:cubicBezTo>
                  <a:pt x="84309" y="108625"/>
                  <a:pt x="108625" y="84309"/>
                  <a:pt x="108625" y="54313"/>
                </a:cubicBezTo>
                <a:cubicBezTo>
                  <a:pt x="108625" y="24317"/>
                  <a:pt x="84309" y="0"/>
                  <a:pt x="54313" y="0"/>
                </a:cubicBezTo>
                <a:close/>
              </a:path>
            </a:pathLst>
          </a:custGeom>
          <a:solidFill>
            <a:schemeClr val="bg1"/>
          </a:solidFill>
          <a:ln w="516" cap="flat">
            <a:noFill/>
            <a:prstDash val="solid"/>
            <a:miter/>
          </a:ln>
        </p:spPr>
        <p:txBody>
          <a:bodyPr rtlCol="0" anchor="ctr"/>
          <a:lstStyle/>
          <a:p>
            <a:endParaRPr lang="en-US"/>
          </a:p>
        </p:txBody>
      </p:sp>
      <p:cxnSp>
        <p:nvCxnSpPr>
          <p:cNvPr id="21" name="Straight Connector 20">
            <a:extLst>
              <a:ext uri="{FF2B5EF4-FFF2-40B4-BE49-F238E27FC236}">
                <a16:creationId xmlns:a16="http://schemas.microsoft.com/office/drawing/2014/main" id="{56020367-4FD5-4596-8E10-C5F095CD8DB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5831729"/>
            <a:ext cx="12188952" cy="0"/>
          </a:xfrm>
          <a:prstGeom prst="line">
            <a:avLst/>
          </a:prstGeom>
          <a:ln w="25400" cap="sq">
            <a:solidFill>
              <a:schemeClr val="bg1"/>
            </a:soli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54817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F9CBE3F-79A8-4F8F-88D9-DAD03D0D28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76C27688-7746-3C2D-46CA-45D7D61B756E}"/>
              </a:ext>
            </a:extLst>
          </p:cNvPr>
          <p:cNvSpPr>
            <a:spLocks noGrp="1"/>
          </p:cNvSpPr>
          <p:nvPr>
            <p:ph type="ctrTitle"/>
          </p:nvPr>
        </p:nvSpPr>
        <p:spPr>
          <a:xfrm>
            <a:off x="1522030" y="554477"/>
            <a:ext cx="9147940" cy="4523360"/>
          </a:xfrm>
        </p:spPr>
        <p:txBody>
          <a:bodyPr anchor="b">
            <a:normAutofit/>
          </a:bodyPr>
          <a:lstStyle/>
          <a:p>
            <a:r>
              <a:rPr lang="ru-RU" sz="2400" dirty="0">
                <a:solidFill>
                  <a:schemeClr val="bg1"/>
                </a:solidFill>
              </a:rPr>
              <a:t>При изображении в одной проекции детали, изготовленной из листового материала постоянной толщины, на полке линии-выноски наносят размер… </a:t>
            </a:r>
            <a:br>
              <a:rPr lang="ru-RU" sz="2400" dirty="0">
                <a:solidFill>
                  <a:schemeClr val="bg1"/>
                </a:solidFill>
              </a:rPr>
            </a:br>
            <a:br>
              <a:rPr lang="ru-RU" sz="2400" dirty="0">
                <a:solidFill>
                  <a:schemeClr val="bg1"/>
                </a:solidFill>
              </a:rPr>
            </a:br>
            <a:r>
              <a:rPr lang="ru-RU" sz="2400" dirty="0">
                <a:solidFill>
                  <a:schemeClr val="bg1"/>
                </a:solidFill>
              </a:rPr>
              <a:t>A) толщины </a:t>
            </a:r>
            <a:br>
              <a:rPr lang="ru-RU" sz="2400" dirty="0">
                <a:solidFill>
                  <a:schemeClr val="bg1"/>
                </a:solidFill>
              </a:rPr>
            </a:br>
            <a:r>
              <a:rPr lang="ru-RU" sz="2400" dirty="0">
                <a:solidFill>
                  <a:schemeClr val="bg1"/>
                </a:solidFill>
              </a:rPr>
              <a:t>B) ширины </a:t>
            </a:r>
            <a:br>
              <a:rPr lang="ru-RU" sz="2400" dirty="0">
                <a:solidFill>
                  <a:schemeClr val="bg1"/>
                </a:solidFill>
              </a:rPr>
            </a:br>
            <a:r>
              <a:rPr lang="ru-RU" sz="2400" dirty="0">
                <a:solidFill>
                  <a:schemeClr val="bg1"/>
                </a:solidFill>
              </a:rPr>
              <a:t>C) длины </a:t>
            </a:r>
            <a:br>
              <a:rPr lang="ru-RU" sz="2400" dirty="0">
                <a:solidFill>
                  <a:schemeClr val="bg1"/>
                </a:solidFill>
              </a:rPr>
            </a:br>
            <a:r>
              <a:rPr lang="ru-RU" sz="2400" dirty="0">
                <a:solidFill>
                  <a:schemeClr val="bg1"/>
                </a:solidFill>
              </a:rPr>
              <a:t>D) периметра </a:t>
            </a:r>
            <a:br>
              <a:rPr lang="ru-RU" sz="2400" dirty="0">
                <a:solidFill>
                  <a:schemeClr val="bg1"/>
                </a:solidFill>
              </a:rPr>
            </a:br>
            <a:r>
              <a:rPr lang="ru-RU" sz="2400" dirty="0">
                <a:solidFill>
                  <a:schemeClr val="bg1"/>
                </a:solidFill>
              </a:rPr>
              <a:t>E) площади</a:t>
            </a:r>
          </a:p>
        </p:txBody>
      </p:sp>
      <p:sp>
        <p:nvSpPr>
          <p:cNvPr id="9" name="Graphic 22">
            <a:extLst>
              <a:ext uri="{FF2B5EF4-FFF2-40B4-BE49-F238E27FC236}">
                <a16:creationId xmlns:a16="http://schemas.microsoft.com/office/drawing/2014/main" id="{508BEF50-7B1E-49A4-BC19-5F4F1D755E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1869" y="2383077"/>
            <a:ext cx="151536" cy="151536"/>
          </a:xfrm>
          <a:custGeom>
            <a:avLst/>
            <a:gdLst>
              <a:gd name="connsiteX0" fmla="*/ 141251 w 151536"/>
              <a:gd name="connsiteY0" fmla="*/ 65483 h 151536"/>
              <a:gd name="connsiteX1" fmla="*/ 86053 w 151536"/>
              <a:gd name="connsiteY1" fmla="*/ 65483 h 151536"/>
              <a:gd name="connsiteX2" fmla="*/ 86053 w 151536"/>
              <a:gd name="connsiteY2" fmla="*/ 10285 h 151536"/>
              <a:gd name="connsiteX3" fmla="*/ 75768 w 151536"/>
              <a:gd name="connsiteY3" fmla="*/ 0 h 151536"/>
              <a:gd name="connsiteX4" fmla="*/ 65483 w 151536"/>
              <a:gd name="connsiteY4" fmla="*/ 10285 h 151536"/>
              <a:gd name="connsiteX5" fmla="*/ 65483 w 151536"/>
              <a:gd name="connsiteY5" fmla="*/ 65483 h 151536"/>
              <a:gd name="connsiteX6" fmla="*/ 10285 w 151536"/>
              <a:gd name="connsiteY6" fmla="*/ 65483 h 151536"/>
              <a:gd name="connsiteX7" fmla="*/ 0 w 151536"/>
              <a:gd name="connsiteY7" fmla="*/ 75768 h 151536"/>
              <a:gd name="connsiteX8" fmla="*/ 10285 w 151536"/>
              <a:gd name="connsiteY8" fmla="*/ 86053 h 151536"/>
              <a:gd name="connsiteX9" fmla="*/ 65483 w 151536"/>
              <a:gd name="connsiteY9" fmla="*/ 86053 h 151536"/>
              <a:gd name="connsiteX10" fmla="*/ 65483 w 151536"/>
              <a:gd name="connsiteY10" fmla="*/ 141251 h 151536"/>
              <a:gd name="connsiteX11" fmla="*/ 75768 w 151536"/>
              <a:gd name="connsiteY11" fmla="*/ 151536 h 151536"/>
              <a:gd name="connsiteX12" fmla="*/ 86053 w 151536"/>
              <a:gd name="connsiteY12" fmla="*/ 141251 h 151536"/>
              <a:gd name="connsiteX13" fmla="*/ 86053 w 151536"/>
              <a:gd name="connsiteY13" fmla="*/ 86053 h 151536"/>
              <a:gd name="connsiteX14" fmla="*/ 141251 w 151536"/>
              <a:gd name="connsiteY14" fmla="*/ 86053 h 151536"/>
              <a:gd name="connsiteX15" fmla="*/ 151536 w 151536"/>
              <a:gd name="connsiteY15" fmla="*/ 75768 h 151536"/>
              <a:gd name="connsiteX16" fmla="*/ 141251 w 151536"/>
              <a:gd name="connsiteY16" fmla="*/ 65483 h 151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51536" h="151536">
                <a:moveTo>
                  <a:pt x="141251" y="65483"/>
                </a:moveTo>
                <a:lnTo>
                  <a:pt x="86053" y="65483"/>
                </a:lnTo>
                <a:lnTo>
                  <a:pt x="86053" y="10285"/>
                </a:lnTo>
                <a:cubicBezTo>
                  <a:pt x="86053" y="4605"/>
                  <a:pt x="81448" y="0"/>
                  <a:pt x="75768" y="0"/>
                </a:cubicBezTo>
                <a:cubicBezTo>
                  <a:pt x="70088" y="0"/>
                  <a:pt x="65483" y="4605"/>
                  <a:pt x="65483" y="10285"/>
                </a:cubicBezTo>
                <a:lnTo>
                  <a:pt x="65483" y="65483"/>
                </a:lnTo>
                <a:lnTo>
                  <a:pt x="10285" y="65483"/>
                </a:lnTo>
                <a:cubicBezTo>
                  <a:pt x="4605" y="65483"/>
                  <a:pt x="0" y="70088"/>
                  <a:pt x="0" y="75768"/>
                </a:cubicBezTo>
                <a:cubicBezTo>
                  <a:pt x="0" y="81448"/>
                  <a:pt x="4605" y="86053"/>
                  <a:pt x="10285" y="86053"/>
                </a:cubicBezTo>
                <a:lnTo>
                  <a:pt x="65483" y="86053"/>
                </a:lnTo>
                <a:lnTo>
                  <a:pt x="65483" y="141251"/>
                </a:lnTo>
                <a:cubicBezTo>
                  <a:pt x="65483" y="146931"/>
                  <a:pt x="70088" y="151536"/>
                  <a:pt x="75768" y="151536"/>
                </a:cubicBezTo>
                <a:cubicBezTo>
                  <a:pt x="81448" y="151536"/>
                  <a:pt x="86053" y="146931"/>
                  <a:pt x="86053" y="141251"/>
                </a:cubicBezTo>
                <a:lnTo>
                  <a:pt x="86053" y="86053"/>
                </a:lnTo>
                <a:lnTo>
                  <a:pt x="141251" y="86053"/>
                </a:lnTo>
                <a:cubicBezTo>
                  <a:pt x="146931" y="86053"/>
                  <a:pt x="151536" y="81448"/>
                  <a:pt x="151536" y="75768"/>
                </a:cubicBezTo>
                <a:cubicBezTo>
                  <a:pt x="151536" y="70088"/>
                  <a:pt x="146931" y="65483"/>
                  <a:pt x="141251" y="65483"/>
                </a:cubicBezTo>
                <a:close/>
              </a:path>
            </a:pathLst>
          </a:custGeom>
          <a:solidFill>
            <a:schemeClr val="bg1"/>
          </a:solidFill>
          <a:ln w="646" cap="flat">
            <a:noFill/>
            <a:prstDash val="solid"/>
            <a:miter/>
          </a:ln>
        </p:spPr>
        <p:txBody>
          <a:bodyPr rtlCol="0" anchor="ctr"/>
          <a:lstStyle/>
          <a:p>
            <a:endParaRPr lang="en-US"/>
          </a:p>
        </p:txBody>
      </p:sp>
      <p:sp>
        <p:nvSpPr>
          <p:cNvPr id="11" name="Graphic 13">
            <a:extLst>
              <a:ext uri="{FF2B5EF4-FFF2-40B4-BE49-F238E27FC236}">
                <a16:creationId xmlns:a16="http://schemas.microsoft.com/office/drawing/2014/main" id="{C5CB530E-515E-412C-9DF1-5F8FFBD6F3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724364" y="2265467"/>
            <a:ext cx="139039" cy="139039"/>
          </a:xfrm>
          <a:custGeom>
            <a:avLst/>
            <a:gdLst>
              <a:gd name="connsiteX0" fmla="*/ 129602 w 139039"/>
              <a:gd name="connsiteY0" fmla="*/ 60082 h 139039"/>
              <a:gd name="connsiteX1" fmla="*/ 78957 w 139039"/>
              <a:gd name="connsiteY1" fmla="*/ 60082 h 139039"/>
              <a:gd name="connsiteX2" fmla="*/ 78957 w 139039"/>
              <a:gd name="connsiteY2" fmla="*/ 9437 h 139039"/>
              <a:gd name="connsiteX3" fmla="*/ 69520 w 139039"/>
              <a:gd name="connsiteY3" fmla="*/ 0 h 139039"/>
              <a:gd name="connsiteX4" fmla="*/ 60082 w 139039"/>
              <a:gd name="connsiteY4" fmla="*/ 9437 h 139039"/>
              <a:gd name="connsiteX5" fmla="*/ 60082 w 139039"/>
              <a:gd name="connsiteY5" fmla="*/ 60082 h 139039"/>
              <a:gd name="connsiteX6" fmla="*/ 9437 w 139039"/>
              <a:gd name="connsiteY6" fmla="*/ 60082 h 139039"/>
              <a:gd name="connsiteX7" fmla="*/ 0 w 139039"/>
              <a:gd name="connsiteY7" fmla="*/ 69520 h 139039"/>
              <a:gd name="connsiteX8" fmla="*/ 9437 w 139039"/>
              <a:gd name="connsiteY8" fmla="*/ 78957 h 139039"/>
              <a:gd name="connsiteX9" fmla="*/ 60082 w 139039"/>
              <a:gd name="connsiteY9" fmla="*/ 78957 h 139039"/>
              <a:gd name="connsiteX10" fmla="*/ 60082 w 139039"/>
              <a:gd name="connsiteY10" fmla="*/ 129602 h 139039"/>
              <a:gd name="connsiteX11" fmla="*/ 69520 w 139039"/>
              <a:gd name="connsiteY11" fmla="*/ 139039 h 139039"/>
              <a:gd name="connsiteX12" fmla="*/ 78957 w 139039"/>
              <a:gd name="connsiteY12" fmla="*/ 129602 h 139039"/>
              <a:gd name="connsiteX13" fmla="*/ 78957 w 139039"/>
              <a:gd name="connsiteY13" fmla="*/ 78957 h 139039"/>
              <a:gd name="connsiteX14" fmla="*/ 129602 w 139039"/>
              <a:gd name="connsiteY14" fmla="*/ 78957 h 139039"/>
              <a:gd name="connsiteX15" fmla="*/ 139039 w 139039"/>
              <a:gd name="connsiteY15" fmla="*/ 69520 h 139039"/>
              <a:gd name="connsiteX16" fmla="*/ 129602 w 139039"/>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9" h="139039">
                <a:moveTo>
                  <a:pt x="129602" y="60082"/>
                </a:moveTo>
                <a:lnTo>
                  <a:pt x="78957" y="60082"/>
                </a:lnTo>
                <a:lnTo>
                  <a:pt x="78957" y="9437"/>
                </a:lnTo>
                <a:cubicBezTo>
                  <a:pt x="78957" y="4225"/>
                  <a:pt x="74731" y="0"/>
                  <a:pt x="69520" y="0"/>
                </a:cubicBezTo>
                <a:cubicBezTo>
                  <a:pt x="64308"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8" y="139039"/>
                  <a:pt x="69520" y="139039"/>
                </a:cubicBezTo>
                <a:cubicBezTo>
                  <a:pt x="74731" y="139039"/>
                  <a:pt x="78957" y="134814"/>
                  <a:pt x="78957" y="129602"/>
                </a:cubicBezTo>
                <a:lnTo>
                  <a:pt x="78957" y="78957"/>
                </a:lnTo>
                <a:lnTo>
                  <a:pt x="129602" y="78957"/>
                </a:lnTo>
                <a:cubicBezTo>
                  <a:pt x="134814" y="78957"/>
                  <a:pt x="139039" y="74731"/>
                  <a:pt x="139039" y="69520"/>
                </a:cubicBezTo>
                <a:cubicBezTo>
                  <a:pt x="139039" y="64308"/>
                  <a:pt x="134814" y="60082"/>
                  <a:pt x="129602" y="60082"/>
                </a:cubicBezTo>
                <a:close/>
              </a:path>
            </a:pathLst>
          </a:custGeom>
          <a:solidFill>
            <a:schemeClr val="bg1"/>
          </a:solidFill>
          <a:ln w="603" cap="flat">
            <a:noFill/>
            <a:prstDash val="solid"/>
            <a:miter/>
          </a:ln>
        </p:spPr>
        <p:txBody>
          <a:bodyPr rtlCol="0" anchor="ctr"/>
          <a:lstStyle/>
          <a:p>
            <a:endParaRPr lang="en-US"/>
          </a:p>
        </p:txBody>
      </p:sp>
      <p:sp>
        <p:nvSpPr>
          <p:cNvPr id="13" name="Graphic 15">
            <a:extLst>
              <a:ext uri="{FF2B5EF4-FFF2-40B4-BE49-F238E27FC236}">
                <a16:creationId xmlns:a16="http://schemas.microsoft.com/office/drawing/2014/main" id="{AEA7509D-F04F-40CB-A0B3-EEF16499CC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24834" y="2537201"/>
            <a:ext cx="127714" cy="127714"/>
          </a:xfrm>
          <a:custGeom>
            <a:avLst/>
            <a:gdLst>
              <a:gd name="connsiteX0" fmla="*/ 63857 w 127714"/>
              <a:gd name="connsiteY0" fmla="*/ 18874 h 127714"/>
              <a:gd name="connsiteX1" fmla="*/ 108840 w 127714"/>
              <a:gd name="connsiteY1" fmla="*/ 63857 h 127714"/>
              <a:gd name="connsiteX2" fmla="*/ 63857 w 127714"/>
              <a:gd name="connsiteY2" fmla="*/ 108840 h 127714"/>
              <a:gd name="connsiteX3" fmla="*/ 18874 w 127714"/>
              <a:gd name="connsiteY3" fmla="*/ 63857 h 127714"/>
              <a:gd name="connsiteX4" fmla="*/ 63857 w 127714"/>
              <a:gd name="connsiteY4" fmla="*/ 18874 h 127714"/>
              <a:gd name="connsiteX5" fmla="*/ 63857 w 127714"/>
              <a:gd name="connsiteY5" fmla="*/ 0 h 127714"/>
              <a:gd name="connsiteX6" fmla="*/ 0 w 127714"/>
              <a:gd name="connsiteY6" fmla="*/ 63857 h 127714"/>
              <a:gd name="connsiteX7" fmla="*/ 63857 w 127714"/>
              <a:gd name="connsiteY7" fmla="*/ 127714 h 127714"/>
              <a:gd name="connsiteX8" fmla="*/ 127714 w 127714"/>
              <a:gd name="connsiteY8" fmla="*/ 63857 h 127714"/>
              <a:gd name="connsiteX9" fmla="*/ 63857 w 127714"/>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4" h="127714">
                <a:moveTo>
                  <a:pt x="63857" y="18874"/>
                </a:moveTo>
                <a:cubicBezTo>
                  <a:pt x="88700" y="18874"/>
                  <a:pt x="108840" y="39014"/>
                  <a:pt x="108840" y="63857"/>
                </a:cubicBezTo>
                <a:cubicBezTo>
                  <a:pt x="108840" y="88700"/>
                  <a:pt x="88700" y="108840"/>
                  <a:pt x="63857" y="108840"/>
                </a:cubicBezTo>
                <a:cubicBezTo>
                  <a:pt x="39014" y="108840"/>
                  <a:pt x="18874" y="88700"/>
                  <a:pt x="18874" y="63857"/>
                </a:cubicBezTo>
                <a:cubicBezTo>
                  <a:pt x="18898" y="39024"/>
                  <a:pt x="39024" y="18898"/>
                  <a:pt x="63857" y="18874"/>
                </a:cubicBezTo>
                <a:moveTo>
                  <a:pt x="63857" y="0"/>
                </a:moveTo>
                <a:cubicBezTo>
                  <a:pt x="28590" y="0"/>
                  <a:pt x="0" y="28590"/>
                  <a:pt x="0" y="63857"/>
                </a:cubicBezTo>
                <a:cubicBezTo>
                  <a:pt x="0" y="99124"/>
                  <a:pt x="28590" y="127714"/>
                  <a:pt x="63857" y="127714"/>
                </a:cubicBezTo>
                <a:cubicBezTo>
                  <a:pt x="99124" y="127714"/>
                  <a:pt x="127714" y="99124"/>
                  <a:pt x="127714" y="63857"/>
                </a:cubicBezTo>
                <a:cubicBezTo>
                  <a:pt x="127714" y="28590"/>
                  <a:pt x="99124" y="0"/>
                  <a:pt x="63857" y="0"/>
                </a:cubicBezTo>
                <a:close/>
              </a:path>
            </a:pathLst>
          </a:custGeom>
          <a:solidFill>
            <a:schemeClr val="bg1"/>
          </a:solidFill>
          <a:ln w="610" cap="flat">
            <a:noFill/>
            <a:prstDash val="solid"/>
            <a:miter/>
          </a:ln>
        </p:spPr>
        <p:txBody>
          <a:bodyPr rtlCol="0" anchor="ctr"/>
          <a:lstStyle/>
          <a:p>
            <a:endParaRPr lang="en-US"/>
          </a:p>
        </p:txBody>
      </p:sp>
      <p:sp>
        <p:nvSpPr>
          <p:cNvPr id="15" name="Graphic 21">
            <a:extLst>
              <a:ext uri="{FF2B5EF4-FFF2-40B4-BE49-F238E27FC236}">
                <a16:creationId xmlns:a16="http://schemas.microsoft.com/office/drawing/2014/main" id="{C39ADB8F-D187-49D7-BDCF-C1B6DC7270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4053" y="2832967"/>
            <a:ext cx="95759" cy="95759"/>
          </a:xfrm>
          <a:custGeom>
            <a:avLst/>
            <a:gdLst>
              <a:gd name="connsiteX0" fmla="*/ 95759 w 95759"/>
              <a:gd name="connsiteY0" fmla="*/ 47880 h 95759"/>
              <a:gd name="connsiteX1" fmla="*/ 47880 w 95759"/>
              <a:gd name="connsiteY1" fmla="*/ 95759 h 95759"/>
              <a:gd name="connsiteX2" fmla="*/ 0 w 95759"/>
              <a:gd name="connsiteY2" fmla="*/ 47880 h 95759"/>
              <a:gd name="connsiteX3" fmla="*/ 47880 w 95759"/>
              <a:gd name="connsiteY3" fmla="*/ 0 h 95759"/>
              <a:gd name="connsiteX4" fmla="*/ 95759 w 95759"/>
              <a:gd name="connsiteY4" fmla="*/ 47880 h 95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759" h="95759">
                <a:moveTo>
                  <a:pt x="95759" y="47880"/>
                </a:moveTo>
                <a:cubicBezTo>
                  <a:pt x="95759" y="74323"/>
                  <a:pt x="74323" y="95759"/>
                  <a:pt x="47880" y="95759"/>
                </a:cubicBezTo>
                <a:cubicBezTo>
                  <a:pt x="21436" y="95759"/>
                  <a:pt x="0" y="74323"/>
                  <a:pt x="0" y="47880"/>
                </a:cubicBezTo>
                <a:cubicBezTo>
                  <a:pt x="0" y="21436"/>
                  <a:pt x="21436" y="0"/>
                  <a:pt x="47880" y="0"/>
                </a:cubicBezTo>
                <a:cubicBezTo>
                  <a:pt x="74323" y="0"/>
                  <a:pt x="95759" y="21436"/>
                  <a:pt x="95759" y="47880"/>
                </a:cubicBezTo>
                <a:close/>
              </a:path>
            </a:pathLst>
          </a:custGeom>
          <a:solidFill>
            <a:schemeClr val="bg1"/>
          </a:solidFill>
          <a:ln w="469" cap="flat">
            <a:noFill/>
            <a:prstDash val="solid"/>
            <a:miter/>
          </a:ln>
        </p:spPr>
        <p:txBody>
          <a:bodyPr rtlCol="0" anchor="ctr"/>
          <a:lstStyle/>
          <a:p>
            <a:endParaRPr lang="en-US"/>
          </a:p>
        </p:txBody>
      </p:sp>
      <p:sp>
        <p:nvSpPr>
          <p:cNvPr id="17" name="Graphic 12">
            <a:extLst>
              <a:ext uri="{FF2B5EF4-FFF2-40B4-BE49-F238E27FC236}">
                <a16:creationId xmlns:a16="http://schemas.microsoft.com/office/drawing/2014/main" id="{712D4376-A578-4FF1-94FC-245E7A6A48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772266" y="2803988"/>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bg1"/>
          </a:solidFill>
          <a:ln w="422" cap="flat">
            <a:noFill/>
            <a:prstDash val="solid"/>
            <a:miter/>
          </a:ln>
        </p:spPr>
        <p:txBody>
          <a:bodyPr rtlCol="0" anchor="ctr"/>
          <a:lstStyle/>
          <a:p>
            <a:endParaRPr lang="en-US"/>
          </a:p>
        </p:txBody>
      </p:sp>
      <p:sp>
        <p:nvSpPr>
          <p:cNvPr id="19" name="Graphic 23">
            <a:extLst>
              <a:ext uri="{FF2B5EF4-FFF2-40B4-BE49-F238E27FC236}">
                <a16:creationId xmlns:a16="http://schemas.microsoft.com/office/drawing/2014/main" id="{3FBAD350-5664-4811-A208-657FB882D3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13405" y="3242499"/>
            <a:ext cx="108625" cy="108625"/>
          </a:xfrm>
          <a:custGeom>
            <a:avLst/>
            <a:gdLst>
              <a:gd name="connsiteX0" fmla="*/ 54313 w 108625"/>
              <a:gd name="connsiteY0" fmla="*/ 16053 h 108625"/>
              <a:gd name="connsiteX1" fmla="*/ 92572 w 108625"/>
              <a:gd name="connsiteY1" fmla="*/ 54313 h 108625"/>
              <a:gd name="connsiteX2" fmla="*/ 54313 w 108625"/>
              <a:gd name="connsiteY2" fmla="*/ 92572 h 108625"/>
              <a:gd name="connsiteX3" fmla="*/ 16053 w 108625"/>
              <a:gd name="connsiteY3" fmla="*/ 54313 h 108625"/>
              <a:gd name="connsiteX4" fmla="*/ 54313 w 108625"/>
              <a:gd name="connsiteY4" fmla="*/ 16053 h 108625"/>
              <a:gd name="connsiteX5" fmla="*/ 54313 w 108625"/>
              <a:gd name="connsiteY5" fmla="*/ 0 h 108625"/>
              <a:gd name="connsiteX6" fmla="*/ 0 w 108625"/>
              <a:gd name="connsiteY6" fmla="*/ 54313 h 108625"/>
              <a:gd name="connsiteX7" fmla="*/ 54313 w 108625"/>
              <a:gd name="connsiteY7" fmla="*/ 108625 h 108625"/>
              <a:gd name="connsiteX8" fmla="*/ 108625 w 108625"/>
              <a:gd name="connsiteY8" fmla="*/ 54313 h 108625"/>
              <a:gd name="connsiteX9" fmla="*/ 54313 w 108625"/>
              <a:gd name="connsiteY9" fmla="*/ 0 h 108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8625" h="108625">
                <a:moveTo>
                  <a:pt x="54313" y="16053"/>
                </a:moveTo>
                <a:cubicBezTo>
                  <a:pt x="75442" y="16053"/>
                  <a:pt x="92572" y="33182"/>
                  <a:pt x="92572" y="54313"/>
                </a:cubicBezTo>
                <a:cubicBezTo>
                  <a:pt x="92572" y="75442"/>
                  <a:pt x="75442" y="92572"/>
                  <a:pt x="54313" y="92572"/>
                </a:cubicBezTo>
                <a:cubicBezTo>
                  <a:pt x="33182" y="92572"/>
                  <a:pt x="16053" y="75442"/>
                  <a:pt x="16053" y="54313"/>
                </a:cubicBezTo>
                <a:cubicBezTo>
                  <a:pt x="16074" y="33191"/>
                  <a:pt x="33191" y="16074"/>
                  <a:pt x="54313" y="16053"/>
                </a:cubicBezTo>
                <a:moveTo>
                  <a:pt x="54313" y="0"/>
                </a:moveTo>
                <a:cubicBezTo>
                  <a:pt x="24317" y="0"/>
                  <a:pt x="0" y="24317"/>
                  <a:pt x="0" y="54313"/>
                </a:cubicBezTo>
                <a:cubicBezTo>
                  <a:pt x="0" y="84309"/>
                  <a:pt x="24317" y="108625"/>
                  <a:pt x="54313" y="108625"/>
                </a:cubicBezTo>
                <a:cubicBezTo>
                  <a:pt x="84309" y="108625"/>
                  <a:pt x="108625" y="84309"/>
                  <a:pt x="108625" y="54313"/>
                </a:cubicBezTo>
                <a:cubicBezTo>
                  <a:pt x="108625" y="24317"/>
                  <a:pt x="84309" y="0"/>
                  <a:pt x="54313" y="0"/>
                </a:cubicBezTo>
                <a:close/>
              </a:path>
            </a:pathLst>
          </a:custGeom>
          <a:solidFill>
            <a:schemeClr val="bg1"/>
          </a:solidFill>
          <a:ln w="516" cap="flat">
            <a:noFill/>
            <a:prstDash val="solid"/>
            <a:miter/>
          </a:ln>
        </p:spPr>
        <p:txBody>
          <a:bodyPr rtlCol="0" anchor="ctr"/>
          <a:lstStyle/>
          <a:p>
            <a:endParaRPr lang="en-US"/>
          </a:p>
        </p:txBody>
      </p:sp>
      <p:cxnSp>
        <p:nvCxnSpPr>
          <p:cNvPr id="21" name="Straight Connector 20">
            <a:extLst>
              <a:ext uri="{FF2B5EF4-FFF2-40B4-BE49-F238E27FC236}">
                <a16:creationId xmlns:a16="http://schemas.microsoft.com/office/drawing/2014/main" id="{56020367-4FD5-4596-8E10-C5F095CD8DB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5831729"/>
            <a:ext cx="12188952" cy="0"/>
          </a:xfrm>
          <a:prstGeom prst="line">
            <a:avLst/>
          </a:prstGeom>
          <a:ln w="25400" cap="sq">
            <a:solidFill>
              <a:schemeClr val="bg1"/>
            </a:soli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95037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21" name="Straight Connector 20">
            <a:extLst>
              <a:ext uri="{FF2B5EF4-FFF2-40B4-BE49-F238E27FC236}">
                <a16:creationId xmlns:a16="http://schemas.microsoft.com/office/drawing/2014/main" id="{D1B787A8-0D67-4B7E-9B48-86BD906AB6B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5890" y="1114050"/>
            <a:ext cx="0" cy="5735637"/>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158B3569-73B2-4D05-8E95-886A6EE17F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AA825FD1-62F7-1BEC-EEA0-9E244B481A63}"/>
              </a:ext>
            </a:extLst>
          </p:cNvPr>
          <p:cNvSpPr>
            <a:spLocks noGrp="1"/>
          </p:cNvSpPr>
          <p:nvPr>
            <p:ph type="title"/>
          </p:nvPr>
        </p:nvSpPr>
        <p:spPr>
          <a:xfrm>
            <a:off x="457200" y="1598246"/>
            <a:ext cx="4412419" cy="3626217"/>
          </a:xfrm>
        </p:spPr>
        <p:txBody>
          <a:bodyPr vert="horz" lIns="91440" tIns="45720" rIns="91440" bIns="45720" rtlCol="0" anchor="t">
            <a:normAutofit/>
          </a:bodyPr>
          <a:lstStyle/>
          <a:p>
            <a:pPr algn="r"/>
            <a:r>
              <a:rPr lang="en-US" sz="5000" b="1" i="0" kern="1200" cap="all" baseline="0">
                <a:solidFill>
                  <a:schemeClr val="bg1"/>
                </a:solidFill>
                <a:latin typeface="+mj-lt"/>
                <a:ea typeface="+mj-ea"/>
                <a:cs typeface="+mj-cs"/>
              </a:rPr>
              <a:t>Нанесение размеров по ГОСТ 2.307-2011</a:t>
            </a:r>
          </a:p>
        </p:txBody>
      </p:sp>
      <p:sp>
        <p:nvSpPr>
          <p:cNvPr id="25" name="!!plus graphic">
            <a:extLst>
              <a:ext uri="{FF2B5EF4-FFF2-40B4-BE49-F238E27FC236}">
                <a16:creationId xmlns:a16="http://schemas.microsoft.com/office/drawing/2014/main" id="{B71758F4-3F46-45DA-8AC5-4E508DA080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512034" y="1267063"/>
            <a:ext cx="139037" cy="139039"/>
          </a:xfrm>
          <a:custGeom>
            <a:avLst/>
            <a:gdLst>
              <a:gd name="connsiteX0" fmla="*/ 129600 w 139037"/>
              <a:gd name="connsiteY0" fmla="*/ 60082 h 139039"/>
              <a:gd name="connsiteX1" fmla="*/ 78955 w 139037"/>
              <a:gd name="connsiteY1" fmla="*/ 60082 h 139039"/>
              <a:gd name="connsiteX2" fmla="*/ 78955 w 139037"/>
              <a:gd name="connsiteY2" fmla="*/ 9437 h 139039"/>
              <a:gd name="connsiteX3" fmla="*/ 69519 w 139037"/>
              <a:gd name="connsiteY3" fmla="*/ 0 h 139039"/>
              <a:gd name="connsiteX4" fmla="*/ 60082 w 139037"/>
              <a:gd name="connsiteY4" fmla="*/ 9437 h 139039"/>
              <a:gd name="connsiteX5" fmla="*/ 60082 w 139037"/>
              <a:gd name="connsiteY5" fmla="*/ 60082 h 139039"/>
              <a:gd name="connsiteX6" fmla="*/ 9437 w 139037"/>
              <a:gd name="connsiteY6" fmla="*/ 60082 h 139039"/>
              <a:gd name="connsiteX7" fmla="*/ 0 w 139037"/>
              <a:gd name="connsiteY7" fmla="*/ 69520 h 139039"/>
              <a:gd name="connsiteX8" fmla="*/ 9437 w 139037"/>
              <a:gd name="connsiteY8" fmla="*/ 78957 h 139039"/>
              <a:gd name="connsiteX9" fmla="*/ 60082 w 139037"/>
              <a:gd name="connsiteY9" fmla="*/ 78957 h 139039"/>
              <a:gd name="connsiteX10" fmla="*/ 60082 w 139037"/>
              <a:gd name="connsiteY10" fmla="*/ 129602 h 139039"/>
              <a:gd name="connsiteX11" fmla="*/ 69519 w 139037"/>
              <a:gd name="connsiteY11" fmla="*/ 139039 h 139039"/>
              <a:gd name="connsiteX12" fmla="*/ 78955 w 139037"/>
              <a:gd name="connsiteY12" fmla="*/ 129602 h 139039"/>
              <a:gd name="connsiteX13" fmla="*/ 78955 w 139037"/>
              <a:gd name="connsiteY13" fmla="*/ 78957 h 139039"/>
              <a:gd name="connsiteX14" fmla="*/ 129600 w 139037"/>
              <a:gd name="connsiteY14" fmla="*/ 78957 h 139039"/>
              <a:gd name="connsiteX15" fmla="*/ 139037 w 139037"/>
              <a:gd name="connsiteY15" fmla="*/ 69520 h 139039"/>
              <a:gd name="connsiteX16" fmla="*/ 129600 w 139037"/>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7" h="139039">
                <a:moveTo>
                  <a:pt x="129600" y="60082"/>
                </a:moveTo>
                <a:lnTo>
                  <a:pt x="78955" y="60082"/>
                </a:lnTo>
                <a:lnTo>
                  <a:pt x="78955" y="9437"/>
                </a:lnTo>
                <a:cubicBezTo>
                  <a:pt x="78955" y="4225"/>
                  <a:pt x="74730" y="0"/>
                  <a:pt x="69519" y="0"/>
                </a:cubicBezTo>
                <a:cubicBezTo>
                  <a:pt x="64307"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7" y="139039"/>
                  <a:pt x="69519" y="139039"/>
                </a:cubicBezTo>
                <a:cubicBezTo>
                  <a:pt x="74730" y="139039"/>
                  <a:pt x="78955" y="134814"/>
                  <a:pt x="78955" y="129602"/>
                </a:cubicBezTo>
                <a:lnTo>
                  <a:pt x="78955" y="78957"/>
                </a:lnTo>
                <a:lnTo>
                  <a:pt x="129600" y="78957"/>
                </a:lnTo>
                <a:cubicBezTo>
                  <a:pt x="134812" y="78957"/>
                  <a:pt x="139037" y="74731"/>
                  <a:pt x="139037" y="69520"/>
                </a:cubicBezTo>
                <a:cubicBezTo>
                  <a:pt x="139037" y="64308"/>
                  <a:pt x="134812" y="60082"/>
                  <a:pt x="129600" y="60082"/>
                </a:cubicBezTo>
                <a:close/>
              </a:path>
            </a:pathLst>
          </a:custGeom>
          <a:solidFill>
            <a:schemeClr val="bg1"/>
          </a:solidFill>
          <a:ln w="603" cap="flat">
            <a:noFill/>
            <a:prstDash val="solid"/>
            <a:miter/>
          </a:ln>
        </p:spPr>
        <p:txBody>
          <a:bodyPr rtlCol="0" anchor="ctr"/>
          <a:lstStyle/>
          <a:p>
            <a:endParaRPr lang="en-US"/>
          </a:p>
        </p:txBody>
      </p:sp>
      <p:cxnSp>
        <p:nvCxnSpPr>
          <p:cNvPr id="27" name="!!Straight Connector">
            <a:extLst>
              <a:ext uri="{FF2B5EF4-FFF2-40B4-BE49-F238E27FC236}">
                <a16:creationId xmlns:a16="http://schemas.microsoft.com/office/drawing/2014/main" id="{56020367-4FD5-4596-8E10-C5F095CD8DB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447322" y="1598246"/>
            <a:ext cx="0" cy="5259754"/>
          </a:xfrm>
          <a:prstGeom prst="line">
            <a:avLst/>
          </a:prstGeom>
          <a:ln w="25400" cap="sq">
            <a:solidFill>
              <a:schemeClr val="bg1"/>
            </a:solidFill>
            <a:bevel/>
          </a:ln>
        </p:spPr>
        <p:style>
          <a:lnRef idx="1">
            <a:schemeClr val="accent1"/>
          </a:lnRef>
          <a:fillRef idx="0">
            <a:schemeClr val="accent1"/>
          </a:fillRef>
          <a:effectRef idx="0">
            <a:schemeClr val="accent1"/>
          </a:effectRef>
          <a:fontRef idx="minor">
            <a:schemeClr val="tx1"/>
          </a:fontRef>
        </p:style>
      </p:cxnSp>
      <p:pic>
        <p:nvPicPr>
          <p:cNvPr id="5" name="Объект 4">
            <a:extLst>
              <a:ext uri="{FF2B5EF4-FFF2-40B4-BE49-F238E27FC236}">
                <a16:creationId xmlns:a16="http://schemas.microsoft.com/office/drawing/2014/main" id="{07D9BFFD-B0F4-58E1-C34F-1FFC805C65FF}"/>
              </a:ext>
            </a:extLst>
          </p:cNvPr>
          <p:cNvPicPr>
            <a:picLocks noGrp="1" noChangeAspect="1"/>
          </p:cNvPicPr>
          <p:nvPr>
            <p:ph idx="1"/>
          </p:nvPr>
        </p:nvPicPr>
        <p:blipFill rotWithShape="1">
          <a:blip r:embed="rId2"/>
          <a:srcRect r="2" b="2409"/>
          <a:stretch/>
        </p:blipFill>
        <p:spPr>
          <a:xfrm>
            <a:off x="5986926" y="1598246"/>
            <a:ext cx="5569864" cy="4783504"/>
          </a:xfrm>
          <a:prstGeom prst="rect">
            <a:avLst/>
          </a:prstGeom>
        </p:spPr>
      </p:pic>
      <p:sp>
        <p:nvSpPr>
          <p:cNvPr id="29" name="!!circle graphic">
            <a:extLst>
              <a:ext uri="{FF2B5EF4-FFF2-40B4-BE49-F238E27FC236}">
                <a16:creationId xmlns:a16="http://schemas.microsoft.com/office/drawing/2014/main" id="{8D61482F-F3C5-4D66-8C5D-C6BBE3E127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752801" y="1659316"/>
            <a:ext cx="127713" cy="127714"/>
          </a:xfrm>
          <a:custGeom>
            <a:avLst/>
            <a:gdLst>
              <a:gd name="connsiteX0" fmla="*/ 63857 w 127713"/>
              <a:gd name="connsiteY0" fmla="*/ 18874 h 127714"/>
              <a:gd name="connsiteX1" fmla="*/ 108839 w 127713"/>
              <a:gd name="connsiteY1" fmla="*/ 63857 h 127714"/>
              <a:gd name="connsiteX2" fmla="*/ 63857 w 127713"/>
              <a:gd name="connsiteY2" fmla="*/ 108840 h 127714"/>
              <a:gd name="connsiteX3" fmla="*/ 18874 w 127713"/>
              <a:gd name="connsiteY3" fmla="*/ 63857 h 127714"/>
              <a:gd name="connsiteX4" fmla="*/ 63857 w 127713"/>
              <a:gd name="connsiteY4" fmla="*/ 18874 h 127714"/>
              <a:gd name="connsiteX5" fmla="*/ 63857 w 127713"/>
              <a:gd name="connsiteY5" fmla="*/ 0 h 127714"/>
              <a:gd name="connsiteX6" fmla="*/ 0 w 127713"/>
              <a:gd name="connsiteY6" fmla="*/ 63857 h 127714"/>
              <a:gd name="connsiteX7" fmla="*/ 63857 w 127713"/>
              <a:gd name="connsiteY7" fmla="*/ 127714 h 127714"/>
              <a:gd name="connsiteX8" fmla="*/ 127713 w 127713"/>
              <a:gd name="connsiteY8" fmla="*/ 63857 h 127714"/>
              <a:gd name="connsiteX9" fmla="*/ 63857 w 127713"/>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3" h="127714">
                <a:moveTo>
                  <a:pt x="63857" y="18874"/>
                </a:moveTo>
                <a:cubicBezTo>
                  <a:pt x="88700" y="18874"/>
                  <a:pt x="108839" y="39014"/>
                  <a:pt x="108839" y="63857"/>
                </a:cubicBezTo>
                <a:cubicBezTo>
                  <a:pt x="108839" y="88700"/>
                  <a:pt x="88700" y="108840"/>
                  <a:pt x="63857" y="108840"/>
                </a:cubicBezTo>
                <a:cubicBezTo>
                  <a:pt x="39013" y="108840"/>
                  <a:pt x="18874" y="88700"/>
                  <a:pt x="18874" y="63857"/>
                </a:cubicBezTo>
                <a:cubicBezTo>
                  <a:pt x="18898" y="39024"/>
                  <a:pt x="39023" y="18898"/>
                  <a:pt x="63857" y="18874"/>
                </a:cubicBezTo>
                <a:moveTo>
                  <a:pt x="63857" y="0"/>
                </a:moveTo>
                <a:cubicBezTo>
                  <a:pt x="28590" y="0"/>
                  <a:pt x="0" y="28590"/>
                  <a:pt x="0" y="63857"/>
                </a:cubicBezTo>
                <a:cubicBezTo>
                  <a:pt x="0" y="99124"/>
                  <a:pt x="28590" y="127714"/>
                  <a:pt x="63857" y="127714"/>
                </a:cubicBezTo>
                <a:cubicBezTo>
                  <a:pt x="99124" y="127714"/>
                  <a:pt x="127713" y="99124"/>
                  <a:pt x="127713" y="63857"/>
                </a:cubicBezTo>
                <a:cubicBezTo>
                  <a:pt x="127713" y="28590"/>
                  <a:pt x="99124" y="0"/>
                  <a:pt x="63857" y="0"/>
                </a:cubicBezTo>
                <a:close/>
              </a:path>
            </a:pathLst>
          </a:custGeom>
          <a:solidFill>
            <a:schemeClr val="bg1"/>
          </a:solidFill>
          <a:ln w="610" cap="flat">
            <a:noFill/>
            <a:prstDash val="solid"/>
            <a:miter/>
          </a:ln>
        </p:spPr>
        <p:txBody>
          <a:bodyPr rtlCol="0" anchor="ctr"/>
          <a:lstStyle/>
          <a:p>
            <a:endParaRPr lang="en-US"/>
          </a:p>
        </p:txBody>
      </p:sp>
    </p:spTree>
    <p:extLst>
      <p:ext uri="{BB962C8B-B14F-4D97-AF65-F5344CB8AC3E}">
        <p14:creationId xmlns:p14="http://schemas.microsoft.com/office/powerpoint/2010/main" val="20998382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21" name="Straight Connector 20">
            <a:extLst>
              <a:ext uri="{FF2B5EF4-FFF2-40B4-BE49-F238E27FC236}">
                <a16:creationId xmlns:a16="http://schemas.microsoft.com/office/drawing/2014/main" id="{D1B787A8-0D67-4B7E-9B48-86BD906AB6B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5890" y="1114050"/>
            <a:ext cx="0" cy="5735637"/>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158B3569-73B2-4D05-8E95-886A6EE17F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AA825FD1-62F7-1BEC-EEA0-9E244B481A63}"/>
              </a:ext>
            </a:extLst>
          </p:cNvPr>
          <p:cNvSpPr>
            <a:spLocks noGrp="1"/>
          </p:cNvSpPr>
          <p:nvPr>
            <p:ph type="title"/>
          </p:nvPr>
        </p:nvSpPr>
        <p:spPr>
          <a:xfrm>
            <a:off x="457200" y="1598246"/>
            <a:ext cx="4412419" cy="3626217"/>
          </a:xfrm>
        </p:spPr>
        <p:txBody>
          <a:bodyPr vert="horz" lIns="91440" tIns="45720" rIns="91440" bIns="45720" rtlCol="0" anchor="t">
            <a:normAutofit/>
          </a:bodyPr>
          <a:lstStyle/>
          <a:p>
            <a:pPr algn="r"/>
            <a:r>
              <a:rPr lang="en-US" sz="5000" b="1" i="0" kern="1200" cap="all" baseline="0">
                <a:solidFill>
                  <a:schemeClr val="bg1"/>
                </a:solidFill>
                <a:latin typeface="+mj-lt"/>
                <a:ea typeface="+mj-ea"/>
                <a:cs typeface="+mj-cs"/>
              </a:rPr>
              <a:t>Все размеры делятся на линейные и угловые</a:t>
            </a:r>
          </a:p>
        </p:txBody>
      </p:sp>
      <p:sp>
        <p:nvSpPr>
          <p:cNvPr id="25" name="!!plus graphic">
            <a:extLst>
              <a:ext uri="{FF2B5EF4-FFF2-40B4-BE49-F238E27FC236}">
                <a16:creationId xmlns:a16="http://schemas.microsoft.com/office/drawing/2014/main" id="{B71758F4-3F46-45DA-8AC5-4E508DA080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512034" y="1267063"/>
            <a:ext cx="139037" cy="139039"/>
          </a:xfrm>
          <a:custGeom>
            <a:avLst/>
            <a:gdLst>
              <a:gd name="connsiteX0" fmla="*/ 129600 w 139037"/>
              <a:gd name="connsiteY0" fmla="*/ 60082 h 139039"/>
              <a:gd name="connsiteX1" fmla="*/ 78955 w 139037"/>
              <a:gd name="connsiteY1" fmla="*/ 60082 h 139039"/>
              <a:gd name="connsiteX2" fmla="*/ 78955 w 139037"/>
              <a:gd name="connsiteY2" fmla="*/ 9437 h 139039"/>
              <a:gd name="connsiteX3" fmla="*/ 69519 w 139037"/>
              <a:gd name="connsiteY3" fmla="*/ 0 h 139039"/>
              <a:gd name="connsiteX4" fmla="*/ 60082 w 139037"/>
              <a:gd name="connsiteY4" fmla="*/ 9437 h 139039"/>
              <a:gd name="connsiteX5" fmla="*/ 60082 w 139037"/>
              <a:gd name="connsiteY5" fmla="*/ 60082 h 139039"/>
              <a:gd name="connsiteX6" fmla="*/ 9437 w 139037"/>
              <a:gd name="connsiteY6" fmla="*/ 60082 h 139039"/>
              <a:gd name="connsiteX7" fmla="*/ 0 w 139037"/>
              <a:gd name="connsiteY7" fmla="*/ 69520 h 139039"/>
              <a:gd name="connsiteX8" fmla="*/ 9437 w 139037"/>
              <a:gd name="connsiteY8" fmla="*/ 78957 h 139039"/>
              <a:gd name="connsiteX9" fmla="*/ 60082 w 139037"/>
              <a:gd name="connsiteY9" fmla="*/ 78957 h 139039"/>
              <a:gd name="connsiteX10" fmla="*/ 60082 w 139037"/>
              <a:gd name="connsiteY10" fmla="*/ 129602 h 139039"/>
              <a:gd name="connsiteX11" fmla="*/ 69519 w 139037"/>
              <a:gd name="connsiteY11" fmla="*/ 139039 h 139039"/>
              <a:gd name="connsiteX12" fmla="*/ 78955 w 139037"/>
              <a:gd name="connsiteY12" fmla="*/ 129602 h 139039"/>
              <a:gd name="connsiteX13" fmla="*/ 78955 w 139037"/>
              <a:gd name="connsiteY13" fmla="*/ 78957 h 139039"/>
              <a:gd name="connsiteX14" fmla="*/ 129600 w 139037"/>
              <a:gd name="connsiteY14" fmla="*/ 78957 h 139039"/>
              <a:gd name="connsiteX15" fmla="*/ 139037 w 139037"/>
              <a:gd name="connsiteY15" fmla="*/ 69520 h 139039"/>
              <a:gd name="connsiteX16" fmla="*/ 129600 w 139037"/>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7" h="139039">
                <a:moveTo>
                  <a:pt x="129600" y="60082"/>
                </a:moveTo>
                <a:lnTo>
                  <a:pt x="78955" y="60082"/>
                </a:lnTo>
                <a:lnTo>
                  <a:pt x="78955" y="9437"/>
                </a:lnTo>
                <a:cubicBezTo>
                  <a:pt x="78955" y="4225"/>
                  <a:pt x="74730" y="0"/>
                  <a:pt x="69519" y="0"/>
                </a:cubicBezTo>
                <a:cubicBezTo>
                  <a:pt x="64307"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7" y="139039"/>
                  <a:pt x="69519" y="139039"/>
                </a:cubicBezTo>
                <a:cubicBezTo>
                  <a:pt x="74730" y="139039"/>
                  <a:pt x="78955" y="134814"/>
                  <a:pt x="78955" y="129602"/>
                </a:cubicBezTo>
                <a:lnTo>
                  <a:pt x="78955" y="78957"/>
                </a:lnTo>
                <a:lnTo>
                  <a:pt x="129600" y="78957"/>
                </a:lnTo>
                <a:cubicBezTo>
                  <a:pt x="134812" y="78957"/>
                  <a:pt x="139037" y="74731"/>
                  <a:pt x="139037" y="69520"/>
                </a:cubicBezTo>
                <a:cubicBezTo>
                  <a:pt x="139037" y="64308"/>
                  <a:pt x="134812" y="60082"/>
                  <a:pt x="129600" y="60082"/>
                </a:cubicBezTo>
                <a:close/>
              </a:path>
            </a:pathLst>
          </a:custGeom>
          <a:solidFill>
            <a:schemeClr val="bg1"/>
          </a:solidFill>
          <a:ln w="603" cap="flat">
            <a:noFill/>
            <a:prstDash val="solid"/>
            <a:miter/>
          </a:ln>
        </p:spPr>
        <p:txBody>
          <a:bodyPr rtlCol="0" anchor="ctr"/>
          <a:lstStyle/>
          <a:p>
            <a:endParaRPr lang="en-US"/>
          </a:p>
        </p:txBody>
      </p:sp>
      <p:cxnSp>
        <p:nvCxnSpPr>
          <p:cNvPr id="27" name="!!Straight Connector">
            <a:extLst>
              <a:ext uri="{FF2B5EF4-FFF2-40B4-BE49-F238E27FC236}">
                <a16:creationId xmlns:a16="http://schemas.microsoft.com/office/drawing/2014/main" id="{56020367-4FD5-4596-8E10-C5F095CD8DB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447322" y="1598246"/>
            <a:ext cx="0" cy="5259754"/>
          </a:xfrm>
          <a:prstGeom prst="line">
            <a:avLst/>
          </a:prstGeom>
          <a:ln w="25400" cap="sq">
            <a:solidFill>
              <a:schemeClr val="bg1"/>
            </a:solidFill>
            <a:bevel/>
          </a:ln>
        </p:spPr>
        <p:style>
          <a:lnRef idx="1">
            <a:schemeClr val="accent1"/>
          </a:lnRef>
          <a:fillRef idx="0">
            <a:schemeClr val="accent1"/>
          </a:fillRef>
          <a:effectRef idx="0">
            <a:schemeClr val="accent1"/>
          </a:effectRef>
          <a:fontRef idx="minor">
            <a:schemeClr val="tx1"/>
          </a:fontRef>
        </p:style>
      </p:cxnSp>
      <p:pic>
        <p:nvPicPr>
          <p:cNvPr id="5" name="Объект 4" descr="Изображение выглядит как внутренний, стол&#10;&#10;Автоматически созданное описание">
            <a:extLst>
              <a:ext uri="{FF2B5EF4-FFF2-40B4-BE49-F238E27FC236}">
                <a16:creationId xmlns:a16="http://schemas.microsoft.com/office/drawing/2014/main" id="{55921875-4002-ABA0-7BD4-0B74584D81CA}"/>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t="14118" r="2" b="2"/>
          <a:stretch/>
        </p:blipFill>
        <p:spPr>
          <a:xfrm>
            <a:off x="5986926" y="1598246"/>
            <a:ext cx="5569864" cy="4783504"/>
          </a:xfrm>
          <a:prstGeom prst="rect">
            <a:avLst/>
          </a:prstGeom>
        </p:spPr>
      </p:pic>
      <p:sp>
        <p:nvSpPr>
          <p:cNvPr id="29" name="!!circle graphic">
            <a:extLst>
              <a:ext uri="{FF2B5EF4-FFF2-40B4-BE49-F238E27FC236}">
                <a16:creationId xmlns:a16="http://schemas.microsoft.com/office/drawing/2014/main" id="{8D61482F-F3C5-4D66-8C5D-C6BBE3E127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752801" y="1659316"/>
            <a:ext cx="127713" cy="127714"/>
          </a:xfrm>
          <a:custGeom>
            <a:avLst/>
            <a:gdLst>
              <a:gd name="connsiteX0" fmla="*/ 63857 w 127713"/>
              <a:gd name="connsiteY0" fmla="*/ 18874 h 127714"/>
              <a:gd name="connsiteX1" fmla="*/ 108839 w 127713"/>
              <a:gd name="connsiteY1" fmla="*/ 63857 h 127714"/>
              <a:gd name="connsiteX2" fmla="*/ 63857 w 127713"/>
              <a:gd name="connsiteY2" fmla="*/ 108840 h 127714"/>
              <a:gd name="connsiteX3" fmla="*/ 18874 w 127713"/>
              <a:gd name="connsiteY3" fmla="*/ 63857 h 127714"/>
              <a:gd name="connsiteX4" fmla="*/ 63857 w 127713"/>
              <a:gd name="connsiteY4" fmla="*/ 18874 h 127714"/>
              <a:gd name="connsiteX5" fmla="*/ 63857 w 127713"/>
              <a:gd name="connsiteY5" fmla="*/ 0 h 127714"/>
              <a:gd name="connsiteX6" fmla="*/ 0 w 127713"/>
              <a:gd name="connsiteY6" fmla="*/ 63857 h 127714"/>
              <a:gd name="connsiteX7" fmla="*/ 63857 w 127713"/>
              <a:gd name="connsiteY7" fmla="*/ 127714 h 127714"/>
              <a:gd name="connsiteX8" fmla="*/ 127713 w 127713"/>
              <a:gd name="connsiteY8" fmla="*/ 63857 h 127714"/>
              <a:gd name="connsiteX9" fmla="*/ 63857 w 127713"/>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3" h="127714">
                <a:moveTo>
                  <a:pt x="63857" y="18874"/>
                </a:moveTo>
                <a:cubicBezTo>
                  <a:pt x="88700" y="18874"/>
                  <a:pt x="108839" y="39014"/>
                  <a:pt x="108839" y="63857"/>
                </a:cubicBezTo>
                <a:cubicBezTo>
                  <a:pt x="108839" y="88700"/>
                  <a:pt x="88700" y="108840"/>
                  <a:pt x="63857" y="108840"/>
                </a:cubicBezTo>
                <a:cubicBezTo>
                  <a:pt x="39013" y="108840"/>
                  <a:pt x="18874" y="88700"/>
                  <a:pt x="18874" y="63857"/>
                </a:cubicBezTo>
                <a:cubicBezTo>
                  <a:pt x="18898" y="39024"/>
                  <a:pt x="39023" y="18898"/>
                  <a:pt x="63857" y="18874"/>
                </a:cubicBezTo>
                <a:moveTo>
                  <a:pt x="63857" y="0"/>
                </a:moveTo>
                <a:cubicBezTo>
                  <a:pt x="28590" y="0"/>
                  <a:pt x="0" y="28590"/>
                  <a:pt x="0" y="63857"/>
                </a:cubicBezTo>
                <a:cubicBezTo>
                  <a:pt x="0" y="99124"/>
                  <a:pt x="28590" y="127714"/>
                  <a:pt x="63857" y="127714"/>
                </a:cubicBezTo>
                <a:cubicBezTo>
                  <a:pt x="99124" y="127714"/>
                  <a:pt x="127713" y="99124"/>
                  <a:pt x="127713" y="63857"/>
                </a:cubicBezTo>
                <a:cubicBezTo>
                  <a:pt x="127713" y="28590"/>
                  <a:pt x="99124" y="0"/>
                  <a:pt x="63857" y="0"/>
                </a:cubicBezTo>
                <a:close/>
              </a:path>
            </a:pathLst>
          </a:custGeom>
          <a:solidFill>
            <a:schemeClr val="bg1"/>
          </a:solidFill>
          <a:ln w="610" cap="flat">
            <a:noFill/>
            <a:prstDash val="solid"/>
            <a:miter/>
          </a:ln>
        </p:spPr>
        <p:txBody>
          <a:bodyPr rtlCol="0" anchor="ctr"/>
          <a:lstStyle/>
          <a:p>
            <a:endParaRPr lang="en-US"/>
          </a:p>
        </p:txBody>
      </p:sp>
    </p:spTree>
    <p:extLst>
      <p:ext uri="{BB962C8B-B14F-4D97-AF65-F5344CB8AC3E}">
        <p14:creationId xmlns:p14="http://schemas.microsoft.com/office/powerpoint/2010/main" val="384128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23" name="Straight Connector 22">
            <a:extLst>
              <a:ext uri="{FF2B5EF4-FFF2-40B4-BE49-F238E27FC236}">
                <a16:creationId xmlns:a16="http://schemas.microsoft.com/office/drawing/2014/main" id="{D1B787A8-0D67-4B7E-9B48-86BD906AB6B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5890" y="1114050"/>
            <a:ext cx="0" cy="5735637"/>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
        <p:nvSpPr>
          <p:cNvPr id="25" name="Rectangle 24">
            <a:extLst>
              <a:ext uri="{FF2B5EF4-FFF2-40B4-BE49-F238E27FC236}">
                <a16:creationId xmlns:a16="http://schemas.microsoft.com/office/drawing/2014/main" id="{158B3569-73B2-4D05-8E95-886A6EE17F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Заголовок 3">
            <a:extLst>
              <a:ext uri="{FF2B5EF4-FFF2-40B4-BE49-F238E27FC236}">
                <a16:creationId xmlns:a16="http://schemas.microsoft.com/office/drawing/2014/main" id="{96B7F3D2-FEB1-D8DA-3298-908545B4BEE8}"/>
              </a:ext>
            </a:extLst>
          </p:cNvPr>
          <p:cNvSpPr>
            <a:spLocks noGrp="1"/>
          </p:cNvSpPr>
          <p:nvPr>
            <p:ph type="title"/>
          </p:nvPr>
        </p:nvSpPr>
        <p:spPr>
          <a:xfrm>
            <a:off x="793159" y="1377146"/>
            <a:ext cx="4076460" cy="3626217"/>
          </a:xfrm>
        </p:spPr>
        <p:txBody>
          <a:bodyPr vert="horz" lIns="91440" tIns="45720" rIns="91440" bIns="45720" rtlCol="0" anchor="b">
            <a:normAutofit/>
          </a:bodyPr>
          <a:lstStyle/>
          <a:p>
            <a:pPr algn="r"/>
            <a:r>
              <a:rPr lang="en-US" sz="2300" b="1" i="0" kern="1200" cap="all" baseline="0">
                <a:solidFill>
                  <a:schemeClr val="bg1"/>
                </a:solidFill>
                <a:latin typeface="+mj-lt"/>
                <a:ea typeface="+mj-ea"/>
                <a:cs typeface="+mj-cs"/>
              </a:rPr>
              <a:t>К линейным размерам относят:</a:t>
            </a:r>
            <a:br>
              <a:rPr lang="en-US" sz="2300" b="1" i="0" kern="1200" cap="all" baseline="0">
                <a:solidFill>
                  <a:schemeClr val="bg1"/>
                </a:solidFill>
                <a:latin typeface="+mj-lt"/>
                <a:ea typeface="+mj-ea"/>
                <a:cs typeface="+mj-cs"/>
              </a:rPr>
            </a:br>
            <a:br>
              <a:rPr lang="en-US" sz="2300" b="1" i="0" kern="1200" cap="all" baseline="0">
                <a:solidFill>
                  <a:schemeClr val="bg1"/>
                </a:solidFill>
                <a:latin typeface="+mj-lt"/>
                <a:ea typeface="+mj-ea"/>
                <a:cs typeface="+mj-cs"/>
              </a:rPr>
            </a:br>
            <a:br>
              <a:rPr lang="en-US" sz="2300" b="1" i="0" kern="1200" cap="all" baseline="0">
                <a:solidFill>
                  <a:schemeClr val="bg1"/>
                </a:solidFill>
                <a:latin typeface="+mj-lt"/>
                <a:ea typeface="+mj-ea"/>
                <a:cs typeface="+mj-cs"/>
              </a:rPr>
            </a:br>
            <a:r>
              <a:rPr lang="en-US" sz="2300" b="1" i="0" kern="1200" cap="all" baseline="0">
                <a:solidFill>
                  <a:schemeClr val="bg1"/>
                </a:solidFill>
                <a:latin typeface="+mj-lt"/>
                <a:ea typeface="+mj-ea"/>
                <a:cs typeface="+mj-cs"/>
              </a:rPr>
              <a:t>- длину,</a:t>
            </a:r>
            <a:br>
              <a:rPr lang="en-US" sz="2300" b="1" i="0" kern="1200" cap="all" baseline="0">
                <a:solidFill>
                  <a:schemeClr val="bg1"/>
                </a:solidFill>
                <a:latin typeface="+mj-lt"/>
                <a:ea typeface="+mj-ea"/>
                <a:cs typeface="+mj-cs"/>
              </a:rPr>
            </a:br>
            <a:r>
              <a:rPr lang="en-US" sz="2300" b="1" i="0" kern="1200" cap="all" baseline="0">
                <a:solidFill>
                  <a:schemeClr val="bg1"/>
                </a:solidFill>
                <a:latin typeface="+mj-lt"/>
                <a:ea typeface="+mj-ea"/>
                <a:cs typeface="+mj-cs"/>
              </a:rPr>
              <a:t>- ширину,</a:t>
            </a:r>
            <a:br>
              <a:rPr lang="en-US" sz="2300" b="1" i="0" kern="1200" cap="all" baseline="0">
                <a:solidFill>
                  <a:schemeClr val="bg1"/>
                </a:solidFill>
                <a:latin typeface="+mj-lt"/>
                <a:ea typeface="+mj-ea"/>
                <a:cs typeface="+mj-cs"/>
              </a:rPr>
            </a:br>
            <a:r>
              <a:rPr lang="en-US" sz="2300" b="1" i="0" kern="1200" cap="all" baseline="0">
                <a:solidFill>
                  <a:schemeClr val="bg1"/>
                </a:solidFill>
                <a:latin typeface="+mj-lt"/>
                <a:ea typeface="+mj-ea"/>
                <a:cs typeface="+mj-cs"/>
              </a:rPr>
              <a:t>- высоту,</a:t>
            </a:r>
            <a:br>
              <a:rPr lang="en-US" sz="2300" b="1" i="0" kern="1200" cap="all" baseline="0">
                <a:solidFill>
                  <a:schemeClr val="bg1"/>
                </a:solidFill>
                <a:latin typeface="+mj-lt"/>
                <a:ea typeface="+mj-ea"/>
                <a:cs typeface="+mj-cs"/>
              </a:rPr>
            </a:br>
            <a:r>
              <a:rPr lang="en-US" sz="2300" b="1" i="0" kern="1200" cap="all" baseline="0">
                <a:solidFill>
                  <a:schemeClr val="bg1"/>
                </a:solidFill>
                <a:latin typeface="+mj-lt"/>
                <a:ea typeface="+mj-ea"/>
                <a:cs typeface="+mj-cs"/>
              </a:rPr>
              <a:t>- толщину,</a:t>
            </a:r>
            <a:br>
              <a:rPr lang="en-US" sz="2300" b="1" i="0" kern="1200" cap="all" baseline="0">
                <a:solidFill>
                  <a:schemeClr val="bg1"/>
                </a:solidFill>
                <a:latin typeface="+mj-lt"/>
                <a:ea typeface="+mj-ea"/>
                <a:cs typeface="+mj-cs"/>
              </a:rPr>
            </a:br>
            <a:r>
              <a:rPr lang="en-US" sz="2300" b="1" i="0" kern="1200" cap="all" baseline="0">
                <a:solidFill>
                  <a:schemeClr val="bg1"/>
                </a:solidFill>
                <a:latin typeface="+mj-lt"/>
                <a:ea typeface="+mj-ea"/>
                <a:cs typeface="+mj-cs"/>
              </a:rPr>
              <a:t>- радиус и диаметр детали</a:t>
            </a:r>
          </a:p>
        </p:txBody>
      </p:sp>
      <p:pic>
        <p:nvPicPr>
          <p:cNvPr id="3" name="Объект 2" descr="Изображение выглядит как внутренний, стол&#10;&#10;Автоматически созданное описание">
            <a:extLst>
              <a:ext uri="{FF2B5EF4-FFF2-40B4-BE49-F238E27FC236}">
                <a16:creationId xmlns:a16="http://schemas.microsoft.com/office/drawing/2014/main" id="{20D1B7AC-5995-34EC-C9EF-F433AD6A4AD4}"/>
              </a:ext>
            </a:extLst>
          </p:cNvPr>
          <p:cNvPicPr>
            <a:picLocks noGrp="1" noChangeAspect="1"/>
          </p:cNvPicPr>
          <p:nvPr>
            <p:ph idx="1"/>
          </p:nvPr>
        </p:nvPicPr>
        <p:blipFill rotWithShape="1">
          <a:blip r:embed="rId2">
            <a:duotone>
              <a:schemeClr val="accent2">
                <a:shade val="45000"/>
                <a:satMod val="135000"/>
              </a:schemeClr>
              <a:prstClr val="white"/>
            </a:duotone>
            <a:alphaModFix amt="51000"/>
            <a:extLst>
              <a:ext uri="{28A0092B-C50C-407E-A947-70E740481C1C}">
                <a14:useLocalDpi xmlns:a14="http://schemas.microsoft.com/office/drawing/2010/main" val="0"/>
              </a:ext>
            </a:extLst>
          </a:blip>
          <a:srcRect t="14118" r="2" b="2"/>
          <a:stretch/>
        </p:blipFill>
        <p:spPr>
          <a:xfrm>
            <a:off x="5457027" y="1073888"/>
            <a:ext cx="6734973" cy="5784110"/>
          </a:xfrm>
          <a:prstGeom prst="rect">
            <a:avLst/>
          </a:prstGeom>
        </p:spPr>
      </p:pic>
      <p:sp>
        <p:nvSpPr>
          <p:cNvPr id="27" name="Graphic 17">
            <a:extLst>
              <a:ext uri="{FF2B5EF4-FFF2-40B4-BE49-F238E27FC236}">
                <a16:creationId xmlns:a16="http://schemas.microsoft.com/office/drawing/2014/main" id="{B71758F4-3F46-45DA-8AC5-4E508DA080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957738" y="814999"/>
            <a:ext cx="139039" cy="139039"/>
          </a:xfrm>
          <a:custGeom>
            <a:avLst/>
            <a:gdLst>
              <a:gd name="connsiteX0" fmla="*/ 129602 w 139039"/>
              <a:gd name="connsiteY0" fmla="*/ 60082 h 139039"/>
              <a:gd name="connsiteX1" fmla="*/ 78957 w 139039"/>
              <a:gd name="connsiteY1" fmla="*/ 60082 h 139039"/>
              <a:gd name="connsiteX2" fmla="*/ 78957 w 139039"/>
              <a:gd name="connsiteY2" fmla="*/ 9437 h 139039"/>
              <a:gd name="connsiteX3" fmla="*/ 69520 w 139039"/>
              <a:gd name="connsiteY3" fmla="*/ 0 h 139039"/>
              <a:gd name="connsiteX4" fmla="*/ 60082 w 139039"/>
              <a:gd name="connsiteY4" fmla="*/ 9437 h 139039"/>
              <a:gd name="connsiteX5" fmla="*/ 60082 w 139039"/>
              <a:gd name="connsiteY5" fmla="*/ 60082 h 139039"/>
              <a:gd name="connsiteX6" fmla="*/ 9437 w 139039"/>
              <a:gd name="connsiteY6" fmla="*/ 60082 h 139039"/>
              <a:gd name="connsiteX7" fmla="*/ 0 w 139039"/>
              <a:gd name="connsiteY7" fmla="*/ 69520 h 139039"/>
              <a:gd name="connsiteX8" fmla="*/ 9437 w 139039"/>
              <a:gd name="connsiteY8" fmla="*/ 78957 h 139039"/>
              <a:gd name="connsiteX9" fmla="*/ 60082 w 139039"/>
              <a:gd name="connsiteY9" fmla="*/ 78957 h 139039"/>
              <a:gd name="connsiteX10" fmla="*/ 60082 w 139039"/>
              <a:gd name="connsiteY10" fmla="*/ 129602 h 139039"/>
              <a:gd name="connsiteX11" fmla="*/ 69520 w 139039"/>
              <a:gd name="connsiteY11" fmla="*/ 139039 h 139039"/>
              <a:gd name="connsiteX12" fmla="*/ 78957 w 139039"/>
              <a:gd name="connsiteY12" fmla="*/ 129602 h 139039"/>
              <a:gd name="connsiteX13" fmla="*/ 78957 w 139039"/>
              <a:gd name="connsiteY13" fmla="*/ 78957 h 139039"/>
              <a:gd name="connsiteX14" fmla="*/ 129602 w 139039"/>
              <a:gd name="connsiteY14" fmla="*/ 78957 h 139039"/>
              <a:gd name="connsiteX15" fmla="*/ 139039 w 139039"/>
              <a:gd name="connsiteY15" fmla="*/ 69520 h 139039"/>
              <a:gd name="connsiteX16" fmla="*/ 129602 w 139039"/>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9" h="139039">
                <a:moveTo>
                  <a:pt x="129602" y="60082"/>
                </a:moveTo>
                <a:lnTo>
                  <a:pt x="78957" y="60082"/>
                </a:lnTo>
                <a:lnTo>
                  <a:pt x="78957" y="9437"/>
                </a:lnTo>
                <a:cubicBezTo>
                  <a:pt x="78957" y="4225"/>
                  <a:pt x="74731" y="0"/>
                  <a:pt x="69520" y="0"/>
                </a:cubicBezTo>
                <a:cubicBezTo>
                  <a:pt x="64308"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8" y="139039"/>
                  <a:pt x="69520" y="139039"/>
                </a:cubicBezTo>
                <a:cubicBezTo>
                  <a:pt x="74731" y="139039"/>
                  <a:pt x="78957" y="134814"/>
                  <a:pt x="78957" y="129602"/>
                </a:cubicBezTo>
                <a:lnTo>
                  <a:pt x="78957" y="78957"/>
                </a:lnTo>
                <a:lnTo>
                  <a:pt x="129602" y="78957"/>
                </a:lnTo>
                <a:cubicBezTo>
                  <a:pt x="134814" y="78957"/>
                  <a:pt x="139039" y="74731"/>
                  <a:pt x="139039" y="69520"/>
                </a:cubicBezTo>
                <a:cubicBezTo>
                  <a:pt x="139039" y="64308"/>
                  <a:pt x="134814" y="60082"/>
                  <a:pt x="129602" y="60082"/>
                </a:cubicBezTo>
                <a:close/>
              </a:path>
            </a:pathLst>
          </a:custGeom>
          <a:solidFill>
            <a:schemeClr val="bg1"/>
          </a:solidFill>
          <a:ln w="603" cap="flat">
            <a:noFill/>
            <a:prstDash val="solid"/>
            <a:miter/>
          </a:ln>
        </p:spPr>
        <p:txBody>
          <a:bodyPr rtlCol="0" anchor="ctr"/>
          <a:lstStyle/>
          <a:p>
            <a:endParaRPr lang="en-US"/>
          </a:p>
        </p:txBody>
      </p:sp>
      <p:sp>
        <p:nvSpPr>
          <p:cNvPr id="29" name="Graphic 15">
            <a:extLst>
              <a:ext uri="{FF2B5EF4-FFF2-40B4-BE49-F238E27FC236}">
                <a16:creationId xmlns:a16="http://schemas.microsoft.com/office/drawing/2014/main" id="{8550FED7-7C32-42BB-98DB-30272A6331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16518" y="1044294"/>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bg1"/>
          </a:solidFill>
          <a:ln w="422" cap="flat">
            <a:noFill/>
            <a:prstDash val="solid"/>
            <a:miter/>
          </a:ln>
        </p:spPr>
        <p:txBody>
          <a:bodyPr rtlCol="0" anchor="ctr"/>
          <a:lstStyle/>
          <a:p>
            <a:endParaRPr lang="en-US"/>
          </a:p>
        </p:txBody>
      </p:sp>
      <p:sp>
        <p:nvSpPr>
          <p:cNvPr id="31" name="Graphic 21">
            <a:extLst>
              <a:ext uri="{FF2B5EF4-FFF2-40B4-BE49-F238E27FC236}">
                <a16:creationId xmlns:a16="http://schemas.microsoft.com/office/drawing/2014/main" id="{8D61482F-F3C5-4D66-8C5D-C6BBE3E127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942198" y="1268720"/>
            <a:ext cx="127714" cy="127714"/>
          </a:xfrm>
          <a:custGeom>
            <a:avLst/>
            <a:gdLst>
              <a:gd name="connsiteX0" fmla="*/ 63857 w 127714"/>
              <a:gd name="connsiteY0" fmla="*/ 18874 h 127714"/>
              <a:gd name="connsiteX1" fmla="*/ 108840 w 127714"/>
              <a:gd name="connsiteY1" fmla="*/ 63857 h 127714"/>
              <a:gd name="connsiteX2" fmla="*/ 63857 w 127714"/>
              <a:gd name="connsiteY2" fmla="*/ 108840 h 127714"/>
              <a:gd name="connsiteX3" fmla="*/ 18874 w 127714"/>
              <a:gd name="connsiteY3" fmla="*/ 63857 h 127714"/>
              <a:gd name="connsiteX4" fmla="*/ 63857 w 127714"/>
              <a:gd name="connsiteY4" fmla="*/ 18874 h 127714"/>
              <a:gd name="connsiteX5" fmla="*/ 63857 w 127714"/>
              <a:gd name="connsiteY5" fmla="*/ 0 h 127714"/>
              <a:gd name="connsiteX6" fmla="*/ 0 w 127714"/>
              <a:gd name="connsiteY6" fmla="*/ 63857 h 127714"/>
              <a:gd name="connsiteX7" fmla="*/ 63857 w 127714"/>
              <a:gd name="connsiteY7" fmla="*/ 127714 h 127714"/>
              <a:gd name="connsiteX8" fmla="*/ 127714 w 127714"/>
              <a:gd name="connsiteY8" fmla="*/ 63857 h 127714"/>
              <a:gd name="connsiteX9" fmla="*/ 63857 w 127714"/>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4" h="127714">
                <a:moveTo>
                  <a:pt x="63857" y="18874"/>
                </a:moveTo>
                <a:cubicBezTo>
                  <a:pt x="88700" y="18874"/>
                  <a:pt x="108840" y="39014"/>
                  <a:pt x="108840" y="63857"/>
                </a:cubicBezTo>
                <a:cubicBezTo>
                  <a:pt x="108840" y="88700"/>
                  <a:pt x="88700" y="108840"/>
                  <a:pt x="63857" y="108840"/>
                </a:cubicBezTo>
                <a:cubicBezTo>
                  <a:pt x="39014" y="108840"/>
                  <a:pt x="18874" y="88700"/>
                  <a:pt x="18874" y="63857"/>
                </a:cubicBezTo>
                <a:cubicBezTo>
                  <a:pt x="18898" y="39024"/>
                  <a:pt x="39024" y="18898"/>
                  <a:pt x="63857" y="18874"/>
                </a:cubicBezTo>
                <a:moveTo>
                  <a:pt x="63857" y="0"/>
                </a:moveTo>
                <a:cubicBezTo>
                  <a:pt x="28590" y="0"/>
                  <a:pt x="0" y="28590"/>
                  <a:pt x="0" y="63857"/>
                </a:cubicBezTo>
                <a:cubicBezTo>
                  <a:pt x="0" y="99124"/>
                  <a:pt x="28590" y="127714"/>
                  <a:pt x="63857" y="127714"/>
                </a:cubicBezTo>
                <a:cubicBezTo>
                  <a:pt x="99124" y="127714"/>
                  <a:pt x="127714" y="99124"/>
                  <a:pt x="127714" y="63857"/>
                </a:cubicBezTo>
                <a:cubicBezTo>
                  <a:pt x="127714" y="28590"/>
                  <a:pt x="99124" y="0"/>
                  <a:pt x="63857" y="0"/>
                </a:cubicBezTo>
                <a:close/>
              </a:path>
            </a:pathLst>
          </a:custGeom>
          <a:solidFill>
            <a:schemeClr val="bg1"/>
          </a:solidFill>
          <a:ln w="610" cap="flat">
            <a:noFill/>
            <a:prstDash val="solid"/>
            <a:miter/>
          </a:ln>
        </p:spPr>
        <p:txBody>
          <a:bodyPr rtlCol="0" anchor="ctr"/>
          <a:lstStyle/>
          <a:p>
            <a:endParaRPr lang="en-US"/>
          </a:p>
        </p:txBody>
      </p:sp>
      <p:cxnSp>
        <p:nvCxnSpPr>
          <p:cNvPr id="33" name="Straight Connector 32">
            <a:extLst>
              <a:ext uri="{FF2B5EF4-FFF2-40B4-BE49-F238E27FC236}">
                <a16:creationId xmlns:a16="http://schemas.microsoft.com/office/drawing/2014/main" id="{56020367-4FD5-4596-8E10-C5F095CD8DB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29322" y="6274341"/>
            <a:ext cx="11353800" cy="0"/>
          </a:xfrm>
          <a:prstGeom prst="line">
            <a:avLst/>
          </a:prstGeom>
          <a:ln w="25400" cap="sq">
            <a:solidFill>
              <a:schemeClr val="bg1"/>
            </a:soli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791174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50" name="Rectangle 1038">
            <a:extLst>
              <a:ext uri="{FF2B5EF4-FFF2-40B4-BE49-F238E27FC236}">
                <a16:creationId xmlns:a16="http://schemas.microsoft.com/office/drawing/2014/main" id="{327D73B4-9F5C-4A64-A179-51B9500CB8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Заголовок 3">
            <a:extLst>
              <a:ext uri="{FF2B5EF4-FFF2-40B4-BE49-F238E27FC236}">
                <a16:creationId xmlns:a16="http://schemas.microsoft.com/office/drawing/2014/main" id="{96B7F3D2-FEB1-D8DA-3298-908545B4BEE8}"/>
              </a:ext>
            </a:extLst>
          </p:cNvPr>
          <p:cNvSpPr>
            <a:spLocks noGrp="1"/>
          </p:cNvSpPr>
          <p:nvPr>
            <p:ph type="title"/>
          </p:nvPr>
        </p:nvSpPr>
        <p:spPr>
          <a:xfrm>
            <a:off x="6006231" y="467270"/>
            <a:ext cx="4881942" cy="5596646"/>
          </a:xfrm>
        </p:spPr>
        <p:txBody>
          <a:bodyPr vert="horz" lIns="91440" tIns="45720" rIns="91440" bIns="45720" rtlCol="0" anchor="b">
            <a:normAutofit/>
          </a:bodyPr>
          <a:lstStyle/>
          <a:p>
            <a:r>
              <a:rPr lang="ru-RU" sz="2800" b="1" i="0" kern="1200" cap="all" baseline="0" dirty="0">
                <a:latin typeface="+mj-lt"/>
                <a:ea typeface="+mj-ea"/>
                <a:cs typeface="+mj-cs"/>
              </a:rPr>
              <a:t>Угловые размеры и предельные отклонения угловых размеров указывают в градусах, минутах</a:t>
            </a:r>
            <a:br>
              <a:rPr lang="ru-RU" sz="2800" b="1" i="0" kern="1200" cap="all" baseline="0" dirty="0">
                <a:latin typeface="+mj-lt"/>
                <a:ea typeface="+mj-ea"/>
                <a:cs typeface="+mj-cs"/>
              </a:rPr>
            </a:br>
            <a:r>
              <a:rPr lang="ru-RU" sz="2800" b="1" i="0" kern="1200" cap="all" baseline="0" dirty="0">
                <a:latin typeface="+mj-lt"/>
                <a:ea typeface="+mj-ea"/>
                <a:cs typeface="+mj-cs"/>
              </a:rPr>
              <a:t>и секундах с обозначением единицы измерения, например 4°; 4 °30 '; 12°45' 30" ;0°30' 40" ;0°18' ;0°5' 2 5";</a:t>
            </a:r>
            <a:br>
              <a:rPr lang="ru-RU" sz="2800" b="1" i="0" kern="1200" cap="all" baseline="0" dirty="0">
                <a:latin typeface="+mj-lt"/>
                <a:ea typeface="+mj-ea"/>
                <a:cs typeface="+mj-cs"/>
              </a:rPr>
            </a:br>
            <a:r>
              <a:rPr lang="ru-RU" sz="2800" b="1" i="0" kern="1200" cap="all" baseline="0" dirty="0">
                <a:latin typeface="+mj-lt"/>
                <a:ea typeface="+mj-ea"/>
                <a:cs typeface="+mj-cs"/>
              </a:rPr>
              <a:t>0°0' 30" ;3 0 °+ 1°; 30° + 1 0 '.</a:t>
            </a:r>
            <a:endParaRPr lang="en-US" sz="2800" b="1" i="0" kern="1200" cap="all" baseline="0" dirty="0">
              <a:latin typeface="+mj-lt"/>
              <a:ea typeface="+mj-ea"/>
              <a:cs typeface="+mj-cs"/>
            </a:endParaRPr>
          </a:p>
        </p:txBody>
      </p:sp>
      <p:sp>
        <p:nvSpPr>
          <p:cNvPr id="1052" name="Freeform: Shape 1040">
            <a:extLst>
              <a:ext uri="{FF2B5EF4-FFF2-40B4-BE49-F238E27FC236}">
                <a16:creationId xmlns:a16="http://schemas.microsoft.com/office/drawing/2014/main" id="{D0F14822-B1F1-4730-A131-C3416A790B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550930" y="3942512"/>
            <a:ext cx="3238728" cy="2915488"/>
          </a:xfrm>
          <a:custGeom>
            <a:avLst/>
            <a:gdLst>
              <a:gd name="connsiteX0" fmla="*/ 1619364 w 3238728"/>
              <a:gd name="connsiteY0" fmla="*/ 0 h 2915488"/>
              <a:gd name="connsiteX1" fmla="*/ 3238728 w 3238728"/>
              <a:gd name="connsiteY1" fmla="*/ 1619364 h 2915488"/>
              <a:gd name="connsiteX2" fmla="*/ 2649430 w 3238728"/>
              <a:gd name="connsiteY2" fmla="*/ 2868944 h 2915488"/>
              <a:gd name="connsiteX3" fmla="*/ 2587188 w 3238728"/>
              <a:gd name="connsiteY3" fmla="*/ 2915488 h 2915488"/>
              <a:gd name="connsiteX4" fmla="*/ 651541 w 3238728"/>
              <a:gd name="connsiteY4" fmla="*/ 2915488 h 2915488"/>
              <a:gd name="connsiteX5" fmla="*/ 589298 w 3238728"/>
              <a:gd name="connsiteY5" fmla="*/ 2868944 h 2915488"/>
              <a:gd name="connsiteX6" fmla="*/ 0 w 3238728"/>
              <a:gd name="connsiteY6" fmla="*/ 1619364 h 2915488"/>
              <a:gd name="connsiteX7" fmla="*/ 1619364 w 3238728"/>
              <a:gd name="connsiteY7" fmla="*/ 0 h 2915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38728" h="2915488">
                <a:moveTo>
                  <a:pt x="1619364" y="0"/>
                </a:moveTo>
                <a:cubicBezTo>
                  <a:pt x="2513714" y="0"/>
                  <a:pt x="3238728" y="725014"/>
                  <a:pt x="3238728" y="1619364"/>
                </a:cubicBezTo>
                <a:cubicBezTo>
                  <a:pt x="3238728" y="2122436"/>
                  <a:pt x="3009329" y="2571929"/>
                  <a:pt x="2649430" y="2868944"/>
                </a:cubicBezTo>
                <a:lnTo>
                  <a:pt x="2587188" y="2915488"/>
                </a:lnTo>
                <a:lnTo>
                  <a:pt x="651541" y="2915488"/>
                </a:lnTo>
                <a:lnTo>
                  <a:pt x="589298" y="2868944"/>
                </a:lnTo>
                <a:cubicBezTo>
                  <a:pt x="229399" y="2571929"/>
                  <a:pt x="0" y="2122436"/>
                  <a:pt x="0" y="1619364"/>
                </a:cubicBezTo>
                <a:cubicBezTo>
                  <a:pt x="0" y="725014"/>
                  <a:pt x="725014" y="0"/>
                  <a:pt x="1619364" y="0"/>
                </a:cubicBezTo>
                <a:close/>
              </a:path>
            </a:pathLst>
          </a:cu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53" name="Freeform: Shape 1042">
            <a:extLst>
              <a:ext uri="{FF2B5EF4-FFF2-40B4-BE49-F238E27FC236}">
                <a16:creationId xmlns:a16="http://schemas.microsoft.com/office/drawing/2014/main" id="{063F1D6B-3845-4F68-9803-39000080EC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154502" cy="4167582"/>
          </a:xfrm>
          <a:custGeom>
            <a:avLst/>
            <a:gdLst>
              <a:gd name="connsiteX0" fmla="*/ 1209514 w 4154502"/>
              <a:gd name="connsiteY0" fmla="*/ 0 h 4167582"/>
              <a:gd name="connsiteX1" fmla="*/ 2782034 w 4154502"/>
              <a:gd name="connsiteY1" fmla="*/ 0 h 4167582"/>
              <a:gd name="connsiteX2" fmla="*/ 2836049 w 4154502"/>
              <a:gd name="connsiteY2" fmla="*/ 19770 h 4167582"/>
              <a:gd name="connsiteX3" fmla="*/ 4154502 w 4154502"/>
              <a:gd name="connsiteY3" fmla="*/ 2008854 h 4167582"/>
              <a:gd name="connsiteX4" fmla="*/ 1995774 w 4154502"/>
              <a:gd name="connsiteY4" fmla="*/ 4167582 h 4167582"/>
              <a:gd name="connsiteX5" fmla="*/ 6690 w 4154502"/>
              <a:gd name="connsiteY5" fmla="*/ 2849129 h 4167582"/>
              <a:gd name="connsiteX6" fmla="*/ 0 w 4154502"/>
              <a:gd name="connsiteY6" fmla="*/ 2830852 h 4167582"/>
              <a:gd name="connsiteX7" fmla="*/ 0 w 4154502"/>
              <a:gd name="connsiteY7" fmla="*/ 1186857 h 4167582"/>
              <a:gd name="connsiteX8" fmla="*/ 6690 w 4154502"/>
              <a:gd name="connsiteY8" fmla="*/ 1168580 h 4167582"/>
              <a:gd name="connsiteX9" fmla="*/ 1155500 w 4154502"/>
              <a:gd name="connsiteY9" fmla="*/ 19770 h 4167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54502" h="4167582">
                <a:moveTo>
                  <a:pt x="1209514" y="0"/>
                </a:moveTo>
                <a:lnTo>
                  <a:pt x="2782034" y="0"/>
                </a:lnTo>
                <a:lnTo>
                  <a:pt x="2836049" y="19770"/>
                </a:lnTo>
                <a:cubicBezTo>
                  <a:pt x="3610849" y="347482"/>
                  <a:pt x="4154502" y="1114679"/>
                  <a:pt x="4154502" y="2008854"/>
                </a:cubicBezTo>
                <a:cubicBezTo>
                  <a:pt x="4154502" y="3201087"/>
                  <a:pt x="3188007" y="4167582"/>
                  <a:pt x="1995774" y="4167582"/>
                </a:cubicBezTo>
                <a:cubicBezTo>
                  <a:pt x="1101599" y="4167582"/>
                  <a:pt x="334402" y="3623929"/>
                  <a:pt x="6690" y="2849129"/>
                </a:cubicBezTo>
                <a:lnTo>
                  <a:pt x="0" y="2830852"/>
                </a:lnTo>
                <a:lnTo>
                  <a:pt x="0" y="1186857"/>
                </a:lnTo>
                <a:lnTo>
                  <a:pt x="6690" y="1168580"/>
                </a:lnTo>
                <a:cubicBezTo>
                  <a:pt x="225165" y="652046"/>
                  <a:pt x="638966" y="238245"/>
                  <a:pt x="1155500" y="19770"/>
                </a:cubicBezTo>
                <a:close/>
              </a:path>
            </a:pathLst>
          </a:cu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pic>
        <p:nvPicPr>
          <p:cNvPr id="1030" name="Picture 6" descr="Измерение углов градусная мера угла">
            <a:extLst>
              <a:ext uri="{FF2B5EF4-FFF2-40B4-BE49-F238E27FC236}">
                <a16:creationId xmlns:a16="http://schemas.microsoft.com/office/drawing/2014/main" id="{74390745-8B72-09E3-9169-EEAE1BABDED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3" b="3475"/>
          <a:stretch/>
        </p:blipFill>
        <p:spPr bwMode="auto">
          <a:xfrm>
            <a:off x="175629" y="20678"/>
            <a:ext cx="4317456" cy="4167571"/>
          </a:xfrm>
          <a:custGeom>
            <a:avLst/>
            <a:gdLst/>
            <a:ahLst/>
            <a:cxnLst/>
            <a:rect l="l" t="t" r="r" b="b"/>
            <a:pathLst>
              <a:path w="4317456" h="4167581">
                <a:moveTo>
                  <a:pt x="1372466" y="0"/>
                </a:moveTo>
                <a:lnTo>
                  <a:pt x="2944990" y="0"/>
                </a:lnTo>
                <a:lnTo>
                  <a:pt x="2999002" y="19769"/>
                </a:lnTo>
                <a:cubicBezTo>
                  <a:pt x="3773802" y="347482"/>
                  <a:pt x="4317456" y="1114680"/>
                  <a:pt x="4317456" y="2008853"/>
                </a:cubicBezTo>
                <a:cubicBezTo>
                  <a:pt x="4317456" y="3201085"/>
                  <a:pt x="3350960" y="4167581"/>
                  <a:pt x="2158728" y="4167581"/>
                </a:cubicBezTo>
                <a:cubicBezTo>
                  <a:pt x="966497" y="4167581"/>
                  <a:pt x="0" y="3201085"/>
                  <a:pt x="0" y="2008853"/>
                </a:cubicBezTo>
                <a:cubicBezTo>
                  <a:pt x="0" y="1114680"/>
                  <a:pt x="543654" y="347482"/>
                  <a:pt x="1318454" y="19769"/>
                </a:cubicBezTo>
                <a:close/>
              </a:path>
            </a:pathLst>
          </a:custGeom>
          <a:noFill/>
          <a:extLst>
            <a:ext uri="{909E8E84-426E-40DD-AFC4-6F175D3DCCD1}">
              <a14:hiddenFill xmlns:a14="http://schemas.microsoft.com/office/drawing/2010/main">
                <a:solidFill>
                  <a:srgbClr val="FFFFFF"/>
                </a:solidFill>
              </a14:hiddenFill>
            </a:ext>
          </a:extLst>
        </p:spPr>
      </p:pic>
      <p:sp>
        <p:nvSpPr>
          <p:cNvPr id="1054" name="Graphic 11">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18953" y="1771652"/>
            <a:ext cx="171515" cy="171515"/>
          </a:xfrm>
          <a:custGeom>
            <a:avLst/>
            <a:gdLst>
              <a:gd name="connsiteX0" fmla="*/ 159874 w 171515"/>
              <a:gd name="connsiteY0" fmla="*/ 74116 h 171515"/>
              <a:gd name="connsiteX1" fmla="*/ 97399 w 171515"/>
              <a:gd name="connsiteY1" fmla="*/ 74116 h 171515"/>
              <a:gd name="connsiteX2" fmla="*/ 97399 w 171515"/>
              <a:gd name="connsiteY2" fmla="*/ 11641 h 171515"/>
              <a:gd name="connsiteX3" fmla="*/ 85758 w 171515"/>
              <a:gd name="connsiteY3" fmla="*/ 0 h 171515"/>
              <a:gd name="connsiteX4" fmla="*/ 74116 w 171515"/>
              <a:gd name="connsiteY4" fmla="*/ 11641 h 171515"/>
              <a:gd name="connsiteX5" fmla="*/ 74116 w 171515"/>
              <a:gd name="connsiteY5" fmla="*/ 74116 h 171515"/>
              <a:gd name="connsiteX6" fmla="*/ 11641 w 171515"/>
              <a:gd name="connsiteY6" fmla="*/ 74116 h 171515"/>
              <a:gd name="connsiteX7" fmla="*/ 0 w 171515"/>
              <a:gd name="connsiteY7" fmla="*/ 85758 h 171515"/>
              <a:gd name="connsiteX8" fmla="*/ 11641 w 171515"/>
              <a:gd name="connsiteY8" fmla="*/ 97399 h 171515"/>
              <a:gd name="connsiteX9" fmla="*/ 74116 w 171515"/>
              <a:gd name="connsiteY9" fmla="*/ 97399 h 171515"/>
              <a:gd name="connsiteX10" fmla="*/ 74116 w 171515"/>
              <a:gd name="connsiteY10" fmla="*/ 159874 h 171515"/>
              <a:gd name="connsiteX11" fmla="*/ 85758 w 171515"/>
              <a:gd name="connsiteY11" fmla="*/ 171515 h 171515"/>
              <a:gd name="connsiteX12" fmla="*/ 97399 w 171515"/>
              <a:gd name="connsiteY12" fmla="*/ 159874 h 171515"/>
              <a:gd name="connsiteX13" fmla="*/ 97399 w 171515"/>
              <a:gd name="connsiteY13" fmla="*/ 97399 h 171515"/>
              <a:gd name="connsiteX14" fmla="*/ 159874 w 171515"/>
              <a:gd name="connsiteY14" fmla="*/ 97399 h 171515"/>
              <a:gd name="connsiteX15" fmla="*/ 171515 w 171515"/>
              <a:gd name="connsiteY15" fmla="*/ 85758 h 171515"/>
              <a:gd name="connsiteX16" fmla="*/ 159874 w 171515"/>
              <a:gd name="connsiteY16" fmla="*/ 74116 h 171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1515" h="171515">
                <a:moveTo>
                  <a:pt x="159874" y="74116"/>
                </a:moveTo>
                <a:lnTo>
                  <a:pt x="97399" y="74116"/>
                </a:lnTo>
                <a:lnTo>
                  <a:pt x="97399" y="11641"/>
                </a:lnTo>
                <a:cubicBezTo>
                  <a:pt x="97399" y="5212"/>
                  <a:pt x="92187" y="0"/>
                  <a:pt x="85758" y="0"/>
                </a:cubicBezTo>
                <a:cubicBezTo>
                  <a:pt x="79328" y="0"/>
                  <a:pt x="74116" y="5212"/>
                  <a:pt x="74116" y="11641"/>
                </a:cubicBezTo>
                <a:lnTo>
                  <a:pt x="74116" y="74116"/>
                </a:lnTo>
                <a:lnTo>
                  <a:pt x="11641" y="74116"/>
                </a:lnTo>
                <a:cubicBezTo>
                  <a:pt x="5212" y="74116"/>
                  <a:pt x="0" y="79328"/>
                  <a:pt x="0" y="85758"/>
                </a:cubicBezTo>
                <a:cubicBezTo>
                  <a:pt x="0" y="92187"/>
                  <a:pt x="5212" y="97399"/>
                  <a:pt x="11641" y="97399"/>
                </a:cubicBezTo>
                <a:lnTo>
                  <a:pt x="74116" y="97399"/>
                </a:lnTo>
                <a:lnTo>
                  <a:pt x="74116" y="159874"/>
                </a:lnTo>
                <a:cubicBezTo>
                  <a:pt x="74116" y="166303"/>
                  <a:pt x="79328" y="171515"/>
                  <a:pt x="85758" y="171515"/>
                </a:cubicBezTo>
                <a:cubicBezTo>
                  <a:pt x="92187" y="171515"/>
                  <a:pt x="97399" y="166303"/>
                  <a:pt x="97399" y="159874"/>
                </a:cubicBezTo>
                <a:lnTo>
                  <a:pt x="97399" y="97399"/>
                </a:lnTo>
                <a:lnTo>
                  <a:pt x="159874" y="97399"/>
                </a:lnTo>
                <a:cubicBezTo>
                  <a:pt x="166303" y="97399"/>
                  <a:pt x="171515" y="92187"/>
                  <a:pt x="171515" y="85758"/>
                </a:cubicBezTo>
                <a:cubicBezTo>
                  <a:pt x="171515" y="79328"/>
                  <a:pt x="166303" y="74116"/>
                  <a:pt x="159874" y="74116"/>
                </a:cubicBezTo>
                <a:close/>
              </a:path>
            </a:pathLst>
          </a:custGeom>
          <a:solidFill>
            <a:schemeClr val="accent2"/>
          </a:solidFill>
          <a:ln w="776" cap="flat">
            <a:noFill/>
            <a:prstDash val="solid"/>
            <a:miter/>
          </a:ln>
        </p:spPr>
        <p:txBody>
          <a:bodyPr rtlCol="0" anchor="ctr"/>
          <a:lstStyle/>
          <a:p>
            <a:endParaRPr lang="en-US"/>
          </a:p>
        </p:txBody>
      </p:sp>
      <p:sp>
        <p:nvSpPr>
          <p:cNvPr id="1055" name="Graphic 10">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04045" y="3208746"/>
            <a:ext cx="112426" cy="112426"/>
          </a:xfrm>
          <a:custGeom>
            <a:avLst/>
            <a:gdLst>
              <a:gd name="connsiteX0" fmla="*/ 112426 w 112426"/>
              <a:gd name="connsiteY0" fmla="*/ 56213 h 112426"/>
              <a:gd name="connsiteX1" fmla="*/ 56213 w 112426"/>
              <a:gd name="connsiteY1" fmla="*/ 112426 h 112426"/>
              <a:gd name="connsiteX2" fmla="*/ 0 w 112426"/>
              <a:gd name="connsiteY2" fmla="*/ 56213 h 112426"/>
              <a:gd name="connsiteX3" fmla="*/ 56213 w 112426"/>
              <a:gd name="connsiteY3" fmla="*/ 0 h 112426"/>
              <a:gd name="connsiteX4" fmla="*/ 112426 w 112426"/>
              <a:gd name="connsiteY4" fmla="*/ 56213 h 1124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426" h="112426">
                <a:moveTo>
                  <a:pt x="112426" y="56213"/>
                </a:moveTo>
                <a:cubicBezTo>
                  <a:pt x="112426" y="87259"/>
                  <a:pt x="87259" y="112426"/>
                  <a:pt x="56213" y="112426"/>
                </a:cubicBezTo>
                <a:cubicBezTo>
                  <a:pt x="25167" y="112426"/>
                  <a:pt x="0" y="87259"/>
                  <a:pt x="0" y="56213"/>
                </a:cubicBezTo>
                <a:cubicBezTo>
                  <a:pt x="0" y="25167"/>
                  <a:pt x="25167" y="0"/>
                  <a:pt x="56213" y="0"/>
                </a:cubicBezTo>
                <a:cubicBezTo>
                  <a:pt x="87259" y="0"/>
                  <a:pt x="112426" y="25167"/>
                  <a:pt x="112426" y="56213"/>
                </a:cubicBezTo>
                <a:close/>
              </a:path>
            </a:pathLst>
          </a:custGeom>
          <a:solidFill>
            <a:schemeClr val="accent2"/>
          </a:solidFill>
          <a:ln w="516" cap="flat">
            <a:noFill/>
            <a:prstDash val="solid"/>
            <a:miter/>
          </a:ln>
        </p:spPr>
        <p:txBody>
          <a:bodyPr rtlCol="0" anchor="ctr"/>
          <a:lstStyle/>
          <a:p>
            <a:endParaRPr lang="en-US"/>
          </a:p>
        </p:txBody>
      </p:sp>
      <p:sp>
        <p:nvSpPr>
          <p:cNvPr id="1049" name="Graphic 12">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03825" y="4368981"/>
            <a:ext cx="157545" cy="157545"/>
          </a:xfrm>
          <a:custGeom>
            <a:avLst/>
            <a:gdLst>
              <a:gd name="connsiteX0" fmla="*/ 78773 w 157545"/>
              <a:gd name="connsiteY0" fmla="*/ 23283 h 157545"/>
              <a:gd name="connsiteX1" fmla="*/ 134262 w 157545"/>
              <a:gd name="connsiteY1" fmla="*/ 78773 h 157545"/>
              <a:gd name="connsiteX2" fmla="*/ 78773 w 157545"/>
              <a:gd name="connsiteY2" fmla="*/ 134262 h 157545"/>
              <a:gd name="connsiteX3" fmla="*/ 23283 w 157545"/>
              <a:gd name="connsiteY3" fmla="*/ 78773 h 157545"/>
              <a:gd name="connsiteX4" fmla="*/ 78773 w 157545"/>
              <a:gd name="connsiteY4" fmla="*/ 23283 h 157545"/>
              <a:gd name="connsiteX5" fmla="*/ 78773 w 157545"/>
              <a:gd name="connsiteY5" fmla="*/ 0 h 157545"/>
              <a:gd name="connsiteX6" fmla="*/ 0 w 157545"/>
              <a:gd name="connsiteY6" fmla="*/ 78773 h 157545"/>
              <a:gd name="connsiteX7" fmla="*/ 78773 w 157545"/>
              <a:gd name="connsiteY7" fmla="*/ 157545 h 157545"/>
              <a:gd name="connsiteX8" fmla="*/ 157545 w 157545"/>
              <a:gd name="connsiteY8" fmla="*/ 78773 h 157545"/>
              <a:gd name="connsiteX9" fmla="*/ 78773 w 157545"/>
              <a:gd name="connsiteY9" fmla="*/ 0 h 157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45" h="157545">
                <a:moveTo>
                  <a:pt x="78773" y="23283"/>
                </a:moveTo>
                <a:cubicBezTo>
                  <a:pt x="109419" y="23283"/>
                  <a:pt x="134262" y="48126"/>
                  <a:pt x="134262" y="78773"/>
                </a:cubicBezTo>
                <a:cubicBezTo>
                  <a:pt x="134262" y="109419"/>
                  <a:pt x="109419" y="134262"/>
                  <a:pt x="78773" y="134262"/>
                </a:cubicBezTo>
                <a:cubicBezTo>
                  <a:pt x="48126" y="134262"/>
                  <a:pt x="23283" y="109419"/>
                  <a:pt x="23283" y="78773"/>
                </a:cubicBezTo>
                <a:cubicBezTo>
                  <a:pt x="23312" y="48139"/>
                  <a:pt x="48139" y="23312"/>
                  <a:pt x="78773" y="23283"/>
                </a:cubicBezTo>
                <a:moveTo>
                  <a:pt x="78773" y="0"/>
                </a:moveTo>
                <a:cubicBezTo>
                  <a:pt x="35268" y="0"/>
                  <a:pt x="0" y="35268"/>
                  <a:pt x="0" y="78773"/>
                </a:cubicBezTo>
                <a:cubicBezTo>
                  <a:pt x="0" y="122277"/>
                  <a:pt x="35268" y="157545"/>
                  <a:pt x="78773" y="157545"/>
                </a:cubicBezTo>
                <a:cubicBezTo>
                  <a:pt x="122277" y="157545"/>
                  <a:pt x="157545" y="122277"/>
                  <a:pt x="157545" y="78773"/>
                </a:cubicBezTo>
                <a:cubicBezTo>
                  <a:pt x="157545" y="35268"/>
                  <a:pt x="122277" y="0"/>
                  <a:pt x="78773" y="0"/>
                </a:cubicBezTo>
                <a:close/>
              </a:path>
            </a:pathLst>
          </a:custGeom>
          <a:solidFill>
            <a:schemeClr val="accent2"/>
          </a:solidFill>
          <a:ln w="751" cap="flat">
            <a:noFill/>
            <a:prstDash val="solid"/>
            <a:miter/>
          </a:ln>
        </p:spPr>
        <p:txBody>
          <a:bodyPr rtlCol="0" anchor="ctr"/>
          <a:lstStyle/>
          <a:p>
            <a:endParaRPr lang="en-US"/>
          </a:p>
        </p:txBody>
      </p:sp>
      <p:pic>
        <p:nvPicPr>
          <p:cNvPr id="1032" name="Picture 8" descr="Градусы на чертеже">
            <a:extLst>
              <a:ext uri="{FF2B5EF4-FFF2-40B4-BE49-F238E27FC236}">
                <a16:creationId xmlns:a16="http://schemas.microsoft.com/office/drawing/2014/main" id="{55940159-C846-1E71-50E8-EED205C2748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956" r="5176" b="1"/>
          <a:stretch/>
        </p:blipFill>
        <p:spPr bwMode="auto">
          <a:xfrm>
            <a:off x="2767504" y="3942512"/>
            <a:ext cx="3238727" cy="2915488"/>
          </a:xfrm>
          <a:custGeom>
            <a:avLst/>
            <a:gdLst/>
            <a:ahLst/>
            <a:cxnLst/>
            <a:rect l="l" t="t" r="r" b="b"/>
            <a:pathLst>
              <a:path w="3238727" h="2915488">
                <a:moveTo>
                  <a:pt x="1619364" y="0"/>
                </a:moveTo>
                <a:cubicBezTo>
                  <a:pt x="2513714" y="0"/>
                  <a:pt x="3238727" y="725014"/>
                  <a:pt x="3238727" y="1619364"/>
                </a:cubicBezTo>
                <a:cubicBezTo>
                  <a:pt x="3238727" y="2122436"/>
                  <a:pt x="3009328" y="2571928"/>
                  <a:pt x="2649429" y="2868943"/>
                </a:cubicBezTo>
                <a:lnTo>
                  <a:pt x="2587186" y="2915488"/>
                </a:lnTo>
                <a:lnTo>
                  <a:pt x="651541" y="2915488"/>
                </a:lnTo>
                <a:lnTo>
                  <a:pt x="589298" y="2868943"/>
                </a:lnTo>
                <a:cubicBezTo>
                  <a:pt x="229399" y="2571928"/>
                  <a:pt x="0" y="2122436"/>
                  <a:pt x="0" y="1619364"/>
                </a:cubicBezTo>
                <a:cubicBezTo>
                  <a:pt x="0" y="725014"/>
                  <a:pt x="725014" y="0"/>
                  <a:pt x="1619364" y="0"/>
                </a:cubicBezTo>
                <a:close/>
              </a:path>
            </a:pathLst>
          </a:custGeom>
          <a:noFill/>
          <a:extLst>
            <a:ext uri="{909E8E84-426E-40DD-AFC4-6F175D3DCCD1}">
              <a14:hiddenFill xmlns:a14="http://schemas.microsoft.com/office/drawing/2010/main">
                <a:solidFill>
                  <a:srgbClr val="FFFFFF"/>
                </a:solidFill>
              </a14:hiddenFill>
            </a:ext>
          </a:extLst>
        </p:spPr>
      </p:pic>
      <p:cxnSp>
        <p:nvCxnSpPr>
          <p:cNvPr id="1051" name="Straight Connector 1050">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3893"/>
            <a:ext cx="0" cy="3238728"/>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120747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21" name="Straight Connector 20">
            <a:extLst>
              <a:ext uri="{FF2B5EF4-FFF2-40B4-BE49-F238E27FC236}">
                <a16:creationId xmlns:a16="http://schemas.microsoft.com/office/drawing/2014/main" id="{D1B787A8-0D67-4B7E-9B48-86BD906AB6B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5890" y="1114050"/>
            <a:ext cx="0" cy="5735637"/>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158B3569-73B2-4D05-8E95-886A6EE17F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AA825FD1-62F7-1BEC-EEA0-9E244B481A63}"/>
              </a:ext>
            </a:extLst>
          </p:cNvPr>
          <p:cNvSpPr>
            <a:spLocks noGrp="1"/>
          </p:cNvSpPr>
          <p:nvPr>
            <p:ph type="title"/>
          </p:nvPr>
        </p:nvSpPr>
        <p:spPr>
          <a:xfrm>
            <a:off x="457200" y="1598246"/>
            <a:ext cx="4894514" cy="3626217"/>
          </a:xfrm>
        </p:spPr>
        <p:txBody>
          <a:bodyPr vert="horz" lIns="91440" tIns="45720" rIns="91440" bIns="45720" rtlCol="0" anchor="t">
            <a:normAutofit/>
          </a:bodyPr>
          <a:lstStyle/>
          <a:p>
            <a:r>
              <a:rPr lang="en-US" sz="3200" b="1" i="0" kern="1200" cap="all" baseline="0" dirty="0" err="1">
                <a:solidFill>
                  <a:schemeClr val="bg1"/>
                </a:solidFill>
                <a:effectLst/>
                <a:latin typeface="+mj-lt"/>
                <a:ea typeface="+mj-ea"/>
                <a:cs typeface="+mj-cs"/>
              </a:rPr>
              <a:t>Линейные</a:t>
            </a:r>
            <a:r>
              <a:rPr lang="en-US" sz="3200" b="1" i="0" kern="1200" cap="all" baseline="0" dirty="0">
                <a:solidFill>
                  <a:schemeClr val="bg1"/>
                </a:solidFill>
                <a:effectLst/>
                <a:latin typeface="+mj-lt"/>
                <a:ea typeface="+mj-ea"/>
                <a:cs typeface="+mj-cs"/>
              </a:rPr>
              <a:t> </a:t>
            </a:r>
            <a:r>
              <a:rPr lang="en-US" sz="3200" b="1" i="0" kern="1200" cap="all" baseline="0" dirty="0" err="1">
                <a:solidFill>
                  <a:schemeClr val="bg1"/>
                </a:solidFill>
                <a:effectLst/>
                <a:latin typeface="+mj-lt"/>
                <a:ea typeface="+mj-ea"/>
                <a:cs typeface="+mj-cs"/>
              </a:rPr>
              <a:t>размеры</a:t>
            </a:r>
            <a:r>
              <a:rPr lang="en-US" sz="3200" b="1" i="0" kern="1200" cap="all" baseline="0" dirty="0">
                <a:solidFill>
                  <a:schemeClr val="bg1"/>
                </a:solidFill>
                <a:effectLst/>
                <a:latin typeface="+mj-lt"/>
                <a:ea typeface="+mj-ea"/>
                <a:cs typeface="+mj-cs"/>
              </a:rPr>
              <a:t> </a:t>
            </a:r>
            <a:r>
              <a:rPr lang="en-US" sz="3200" b="1" i="0" kern="1200" cap="all" baseline="0" dirty="0" err="1">
                <a:solidFill>
                  <a:schemeClr val="bg1"/>
                </a:solidFill>
                <a:effectLst/>
                <a:latin typeface="+mj-lt"/>
                <a:ea typeface="+mj-ea"/>
                <a:cs typeface="+mj-cs"/>
              </a:rPr>
              <a:t>указываются</a:t>
            </a:r>
            <a:r>
              <a:rPr lang="en-US" sz="3200" b="1" i="0" kern="1200" cap="all" baseline="0" dirty="0">
                <a:solidFill>
                  <a:schemeClr val="bg1"/>
                </a:solidFill>
                <a:effectLst/>
                <a:latin typeface="+mj-lt"/>
                <a:ea typeface="+mj-ea"/>
                <a:cs typeface="+mj-cs"/>
              </a:rPr>
              <a:t> в </a:t>
            </a:r>
            <a:r>
              <a:rPr lang="en-US" sz="3200" b="1" i="0" kern="1200" cap="all" baseline="0" dirty="0" err="1">
                <a:solidFill>
                  <a:schemeClr val="bg1"/>
                </a:solidFill>
                <a:effectLst/>
                <a:latin typeface="+mj-lt"/>
                <a:ea typeface="+mj-ea"/>
                <a:cs typeface="+mj-cs"/>
              </a:rPr>
              <a:t>мм</a:t>
            </a:r>
            <a:r>
              <a:rPr lang="en-US" sz="3200" b="1" i="0" kern="1200" cap="all" baseline="0" dirty="0">
                <a:solidFill>
                  <a:schemeClr val="bg1"/>
                </a:solidFill>
                <a:effectLst/>
                <a:latin typeface="+mj-lt"/>
                <a:ea typeface="+mj-ea"/>
                <a:cs typeface="+mj-cs"/>
              </a:rPr>
              <a:t>, </a:t>
            </a:r>
            <a:r>
              <a:rPr lang="en-US" sz="3200" b="1" i="0" kern="1200" cap="all" baseline="0" dirty="0" err="1">
                <a:solidFill>
                  <a:schemeClr val="bg1"/>
                </a:solidFill>
                <a:effectLst/>
                <a:latin typeface="+mj-lt"/>
                <a:ea typeface="+mj-ea"/>
                <a:cs typeface="+mj-cs"/>
              </a:rPr>
              <a:t>без</a:t>
            </a:r>
            <a:r>
              <a:rPr lang="en-US" sz="3200" b="1" i="0" kern="1200" cap="all" baseline="0" dirty="0">
                <a:solidFill>
                  <a:schemeClr val="bg1"/>
                </a:solidFill>
                <a:effectLst/>
                <a:latin typeface="+mj-lt"/>
                <a:ea typeface="+mj-ea"/>
                <a:cs typeface="+mj-cs"/>
              </a:rPr>
              <a:t> </a:t>
            </a:r>
            <a:r>
              <a:rPr lang="en-US" sz="3200" b="1" i="0" kern="1200" cap="all" baseline="0" dirty="0" err="1">
                <a:solidFill>
                  <a:schemeClr val="bg1"/>
                </a:solidFill>
                <a:effectLst/>
                <a:latin typeface="+mj-lt"/>
                <a:ea typeface="+mj-ea"/>
                <a:cs typeface="+mj-cs"/>
              </a:rPr>
              <a:t>обозначения</a:t>
            </a:r>
            <a:r>
              <a:rPr lang="en-US" sz="3200" b="1" i="0" kern="1200" cap="all" baseline="0" dirty="0">
                <a:solidFill>
                  <a:schemeClr val="bg1"/>
                </a:solidFill>
                <a:effectLst/>
                <a:latin typeface="+mj-lt"/>
                <a:ea typeface="+mj-ea"/>
                <a:cs typeface="+mj-cs"/>
              </a:rPr>
              <a:t> </a:t>
            </a:r>
            <a:r>
              <a:rPr lang="en-US" sz="3200" b="1" i="0" kern="1200" cap="all" baseline="0" dirty="0" err="1">
                <a:solidFill>
                  <a:schemeClr val="bg1"/>
                </a:solidFill>
                <a:effectLst/>
                <a:latin typeface="+mj-lt"/>
                <a:ea typeface="+mj-ea"/>
                <a:cs typeface="+mj-cs"/>
              </a:rPr>
              <a:t>единиц</a:t>
            </a:r>
            <a:r>
              <a:rPr lang="en-US" sz="3200" b="1" i="0" kern="1200" cap="all" baseline="0" dirty="0">
                <a:solidFill>
                  <a:schemeClr val="bg1"/>
                </a:solidFill>
                <a:effectLst/>
                <a:latin typeface="+mj-lt"/>
                <a:ea typeface="+mj-ea"/>
                <a:cs typeface="+mj-cs"/>
              </a:rPr>
              <a:t> </a:t>
            </a:r>
            <a:r>
              <a:rPr lang="en-US" sz="3200" b="1" i="0" kern="1200" cap="all" baseline="0" dirty="0" err="1">
                <a:solidFill>
                  <a:schemeClr val="bg1"/>
                </a:solidFill>
                <a:effectLst/>
                <a:latin typeface="+mj-lt"/>
                <a:ea typeface="+mj-ea"/>
                <a:cs typeface="+mj-cs"/>
              </a:rPr>
              <a:t>измерения</a:t>
            </a:r>
            <a:endParaRPr lang="en-US" sz="3200" b="1" i="0" kern="1200" cap="all" baseline="0" dirty="0">
              <a:solidFill>
                <a:schemeClr val="bg1"/>
              </a:solidFill>
              <a:latin typeface="+mj-lt"/>
              <a:ea typeface="+mj-ea"/>
              <a:cs typeface="+mj-cs"/>
            </a:endParaRPr>
          </a:p>
        </p:txBody>
      </p:sp>
      <p:sp>
        <p:nvSpPr>
          <p:cNvPr id="25" name="Graphic 17">
            <a:extLst>
              <a:ext uri="{FF2B5EF4-FFF2-40B4-BE49-F238E27FC236}">
                <a16:creationId xmlns:a16="http://schemas.microsoft.com/office/drawing/2014/main" id="{B71758F4-3F46-45DA-8AC5-4E508DA080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512034" y="1267063"/>
            <a:ext cx="139037" cy="139039"/>
          </a:xfrm>
          <a:custGeom>
            <a:avLst/>
            <a:gdLst>
              <a:gd name="connsiteX0" fmla="*/ 129600 w 139037"/>
              <a:gd name="connsiteY0" fmla="*/ 60082 h 139039"/>
              <a:gd name="connsiteX1" fmla="*/ 78955 w 139037"/>
              <a:gd name="connsiteY1" fmla="*/ 60082 h 139039"/>
              <a:gd name="connsiteX2" fmla="*/ 78955 w 139037"/>
              <a:gd name="connsiteY2" fmla="*/ 9437 h 139039"/>
              <a:gd name="connsiteX3" fmla="*/ 69519 w 139037"/>
              <a:gd name="connsiteY3" fmla="*/ 0 h 139039"/>
              <a:gd name="connsiteX4" fmla="*/ 60082 w 139037"/>
              <a:gd name="connsiteY4" fmla="*/ 9437 h 139039"/>
              <a:gd name="connsiteX5" fmla="*/ 60082 w 139037"/>
              <a:gd name="connsiteY5" fmla="*/ 60082 h 139039"/>
              <a:gd name="connsiteX6" fmla="*/ 9437 w 139037"/>
              <a:gd name="connsiteY6" fmla="*/ 60082 h 139039"/>
              <a:gd name="connsiteX7" fmla="*/ 0 w 139037"/>
              <a:gd name="connsiteY7" fmla="*/ 69520 h 139039"/>
              <a:gd name="connsiteX8" fmla="*/ 9437 w 139037"/>
              <a:gd name="connsiteY8" fmla="*/ 78957 h 139039"/>
              <a:gd name="connsiteX9" fmla="*/ 60082 w 139037"/>
              <a:gd name="connsiteY9" fmla="*/ 78957 h 139039"/>
              <a:gd name="connsiteX10" fmla="*/ 60082 w 139037"/>
              <a:gd name="connsiteY10" fmla="*/ 129602 h 139039"/>
              <a:gd name="connsiteX11" fmla="*/ 69519 w 139037"/>
              <a:gd name="connsiteY11" fmla="*/ 139039 h 139039"/>
              <a:gd name="connsiteX12" fmla="*/ 78955 w 139037"/>
              <a:gd name="connsiteY12" fmla="*/ 129602 h 139039"/>
              <a:gd name="connsiteX13" fmla="*/ 78955 w 139037"/>
              <a:gd name="connsiteY13" fmla="*/ 78957 h 139039"/>
              <a:gd name="connsiteX14" fmla="*/ 129600 w 139037"/>
              <a:gd name="connsiteY14" fmla="*/ 78957 h 139039"/>
              <a:gd name="connsiteX15" fmla="*/ 139037 w 139037"/>
              <a:gd name="connsiteY15" fmla="*/ 69520 h 139039"/>
              <a:gd name="connsiteX16" fmla="*/ 129600 w 139037"/>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7" h="139039">
                <a:moveTo>
                  <a:pt x="129600" y="60082"/>
                </a:moveTo>
                <a:lnTo>
                  <a:pt x="78955" y="60082"/>
                </a:lnTo>
                <a:lnTo>
                  <a:pt x="78955" y="9437"/>
                </a:lnTo>
                <a:cubicBezTo>
                  <a:pt x="78955" y="4225"/>
                  <a:pt x="74730" y="0"/>
                  <a:pt x="69519" y="0"/>
                </a:cubicBezTo>
                <a:cubicBezTo>
                  <a:pt x="64307"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7" y="139039"/>
                  <a:pt x="69519" y="139039"/>
                </a:cubicBezTo>
                <a:cubicBezTo>
                  <a:pt x="74730" y="139039"/>
                  <a:pt x="78955" y="134814"/>
                  <a:pt x="78955" y="129602"/>
                </a:cubicBezTo>
                <a:lnTo>
                  <a:pt x="78955" y="78957"/>
                </a:lnTo>
                <a:lnTo>
                  <a:pt x="129600" y="78957"/>
                </a:lnTo>
                <a:cubicBezTo>
                  <a:pt x="134812" y="78957"/>
                  <a:pt x="139037" y="74731"/>
                  <a:pt x="139037" y="69520"/>
                </a:cubicBezTo>
                <a:cubicBezTo>
                  <a:pt x="139037" y="64308"/>
                  <a:pt x="134812" y="60082"/>
                  <a:pt x="129600" y="60082"/>
                </a:cubicBezTo>
                <a:close/>
              </a:path>
            </a:pathLst>
          </a:custGeom>
          <a:solidFill>
            <a:schemeClr val="bg1"/>
          </a:solidFill>
          <a:ln w="603" cap="flat">
            <a:noFill/>
            <a:prstDash val="solid"/>
            <a:miter/>
          </a:ln>
        </p:spPr>
        <p:txBody>
          <a:bodyPr rtlCol="0" anchor="ctr"/>
          <a:lstStyle/>
          <a:p>
            <a:endParaRPr lang="en-US"/>
          </a:p>
        </p:txBody>
      </p:sp>
      <p:cxnSp>
        <p:nvCxnSpPr>
          <p:cNvPr id="27" name="Straight Connector 26">
            <a:extLst>
              <a:ext uri="{FF2B5EF4-FFF2-40B4-BE49-F238E27FC236}">
                <a16:creationId xmlns:a16="http://schemas.microsoft.com/office/drawing/2014/main" id="{56020367-4FD5-4596-8E10-C5F095CD8DB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447322" y="1589368"/>
            <a:ext cx="0" cy="5259754"/>
          </a:xfrm>
          <a:prstGeom prst="line">
            <a:avLst/>
          </a:prstGeom>
          <a:ln w="25400" cap="sq">
            <a:solidFill>
              <a:schemeClr val="bg1"/>
            </a:solidFill>
            <a:bevel/>
          </a:ln>
        </p:spPr>
        <p:style>
          <a:lnRef idx="1">
            <a:schemeClr val="accent1"/>
          </a:lnRef>
          <a:fillRef idx="0">
            <a:schemeClr val="accent1"/>
          </a:fillRef>
          <a:effectRef idx="0">
            <a:schemeClr val="accent1"/>
          </a:effectRef>
          <a:fontRef idx="minor">
            <a:schemeClr val="tx1"/>
          </a:fontRef>
        </p:style>
      </p:cxnSp>
      <p:pic>
        <p:nvPicPr>
          <p:cNvPr id="8" name="Объект 7">
            <a:extLst>
              <a:ext uri="{FF2B5EF4-FFF2-40B4-BE49-F238E27FC236}">
                <a16:creationId xmlns:a16="http://schemas.microsoft.com/office/drawing/2014/main" id="{5251F8E7-5565-A1BA-9B62-718374CE52CA}"/>
              </a:ext>
            </a:extLst>
          </p:cNvPr>
          <p:cNvPicPr>
            <a:picLocks noGrp="1" noChangeAspect="1"/>
          </p:cNvPicPr>
          <p:nvPr>
            <p:ph idx="1"/>
          </p:nvPr>
        </p:nvPicPr>
        <p:blipFill>
          <a:blip r:embed="rId2"/>
          <a:stretch>
            <a:fillRect/>
          </a:stretch>
        </p:blipFill>
        <p:spPr>
          <a:xfrm>
            <a:off x="6468909" y="1598246"/>
            <a:ext cx="4605898" cy="4783504"/>
          </a:xfrm>
          <a:prstGeom prst="rect">
            <a:avLst/>
          </a:prstGeom>
        </p:spPr>
      </p:pic>
      <p:sp>
        <p:nvSpPr>
          <p:cNvPr id="29" name="Graphic 21">
            <a:extLst>
              <a:ext uri="{FF2B5EF4-FFF2-40B4-BE49-F238E27FC236}">
                <a16:creationId xmlns:a16="http://schemas.microsoft.com/office/drawing/2014/main" id="{8D61482F-F3C5-4D66-8C5D-C6BBE3E127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752801" y="1659316"/>
            <a:ext cx="127713" cy="127714"/>
          </a:xfrm>
          <a:custGeom>
            <a:avLst/>
            <a:gdLst>
              <a:gd name="connsiteX0" fmla="*/ 63857 w 127713"/>
              <a:gd name="connsiteY0" fmla="*/ 18874 h 127714"/>
              <a:gd name="connsiteX1" fmla="*/ 108839 w 127713"/>
              <a:gd name="connsiteY1" fmla="*/ 63857 h 127714"/>
              <a:gd name="connsiteX2" fmla="*/ 63857 w 127713"/>
              <a:gd name="connsiteY2" fmla="*/ 108840 h 127714"/>
              <a:gd name="connsiteX3" fmla="*/ 18874 w 127713"/>
              <a:gd name="connsiteY3" fmla="*/ 63857 h 127714"/>
              <a:gd name="connsiteX4" fmla="*/ 63857 w 127713"/>
              <a:gd name="connsiteY4" fmla="*/ 18874 h 127714"/>
              <a:gd name="connsiteX5" fmla="*/ 63857 w 127713"/>
              <a:gd name="connsiteY5" fmla="*/ 0 h 127714"/>
              <a:gd name="connsiteX6" fmla="*/ 0 w 127713"/>
              <a:gd name="connsiteY6" fmla="*/ 63857 h 127714"/>
              <a:gd name="connsiteX7" fmla="*/ 63857 w 127713"/>
              <a:gd name="connsiteY7" fmla="*/ 127714 h 127714"/>
              <a:gd name="connsiteX8" fmla="*/ 127713 w 127713"/>
              <a:gd name="connsiteY8" fmla="*/ 63857 h 127714"/>
              <a:gd name="connsiteX9" fmla="*/ 63857 w 127713"/>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3" h="127714">
                <a:moveTo>
                  <a:pt x="63857" y="18874"/>
                </a:moveTo>
                <a:cubicBezTo>
                  <a:pt x="88700" y="18874"/>
                  <a:pt x="108839" y="39014"/>
                  <a:pt x="108839" y="63857"/>
                </a:cubicBezTo>
                <a:cubicBezTo>
                  <a:pt x="108839" y="88700"/>
                  <a:pt x="88700" y="108840"/>
                  <a:pt x="63857" y="108840"/>
                </a:cubicBezTo>
                <a:cubicBezTo>
                  <a:pt x="39013" y="108840"/>
                  <a:pt x="18874" y="88700"/>
                  <a:pt x="18874" y="63857"/>
                </a:cubicBezTo>
                <a:cubicBezTo>
                  <a:pt x="18898" y="39024"/>
                  <a:pt x="39023" y="18898"/>
                  <a:pt x="63857" y="18874"/>
                </a:cubicBezTo>
                <a:moveTo>
                  <a:pt x="63857" y="0"/>
                </a:moveTo>
                <a:cubicBezTo>
                  <a:pt x="28590" y="0"/>
                  <a:pt x="0" y="28590"/>
                  <a:pt x="0" y="63857"/>
                </a:cubicBezTo>
                <a:cubicBezTo>
                  <a:pt x="0" y="99124"/>
                  <a:pt x="28590" y="127714"/>
                  <a:pt x="63857" y="127714"/>
                </a:cubicBezTo>
                <a:cubicBezTo>
                  <a:pt x="99124" y="127714"/>
                  <a:pt x="127713" y="99124"/>
                  <a:pt x="127713" y="63857"/>
                </a:cubicBezTo>
                <a:cubicBezTo>
                  <a:pt x="127713" y="28590"/>
                  <a:pt x="99124" y="0"/>
                  <a:pt x="63857" y="0"/>
                </a:cubicBezTo>
                <a:close/>
              </a:path>
            </a:pathLst>
          </a:custGeom>
          <a:solidFill>
            <a:schemeClr val="bg1"/>
          </a:solidFill>
          <a:ln w="610" cap="flat">
            <a:noFill/>
            <a:prstDash val="solid"/>
            <a:miter/>
          </a:ln>
        </p:spPr>
        <p:txBody>
          <a:bodyPr rtlCol="0" anchor="ctr"/>
          <a:lstStyle/>
          <a:p>
            <a:endParaRPr lang="en-US"/>
          </a:p>
        </p:txBody>
      </p:sp>
    </p:spTree>
    <p:extLst>
      <p:ext uri="{BB962C8B-B14F-4D97-AF65-F5344CB8AC3E}">
        <p14:creationId xmlns:p14="http://schemas.microsoft.com/office/powerpoint/2010/main" val="5023229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8" name="Straight Connector 37">
            <a:extLst>
              <a:ext uri="{FF2B5EF4-FFF2-40B4-BE49-F238E27FC236}">
                <a16:creationId xmlns:a16="http://schemas.microsoft.com/office/drawing/2014/main" id="{D1B787A8-0D67-4B7E-9B48-86BD906AB6B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5890" y="1114050"/>
            <a:ext cx="0" cy="5735637"/>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
        <p:nvSpPr>
          <p:cNvPr id="40" name="Rectangle 39">
            <a:extLst>
              <a:ext uri="{FF2B5EF4-FFF2-40B4-BE49-F238E27FC236}">
                <a16:creationId xmlns:a16="http://schemas.microsoft.com/office/drawing/2014/main" id="{158B3569-73B2-4D05-8E95-886A6EE17F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AA825FD1-62F7-1BEC-EEA0-9E244B481A63}"/>
              </a:ext>
            </a:extLst>
          </p:cNvPr>
          <p:cNvSpPr>
            <a:spLocks noGrp="1"/>
          </p:cNvSpPr>
          <p:nvPr>
            <p:ph type="title"/>
          </p:nvPr>
        </p:nvSpPr>
        <p:spPr>
          <a:xfrm>
            <a:off x="457200" y="1598246"/>
            <a:ext cx="4412419" cy="3626217"/>
          </a:xfrm>
        </p:spPr>
        <p:txBody>
          <a:bodyPr vert="horz" lIns="91440" tIns="45720" rIns="91440" bIns="45720" rtlCol="0" anchor="t">
            <a:normAutofit/>
          </a:bodyPr>
          <a:lstStyle/>
          <a:p>
            <a:pPr algn="r"/>
            <a:r>
              <a:rPr lang="en-US" sz="3200" b="1" i="0" kern="1200" cap="all" baseline="0" dirty="0" err="1">
                <a:solidFill>
                  <a:schemeClr val="bg1"/>
                </a:solidFill>
                <a:effectLst/>
                <a:latin typeface="+mj-lt"/>
                <a:ea typeface="+mj-ea"/>
                <a:cs typeface="+mj-cs"/>
              </a:rPr>
              <a:t>Размеры</a:t>
            </a:r>
            <a:r>
              <a:rPr lang="en-US" sz="3200" b="1" i="0" kern="1200" cap="all" baseline="0" dirty="0">
                <a:solidFill>
                  <a:schemeClr val="bg1"/>
                </a:solidFill>
                <a:effectLst/>
                <a:latin typeface="+mj-lt"/>
                <a:ea typeface="+mj-ea"/>
                <a:cs typeface="+mj-cs"/>
              </a:rPr>
              <a:t> </a:t>
            </a:r>
            <a:r>
              <a:rPr lang="en-US" sz="3200" b="1" i="0" kern="1200" cap="all" baseline="0" dirty="0" err="1">
                <a:solidFill>
                  <a:schemeClr val="bg1"/>
                </a:solidFill>
                <a:effectLst/>
                <a:latin typeface="+mj-lt"/>
                <a:ea typeface="+mj-ea"/>
                <a:cs typeface="+mj-cs"/>
              </a:rPr>
              <a:t>на</a:t>
            </a:r>
            <a:r>
              <a:rPr lang="en-US" sz="3200" b="1" i="0" kern="1200" cap="all" baseline="0" dirty="0">
                <a:solidFill>
                  <a:schemeClr val="bg1"/>
                </a:solidFill>
                <a:effectLst/>
                <a:latin typeface="+mj-lt"/>
                <a:ea typeface="+mj-ea"/>
                <a:cs typeface="+mj-cs"/>
              </a:rPr>
              <a:t> </a:t>
            </a:r>
            <a:r>
              <a:rPr lang="en-US" sz="3200" b="1" i="0" kern="1200" cap="all" baseline="0" dirty="0" err="1">
                <a:solidFill>
                  <a:schemeClr val="bg1"/>
                </a:solidFill>
                <a:effectLst/>
                <a:latin typeface="+mj-lt"/>
                <a:ea typeface="+mj-ea"/>
                <a:cs typeface="+mj-cs"/>
              </a:rPr>
              <a:t>чертежах</a:t>
            </a:r>
            <a:r>
              <a:rPr lang="en-US" sz="3200" b="1" i="0" kern="1200" cap="all" baseline="0" dirty="0">
                <a:solidFill>
                  <a:schemeClr val="bg1"/>
                </a:solidFill>
                <a:effectLst/>
                <a:latin typeface="+mj-lt"/>
                <a:ea typeface="+mj-ea"/>
                <a:cs typeface="+mj-cs"/>
              </a:rPr>
              <a:t> </a:t>
            </a:r>
            <a:r>
              <a:rPr lang="en-US" sz="3200" b="1" i="0" kern="1200" cap="all" baseline="0" dirty="0" err="1">
                <a:solidFill>
                  <a:schemeClr val="bg1"/>
                </a:solidFill>
                <a:effectLst/>
                <a:latin typeface="+mj-lt"/>
                <a:ea typeface="+mj-ea"/>
                <a:cs typeface="+mj-cs"/>
              </a:rPr>
              <a:t>указываются</a:t>
            </a:r>
            <a:r>
              <a:rPr lang="en-US" sz="3200" b="1" i="0" kern="1200" cap="all" baseline="0" dirty="0">
                <a:solidFill>
                  <a:schemeClr val="bg1"/>
                </a:solidFill>
                <a:effectLst/>
                <a:latin typeface="+mj-lt"/>
                <a:ea typeface="+mj-ea"/>
                <a:cs typeface="+mj-cs"/>
              </a:rPr>
              <a:t> </a:t>
            </a:r>
            <a:r>
              <a:rPr lang="en-US" sz="3200" b="1" i="0" kern="1200" cap="all" baseline="0" dirty="0" err="1">
                <a:solidFill>
                  <a:schemeClr val="bg1"/>
                </a:solidFill>
                <a:effectLst/>
                <a:latin typeface="+mj-lt"/>
                <a:ea typeface="+mj-ea"/>
                <a:cs typeface="+mj-cs"/>
              </a:rPr>
              <a:t>размерными</a:t>
            </a:r>
            <a:r>
              <a:rPr lang="en-US" sz="3200" b="1" i="0" kern="1200" cap="all" baseline="0" dirty="0">
                <a:solidFill>
                  <a:schemeClr val="bg1"/>
                </a:solidFill>
                <a:effectLst/>
                <a:latin typeface="+mj-lt"/>
                <a:ea typeface="+mj-ea"/>
                <a:cs typeface="+mj-cs"/>
              </a:rPr>
              <a:t> </a:t>
            </a:r>
            <a:r>
              <a:rPr lang="en-US" sz="3200" b="1" i="0" kern="1200" cap="all" baseline="0" dirty="0" err="1">
                <a:solidFill>
                  <a:schemeClr val="bg1"/>
                </a:solidFill>
                <a:effectLst/>
                <a:latin typeface="+mj-lt"/>
                <a:ea typeface="+mj-ea"/>
                <a:cs typeface="+mj-cs"/>
              </a:rPr>
              <a:t>числами</a:t>
            </a:r>
            <a:r>
              <a:rPr lang="en-US" sz="3200" b="1" i="0" kern="1200" cap="all" baseline="0" dirty="0">
                <a:solidFill>
                  <a:schemeClr val="bg1"/>
                </a:solidFill>
                <a:effectLst/>
                <a:latin typeface="+mj-lt"/>
                <a:ea typeface="+mj-ea"/>
                <a:cs typeface="+mj-cs"/>
              </a:rPr>
              <a:t> и </a:t>
            </a:r>
            <a:r>
              <a:rPr lang="en-US" sz="3200" b="1" i="0" kern="1200" cap="all" baseline="0" dirty="0" err="1">
                <a:solidFill>
                  <a:schemeClr val="bg1"/>
                </a:solidFill>
                <a:effectLst/>
                <a:latin typeface="+mj-lt"/>
                <a:ea typeface="+mj-ea"/>
                <a:cs typeface="+mj-cs"/>
              </a:rPr>
              <a:t>размерными</a:t>
            </a:r>
            <a:r>
              <a:rPr lang="en-US" sz="3200" b="1" i="0" kern="1200" cap="all" baseline="0" dirty="0">
                <a:solidFill>
                  <a:schemeClr val="bg1"/>
                </a:solidFill>
                <a:effectLst/>
                <a:latin typeface="+mj-lt"/>
                <a:ea typeface="+mj-ea"/>
                <a:cs typeface="+mj-cs"/>
              </a:rPr>
              <a:t> </a:t>
            </a:r>
            <a:r>
              <a:rPr lang="en-US" sz="3200" b="1" i="0" kern="1200" cap="all" baseline="0" dirty="0" err="1">
                <a:solidFill>
                  <a:schemeClr val="bg1"/>
                </a:solidFill>
                <a:effectLst/>
                <a:latin typeface="+mj-lt"/>
                <a:ea typeface="+mj-ea"/>
                <a:cs typeface="+mj-cs"/>
              </a:rPr>
              <a:t>линиями</a:t>
            </a:r>
            <a:endParaRPr lang="en-US" sz="3200" b="1" i="0" kern="1200" cap="all" baseline="0" dirty="0">
              <a:solidFill>
                <a:schemeClr val="bg1"/>
              </a:solidFill>
              <a:latin typeface="+mj-lt"/>
              <a:ea typeface="+mj-ea"/>
              <a:cs typeface="+mj-cs"/>
            </a:endParaRPr>
          </a:p>
        </p:txBody>
      </p:sp>
      <p:sp>
        <p:nvSpPr>
          <p:cNvPr id="42" name="Graphic 17">
            <a:extLst>
              <a:ext uri="{FF2B5EF4-FFF2-40B4-BE49-F238E27FC236}">
                <a16:creationId xmlns:a16="http://schemas.microsoft.com/office/drawing/2014/main" id="{B71758F4-3F46-45DA-8AC5-4E508DA080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512034" y="1267063"/>
            <a:ext cx="139037" cy="139039"/>
          </a:xfrm>
          <a:custGeom>
            <a:avLst/>
            <a:gdLst>
              <a:gd name="connsiteX0" fmla="*/ 129600 w 139037"/>
              <a:gd name="connsiteY0" fmla="*/ 60082 h 139039"/>
              <a:gd name="connsiteX1" fmla="*/ 78955 w 139037"/>
              <a:gd name="connsiteY1" fmla="*/ 60082 h 139039"/>
              <a:gd name="connsiteX2" fmla="*/ 78955 w 139037"/>
              <a:gd name="connsiteY2" fmla="*/ 9437 h 139039"/>
              <a:gd name="connsiteX3" fmla="*/ 69519 w 139037"/>
              <a:gd name="connsiteY3" fmla="*/ 0 h 139039"/>
              <a:gd name="connsiteX4" fmla="*/ 60082 w 139037"/>
              <a:gd name="connsiteY4" fmla="*/ 9437 h 139039"/>
              <a:gd name="connsiteX5" fmla="*/ 60082 w 139037"/>
              <a:gd name="connsiteY5" fmla="*/ 60082 h 139039"/>
              <a:gd name="connsiteX6" fmla="*/ 9437 w 139037"/>
              <a:gd name="connsiteY6" fmla="*/ 60082 h 139039"/>
              <a:gd name="connsiteX7" fmla="*/ 0 w 139037"/>
              <a:gd name="connsiteY7" fmla="*/ 69520 h 139039"/>
              <a:gd name="connsiteX8" fmla="*/ 9437 w 139037"/>
              <a:gd name="connsiteY8" fmla="*/ 78957 h 139039"/>
              <a:gd name="connsiteX9" fmla="*/ 60082 w 139037"/>
              <a:gd name="connsiteY9" fmla="*/ 78957 h 139039"/>
              <a:gd name="connsiteX10" fmla="*/ 60082 w 139037"/>
              <a:gd name="connsiteY10" fmla="*/ 129602 h 139039"/>
              <a:gd name="connsiteX11" fmla="*/ 69519 w 139037"/>
              <a:gd name="connsiteY11" fmla="*/ 139039 h 139039"/>
              <a:gd name="connsiteX12" fmla="*/ 78955 w 139037"/>
              <a:gd name="connsiteY12" fmla="*/ 129602 h 139039"/>
              <a:gd name="connsiteX13" fmla="*/ 78955 w 139037"/>
              <a:gd name="connsiteY13" fmla="*/ 78957 h 139039"/>
              <a:gd name="connsiteX14" fmla="*/ 129600 w 139037"/>
              <a:gd name="connsiteY14" fmla="*/ 78957 h 139039"/>
              <a:gd name="connsiteX15" fmla="*/ 139037 w 139037"/>
              <a:gd name="connsiteY15" fmla="*/ 69520 h 139039"/>
              <a:gd name="connsiteX16" fmla="*/ 129600 w 139037"/>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7" h="139039">
                <a:moveTo>
                  <a:pt x="129600" y="60082"/>
                </a:moveTo>
                <a:lnTo>
                  <a:pt x="78955" y="60082"/>
                </a:lnTo>
                <a:lnTo>
                  <a:pt x="78955" y="9437"/>
                </a:lnTo>
                <a:cubicBezTo>
                  <a:pt x="78955" y="4225"/>
                  <a:pt x="74730" y="0"/>
                  <a:pt x="69519" y="0"/>
                </a:cubicBezTo>
                <a:cubicBezTo>
                  <a:pt x="64307"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7" y="139039"/>
                  <a:pt x="69519" y="139039"/>
                </a:cubicBezTo>
                <a:cubicBezTo>
                  <a:pt x="74730" y="139039"/>
                  <a:pt x="78955" y="134814"/>
                  <a:pt x="78955" y="129602"/>
                </a:cubicBezTo>
                <a:lnTo>
                  <a:pt x="78955" y="78957"/>
                </a:lnTo>
                <a:lnTo>
                  <a:pt x="129600" y="78957"/>
                </a:lnTo>
                <a:cubicBezTo>
                  <a:pt x="134812" y="78957"/>
                  <a:pt x="139037" y="74731"/>
                  <a:pt x="139037" y="69520"/>
                </a:cubicBezTo>
                <a:cubicBezTo>
                  <a:pt x="139037" y="64308"/>
                  <a:pt x="134812" y="60082"/>
                  <a:pt x="129600" y="60082"/>
                </a:cubicBezTo>
                <a:close/>
              </a:path>
            </a:pathLst>
          </a:custGeom>
          <a:solidFill>
            <a:schemeClr val="bg1"/>
          </a:solidFill>
          <a:ln w="603" cap="flat">
            <a:noFill/>
            <a:prstDash val="solid"/>
            <a:miter/>
          </a:ln>
        </p:spPr>
        <p:txBody>
          <a:bodyPr rtlCol="0" anchor="ctr"/>
          <a:lstStyle/>
          <a:p>
            <a:endParaRPr lang="en-US"/>
          </a:p>
        </p:txBody>
      </p:sp>
      <p:cxnSp>
        <p:nvCxnSpPr>
          <p:cNvPr id="44" name="Straight Connector 43">
            <a:extLst>
              <a:ext uri="{FF2B5EF4-FFF2-40B4-BE49-F238E27FC236}">
                <a16:creationId xmlns:a16="http://schemas.microsoft.com/office/drawing/2014/main" id="{56020367-4FD5-4596-8E10-C5F095CD8DB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447322" y="1589368"/>
            <a:ext cx="0" cy="5259754"/>
          </a:xfrm>
          <a:prstGeom prst="line">
            <a:avLst/>
          </a:prstGeom>
          <a:ln w="25400" cap="sq">
            <a:solidFill>
              <a:schemeClr val="bg1"/>
            </a:solidFill>
            <a:bevel/>
          </a:ln>
        </p:spPr>
        <p:style>
          <a:lnRef idx="1">
            <a:schemeClr val="accent1"/>
          </a:lnRef>
          <a:fillRef idx="0">
            <a:schemeClr val="accent1"/>
          </a:fillRef>
          <a:effectRef idx="0">
            <a:schemeClr val="accent1"/>
          </a:effectRef>
          <a:fontRef idx="minor">
            <a:schemeClr val="tx1"/>
          </a:fontRef>
        </p:style>
      </p:cxnSp>
      <p:pic>
        <p:nvPicPr>
          <p:cNvPr id="6" name="Объект 7">
            <a:extLst>
              <a:ext uri="{FF2B5EF4-FFF2-40B4-BE49-F238E27FC236}">
                <a16:creationId xmlns:a16="http://schemas.microsoft.com/office/drawing/2014/main" id="{FA9C6C64-21D6-CE16-12E3-1FBEA05A42AF}"/>
              </a:ext>
            </a:extLst>
          </p:cNvPr>
          <p:cNvPicPr>
            <a:picLocks noGrp="1" noChangeAspect="1"/>
          </p:cNvPicPr>
          <p:nvPr>
            <p:ph idx="1"/>
          </p:nvPr>
        </p:nvPicPr>
        <p:blipFill>
          <a:blip r:embed="rId2"/>
          <a:stretch>
            <a:fillRect/>
          </a:stretch>
        </p:blipFill>
        <p:spPr>
          <a:xfrm>
            <a:off x="6468909" y="1598246"/>
            <a:ext cx="4605898" cy="4783504"/>
          </a:xfrm>
          <a:prstGeom prst="rect">
            <a:avLst/>
          </a:prstGeom>
        </p:spPr>
      </p:pic>
      <p:sp>
        <p:nvSpPr>
          <p:cNvPr id="46" name="Graphic 21">
            <a:extLst>
              <a:ext uri="{FF2B5EF4-FFF2-40B4-BE49-F238E27FC236}">
                <a16:creationId xmlns:a16="http://schemas.microsoft.com/office/drawing/2014/main" id="{8D61482F-F3C5-4D66-8C5D-C6BBE3E127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752801" y="1659316"/>
            <a:ext cx="127713" cy="127714"/>
          </a:xfrm>
          <a:custGeom>
            <a:avLst/>
            <a:gdLst>
              <a:gd name="connsiteX0" fmla="*/ 63857 w 127713"/>
              <a:gd name="connsiteY0" fmla="*/ 18874 h 127714"/>
              <a:gd name="connsiteX1" fmla="*/ 108839 w 127713"/>
              <a:gd name="connsiteY1" fmla="*/ 63857 h 127714"/>
              <a:gd name="connsiteX2" fmla="*/ 63857 w 127713"/>
              <a:gd name="connsiteY2" fmla="*/ 108840 h 127714"/>
              <a:gd name="connsiteX3" fmla="*/ 18874 w 127713"/>
              <a:gd name="connsiteY3" fmla="*/ 63857 h 127714"/>
              <a:gd name="connsiteX4" fmla="*/ 63857 w 127713"/>
              <a:gd name="connsiteY4" fmla="*/ 18874 h 127714"/>
              <a:gd name="connsiteX5" fmla="*/ 63857 w 127713"/>
              <a:gd name="connsiteY5" fmla="*/ 0 h 127714"/>
              <a:gd name="connsiteX6" fmla="*/ 0 w 127713"/>
              <a:gd name="connsiteY6" fmla="*/ 63857 h 127714"/>
              <a:gd name="connsiteX7" fmla="*/ 63857 w 127713"/>
              <a:gd name="connsiteY7" fmla="*/ 127714 h 127714"/>
              <a:gd name="connsiteX8" fmla="*/ 127713 w 127713"/>
              <a:gd name="connsiteY8" fmla="*/ 63857 h 127714"/>
              <a:gd name="connsiteX9" fmla="*/ 63857 w 127713"/>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3" h="127714">
                <a:moveTo>
                  <a:pt x="63857" y="18874"/>
                </a:moveTo>
                <a:cubicBezTo>
                  <a:pt x="88700" y="18874"/>
                  <a:pt x="108839" y="39014"/>
                  <a:pt x="108839" y="63857"/>
                </a:cubicBezTo>
                <a:cubicBezTo>
                  <a:pt x="108839" y="88700"/>
                  <a:pt x="88700" y="108840"/>
                  <a:pt x="63857" y="108840"/>
                </a:cubicBezTo>
                <a:cubicBezTo>
                  <a:pt x="39013" y="108840"/>
                  <a:pt x="18874" y="88700"/>
                  <a:pt x="18874" y="63857"/>
                </a:cubicBezTo>
                <a:cubicBezTo>
                  <a:pt x="18898" y="39024"/>
                  <a:pt x="39023" y="18898"/>
                  <a:pt x="63857" y="18874"/>
                </a:cubicBezTo>
                <a:moveTo>
                  <a:pt x="63857" y="0"/>
                </a:moveTo>
                <a:cubicBezTo>
                  <a:pt x="28590" y="0"/>
                  <a:pt x="0" y="28590"/>
                  <a:pt x="0" y="63857"/>
                </a:cubicBezTo>
                <a:cubicBezTo>
                  <a:pt x="0" y="99124"/>
                  <a:pt x="28590" y="127714"/>
                  <a:pt x="63857" y="127714"/>
                </a:cubicBezTo>
                <a:cubicBezTo>
                  <a:pt x="99124" y="127714"/>
                  <a:pt x="127713" y="99124"/>
                  <a:pt x="127713" y="63857"/>
                </a:cubicBezTo>
                <a:cubicBezTo>
                  <a:pt x="127713" y="28590"/>
                  <a:pt x="99124" y="0"/>
                  <a:pt x="63857" y="0"/>
                </a:cubicBezTo>
                <a:close/>
              </a:path>
            </a:pathLst>
          </a:custGeom>
          <a:solidFill>
            <a:schemeClr val="bg1"/>
          </a:solidFill>
          <a:ln w="610" cap="flat">
            <a:noFill/>
            <a:prstDash val="solid"/>
            <a:miter/>
          </a:ln>
        </p:spPr>
        <p:txBody>
          <a:bodyPr rtlCol="0" anchor="ctr"/>
          <a:lstStyle/>
          <a:p>
            <a:endParaRPr lang="en-US"/>
          </a:p>
        </p:txBody>
      </p:sp>
    </p:spTree>
    <p:extLst>
      <p:ext uri="{BB962C8B-B14F-4D97-AF65-F5344CB8AC3E}">
        <p14:creationId xmlns:p14="http://schemas.microsoft.com/office/powerpoint/2010/main" val="32724413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16B067B1-F4E5-4FDF-813D-C9E872E800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Рисунок 2">
            <a:extLst>
              <a:ext uri="{FF2B5EF4-FFF2-40B4-BE49-F238E27FC236}">
                <a16:creationId xmlns:a16="http://schemas.microsoft.com/office/drawing/2014/main" id="{881B0534-105B-E05C-6344-BDCB96EA95A2}"/>
              </a:ext>
            </a:extLst>
          </p:cNvPr>
          <p:cNvPicPr>
            <a:picLocks noChangeAspect="1"/>
          </p:cNvPicPr>
          <p:nvPr/>
        </p:nvPicPr>
        <p:blipFill rotWithShape="1">
          <a:blip r:embed="rId2"/>
          <a:srcRect t="8672" r="1" b="1"/>
          <a:stretch/>
        </p:blipFill>
        <p:spPr>
          <a:xfrm>
            <a:off x="909852" y="504276"/>
            <a:ext cx="10372296" cy="5849447"/>
          </a:xfrm>
          <a:prstGeom prst="rect">
            <a:avLst/>
          </a:prstGeom>
        </p:spPr>
      </p:pic>
      <p:cxnSp>
        <p:nvCxnSpPr>
          <p:cNvPr id="17" name="Straight Connector 16">
            <a:extLst>
              <a:ext uri="{FF2B5EF4-FFF2-40B4-BE49-F238E27FC236}">
                <a16:creationId xmlns:a16="http://schemas.microsoft.com/office/drawing/2014/main" id="{F56AE1B2-3354-430B-9E05-2241C72EE90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0162" y="3610394"/>
            <a:ext cx="0" cy="3238728"/>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2656623"/>
      </p:ext>
    </p:extLst>
  </p:cSld>
  <p:clrMapOvr>
    <a:masterClrMapping/>
  </p:clrMapOvr>
</p:sld>
</file>

<file path=ppt/theme/theme1.xml><?xml version="1.0" encoding="utf-8"?>
<a:theme xmlns:a="http://schemas.openxmlformats.org/drawingml/2006/main" name="GradientVTI">
  <a:themeElements>
    <a:clrScheme name="Gradient">
      <a:dk1>
        <a:sysClr val="windowText" lastClr="000000"/>
      </a:dk1>
      <a:lt1>
        <a:sysClr val="window" lastClr="FFFFFF"/>
      </a:lt1>
      <a:dk2>
        <a:srgbClr val="10013F"/>
      </a:dk2>
      <a:lt2>
        <a:srgbClr val="F2F0FF"/>
      </a:lt2>
      <a:accent1>
        <a:srgbClr val="814DFF"/>
      </a:accent1>
      <a:accent2>
        <a:srgbClr val="243FFF"/>
      </a:accent2>
      <a:accent3>
        <a:srgbClr val="FF83B6"/>
      </a:accent3>
      <a:accent4>
        <a:srgbClr val="FF9022"/>
      </a:accent4>
      <a:accent5>
        <a:srgbClr val="FF1F85"/>
      </a:accent5>
      <a:accent6>
        <a:srgbClr val="1A98FF"/>
      </a:accent6>
      <a:hlink>
        <a:srgbClr val="0563C1"/>
      </a:hlink>
      <a:folHlink>
        <a:srgbClr val="954F72"/>
      </a:folHlink>
    </a:clrScheme>
    <a:fontScheme name="Univers">
      <a:majorFont>
        <a:latin typeface="Univers"/>
        <a:ea typeface=""/>
        <a:cs typeface=""/>
      </a:majorFont>
      <a:minorFont>
        <a:latin typeface="Univer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radientVTI" id="{605F9078-86F9-4258-A3E1-F8EFF02AE8CC}" vid="{4848699B-BB01-41E3-9EC4-3D97DFE5292B}"/>
    </a:ext>
  </a:extLst>
</a:theme>
</file>

<file path=docProps/app.xml><?xml version="1.0" encoding="utf-8"?>
<Properties xmlns="http://schemas.openxmlformats.org/officeDocument/2006/extended-properties" xmlns:vt="http://schemas.openxmlformats.org/officeDocument/2006/docPropsVTypes">
  <TotalTime>670</TotalTime>
  <Words>613</Words>
  <Application>Microsoft Office PowerPoint</Application>
  <PresentationFormat>Широкоэкранный</PresentationFormat>
  <Paragraphs>18</Paragraphs>
  <Slides>25</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25</vt:i4>
      </vt:variant>
    </vt:vector>
  </HeadingPairs>
  <TitlesOfParts>
    <vt:vector size="28" baseType="lpstr">
      <vt:lpstr>Arial</vt:lpstr>
      <vt:lpstr>Univers</vt:lpstr>
      <vt:lpstr>GradientVTI</vt:lpstr>
      <vt:lpstr>Основные правила оформления чертежа</vt:lpstr>
      <vt:lpstr>План занятия: 1.Нанесение размеров по ГОСТ 2.307-2011 2. Уклон и конусность на технических деталях 3.построения по заданной величине и обозначение   </vt:lpstr>
      <vt:lpstr>Нанесение размеров по ГОСТ 2.307-2011</vt:lpstr>
      <vt:lpstr>Все размеры делятся на линейные и угловые</vt:lpstr>
      <vt:lpstr>К линейным размерам относят:   - длину, - ширину, - высоту, - толщину, - радиус и диаметр детали</vt:lpstr>
      <vt:lpstr>Угловые размеры и предельные отклонения угловых размеров указывают в градусах, минутах и секундах с обозначением единицы измерения, например 4°; 4 °30 '; 12°45' 30" ;0°30' 40" ;0°18' ;0°5' 2 5"; 0°0' 30" ;3 0 °+ 1°; 30° + 1 0 '.</vt:lpstr>
      <vt:lpstr>Линейные размеры указываются в мм, без обозначения единиц измерения</vt:lpstr>
      <vt:lpstr>Размеры на чертежах указываются размерными числами и размерными линиями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Угловые размеры на чертеже проставляются…  A) в целых радианах  B) в градусах, минутах и секундах с указанием единиц измерения  C) в градусах, минутах и секундах без указания единиц измерения  D) в целых радианах и десятичных долях радиана  E) в целых градусах и десятичных долях градуса</vt:lpstr>
      <vt:lpstr>Линейные размеры на чертеже проставляются…  A) в метрах с указанием единицы измерения  B) в метрах без указания единицы измерения  C) в миллиметрах без указания единицы измерения  D) в миллиметрах с указанием единицы измерения  E) в сантиметрах с указанием единицы измерения</vt:lpstr>
      <vt:lpstr>Толщина сплошной основной линии на чертежах должна находиться в пределах…   A) 0,6…1,0 мм  B) 0,5...1,4 мм  C) 1…1,5 мм  D) 0,7…1,2 мм  E) 1…2 мм</vt:lpstr>
      <vt:lpstr>Расстояние между параллельными размерными линиями должно быть …   A) от 2 мм до 5 мм  B) не менее 10 мм  C) от 5 мм до 7 мм  D) от 5 мм до 10 мм  E) не менее 7 мм</vt:lpstr>
      <vt:lpstr>Минимальное расстояние размерной линии от параллельной ей линии видимого контура…   A) 5 мм B) 10 мм C) 7 мм D) 20 мм E) 15 мм </vt:lpstr>
      <vt:lpstr>Буква R перед размерным числом на чертеже означает…   A) расстояние между двумя точками окружности   B) расстояние между двумя противоположными точками окружности   C) радиус окружности   D) расстояние между любыми двумя точками на чертеже   E) диаметр окружности</vt:lpstr>
      <vt:lpstr>Знак ⊳ перед размерным числом на чертеже означает …  A) конусность  B) уклон  C) радиус окружности  D) сторону квадрата  E) диаметр окружности</vt:lpstr>
      <vt:lpstr>Правильное обозначение конусности   A) 1:5  B) ⊳1:8  C) ⊲⊳1:12  D) 1:10  E) 1:20</vt:lpstr>
      <vt:lpstr>Обозначение s1,2, наносимое на полке линии-выноски при изображении детали в одной проекции, означает …   A) толщину одной части детали 1 мм и другой части 2 мм  B) толщину детали 1,2 мм  C) длину детали 1,2 м  D) периметр контура 1,2 м  E) площадь 1,2 м</vt:lpstr>
      <vt:lpstr>При изображении в одной проекции детали, изготовленной из листового материала постоянной толщины, на полке линии-выноски наносят размер…   A) толщины  B) ширины  C) длины  D) периметра  E) площади</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Введение в инженерную графику</dc:title>
  <dc:creator>Баранова Полина Андреевна</dc:creator>
  <cp:lastModifiedBy>NV</cp:lastModifiedBy>
  <cp:revision>6</cp:revision>
  <dcterms:created xsi:type="dcterms:W3CDTF">2023-01-05T07:40:34Z</dcterms:created>
  <dcterms:modified xsi:type="dcterms:W3CDTF">2024-01-05T08:42:00Z</dcterms:modified>
</cp:coreProperties>
</file>