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3" r:id="rId17"/>
    <p:sldId id="274" r:id="rId18"/>
    <p:sldId id="275" r:id="rId19"/>
    <p:sldId id="276"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31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2C614C7-77DC-4F3B-B686-2E77462B2800}" type="datetimeFigureOut">
              <a:rPr lang="ru-RU" smtClean="0"/>
              <a:t>08.12.2019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48D2E74-AF1A-403C-BB68-21E5FD9DD025}"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2C614C7-77DC-4F3B-B686-2E77462B2800}" type="datetimeFigureOut">
              <a:rPr lang="ru-RU" smtClean="0"/>
              <a:t>08.12.2019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48D2E74-AF1A-403C-BB68-21E5FD9DD02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2C614C7-77DC-4F3B-B686-2E77462B2800}" type="datetimeFigureOut">
              <a:rPr lang="ru-RU" smtClean="0"/>
              <a:t>08.12.2019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48D2E74-AF1A-403C-BB68-21E5FD9DD02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2C614C7-77DC-4F3B-B686-2E77462B2800}" type="datetimeFigureOut">
              <a:rPr lang="ru-RU" smtClean="0"/>
              <a:t>08.12.2019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48D2E74-AF1A-403C-BB68-21E5FD9DD025}"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2C614C7-77DC-4F3B-B686-2E77462B2800}" type="datetimeFigureOut">
              <a:rPr lang="ru-RU" smtClean="0"/>
              <a:t>08.12.2019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48D2E74-AF1A-403C-BB68-21E5FD9DD02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2C614C7-77DC-4F3B-B686-2E77462B2800}" type="datetimeFigureOut">
              <a:rPr lang="ru-RU" smtClean="0"/>
              <a:t>08.12.2019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48D2E74-AF1A-403C-BB68-21E5FD9DD025}"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2C614C7-77DC-4F3B-B686-2E77462B2800}" type="datetimeFigureOut">
              <a:rPr lang="ru-RU" smtClean="0"/>
              <a:t>08.12.2019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48D2E74-AF1A-403C-BB68-21E5FD9DD025}"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2C614C7-77DC-4F3B-B686-2E77462B2800}" type="datetimeFigureOut">
              <a:rPr lang="ru-RU" smtClean="0"/>
              <a:t>08.12.2019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48D2E74-AF1A-403C-BB68-21E5FD9DD02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C614C7-77DC-4F3B-B686-2E77462B2800}" type="datetimeFigureOut">
              <a:rPr lang="ru-RU" smtClean="0"/>
              <a:t>08.12.2019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48D2E74-AF1A-403C-BB68-21E5FD9DD02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2C614C7-77DC-4F3B-B686-2E77462B2800}" type="datetimeFigureOut">
              <a:rPr lang="ru-RU" smtClean="0"/>
              <a:t>08.12.2019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48D2E74-AF1A-403C-BB68-21E5FD9DD02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2C614C7-77DC-4F3B-B686-2E77462B2800}" type="datetimeFigureOut">
              <a:rPr lang="ru-RU" smtClean="0"/>
              <a:t>08.12.2019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48D2E74-AF1A-403C-BB68-21E5FD9DD025}"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32C614C7-77DC-4F3B-B686-2E77462B2800}" type="datetimeFigureOut">
              <a:rPr lang="ru-RU" smtClean="0"/>
              <a:t>08.12.2019</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548D2E74-AF1A-403C-BB68-21E5FD9DD025}"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2"/>
          <p:cNvSpPr>
            <a:spLocks noGrp="1"/>
          </p:cNvSpPr>
          <p:nvPr>
            <p:ph type="title"/>
          </p:nvPr>
        </p:nvSpPr>
        <p:spPr/>
        <p:txBody>
          <a:bodyPr/>
          <a:lstStyle/>
          <a:p>
            <a:endParaRPr lang="ru-RU" sz="1600" dirty="0"/>
          </a:p>
        </p:txBody>
      </p:sp>
      <p:pic>
        <p:nvPicPr>
          <p:cNvPr id="16" name="Объект 1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67064" y="731838"/>
            <a:ext cx="3670696" cy="4894262"/>
          </a:xfrm>
        </p:spPr>
      </p:pic>
      <p:sp>
        <p:nvSpPr>
          <p:cNvPr id="15" name="Текст 14"/>
          <p:cNvSpPr>
            <a:spLocks noGrp="1"/>
          </p:cNvSpPr>
          <p:nvPr>
            <p:ph type="body" sz="half" idx="2"/>
          </p:nvPr>
        </p:nvSpPr>
        <p:spPr/>
        <p:txBody>
          <a:bodyPr>
            <a:normAutofit/>
          </a:bodyPr>
          <a:lstStyle/>
          <a:p>
            <a:r>
              <a:rPr lang="ru-RU" sz="1800" b="1" dirty="0" smtClean="0"/>
              <a:t>Подготовила: воспитатель МКДОУ детский сад « </a:t>
            </a:r>
            <a:r>
              <a:rPr lang="ru-RU" sz="1800" b="1" dirty="0" err="1" smtClean="0"/>
              <a:t>Лесовичок</a:t>
            </a:r>
            <a:r>
              <a:rPr lang="ru-RU" sz="1800" b="1" dirty="0" smtClean="0"/>
              <a:t>» </a:t>
            </a:r>
            <a:r>
              <a:rPr lang="ru-RU" sz="1800" b="1" dirty="0" err="1" smtClean="0"/>
              <a:t>п.Кежемский</a:t>
            </a:r>
            <a:endParaRPr lang="ru-RU" sz="1800" b="1" dirty="0" smtClean="0"/>
          </a:p>
          <a:p>
            <a:r>
              <a:rPr lang="ru-RU" sz="1800" b="1" dirty="0" smtClean="0"/>
              <a:t>Касьянова Ольга Николаевна</a:t>
            </a:r>
            <a:endParaRPr lang="ru-RU" sz="1800" b="1" dirty="0"/>
          </a:p>
        </p:txBody>
      </p:sp>
    </p:spTree>
    <p:extLst>
      <p:ext uri="{BB962C8B-B14F-4D97-AF65-F5344CB8AC3E}">
        <p14:creationId xmlns:p14="http://schemas.microsoft.com/office/powerpoint/2010/main" val="19781774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27985" y="1052736"/>
            <a:ext cx="4536504" cy="4464495"/>
          </a:xfrm>
        </p:spPr>
      </p:pic>
      <p:sp>
        <p:nvSpPr>
          <p:cNvPr id="4" name="Текст 3"/>
          <p:cNvSpPr>
            <a:spLocks noGrp="1"/>
          </p:cNvSpPr>
          <p:nvPr>
            <p:ph type="body" sz="half" idx="2"/>
          </p:nvPr>
        </p:nvSpPr>
        <p:spPr>
          <a:xfrm>
            <a:off x="323528" y="2204864"/>
            <a:ext cx="4140897" cy="3432456"/>
          </a:xfrm>
        </p:spPr>
        <p:txBody>
          <a:bodyPr>
            <a:normAutofit lnSpcReduction="10000"/>
          </a:bodyPr>
          <a:lstStyle/>
          <a:p>
            <a:r>
              <a:rPr lang="ru-RU" sz="1600" b="1" i="1" u="sng" dirty="0"/>
              <a:t>4-й этап.</a:t>
            </a:r>
            <a:r>
              <a:rPr lang="ru-RU" sz="1600" b="1" dirty="0"/>
              <a:t> На этом этапе проходит интеграция упражнений гимнастики в самостоятельную деятельность дошкольников. Усвоив какой-либо элемент гимнастики, отработав его до автоматизма, ребенок непроизвольно начинает использовать его в повседневной жизни. Так, привыкнув под руководством педагога надавливать на «позитивные точки» в моменты волнения на занятии, ребенок переносит эти действия на схожие ситуации вне занятия.</a:t>
            </a:r>
          </a:p>
          <a:p>
            <a:r>
              <a:rPr lang="ru-RU" sz="1600" b="1" dirty="0"/>
              <a:t> </a:t>
            </a:r>
          </a:p>
          <a:p>
            <a:endParaRPr lang="ru-RU" dirty="0"/>
          </a:p>
        </p:txBody>
      </p:sp>
    </p:spTree>
    <p:extLst>
      <p:ext uri="{BB962C8B-B14F-4D97-AF65-F5344CB8AC3E}">
        <p14:creationId xmlns:p14="http://schemas.microsoft.com/office/powerpoint/2010/main" val="8323935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3"/>
          </p:nvPr>
        </p:nvSpPr>
        <p:spPr>
          <a:xfrm>
            <a:off x="683568" y="332656"/>
            <a:ext cx="7920880" cy="5976664"/>
          </a:xfrm>
        </p:spPr>
        <p:txBody>
          <a:bodyPr>
            <a:normAutofit fontScale="77500" lnSpcReduction="20000"/>
          </a:bodyPr>
          <a:lstStyle/>
          <a:p>
            <a:r>
              <a:rPr lang="ru-RU" sz="3100" b="1" dirty="0"/>
              <a:t>Упражнения делятся на четыре группы.</a:t>
            </a:r>
          </a:p>
          <a:p>
            <a:r>
              <a:rPr lang="ru-RU" sz="2300" b="1" dirty="0"/>
              <a:t>Первая группа</a:t>
            </a:r>
            <a:r>
              <a:rPr lang="ru-RU" sz="2300" dirty="0"/>
              <a:t> включает упражнения, пересекающие среднюю линию тела (линия, проходящая вертикально и делящая тело на правую и левую половину). Упражнения способствуют одновременной работе двух глаз, рук, ног, ушей, интеграции двух полушарий мозга и включают механизм «единства мысли и движения». В результате человек может двигаться и думать одновременно, обрабатывать информацию как от целого к частному, так и от частного к целому, легко пересекать срединную линию тела, что является необходимым требованием для свободного чтения, письма и множества других навыков.</a:t>
            </a:r>
          </a:p>
          <a:p>
            <a:r>
              <a:rPr lang="ru-RU" sz="2300" dirty="0"/>
              <a:t>Примером упражнения из этой группы может служить упражнение «Перекрестные шаги». Встаньте прямо, голова находится по средней лини тела. Одновременно поднимите вашу правую руку и левую ногу, легонько касаясь локтём руки левого колена. Затем верните руку и ногу в исходную позицию и поднимите левую руку и правую ногу, дотрагиваясь локтём левой руки до противоположного колена. Повторяйте эти движения в течение примерно минуты, как будто вы ритмично идёте. Голова остаётся на месте.</a:t>
            </a:r>
          </a:p>
          <a:p>
            <a:r>
              <a:rPr lang="ru-RU" sz="2300" dirty="0"/>
              <a:t>Полезный результат — улучшение координации левой и правой половины тела, ориентации в пространстве, улучшение слуха и зрения, прилив жизненных сил. Улучшает навыки орфографии, письма, аудиального восприятия, чтения и понимания.</a:t>
            </a:r>
          </a:p>
          <a:p>
            <a:endParaRPr lang="ru-RU" dirty="0"/>
          </a:p>
        </p:txBody>
      </p:sp>
    </p:spTree>
    <p:extLst>
      <p:ext uri="{BB962C8B-B14F-4D97-AF65-F5344CB8AC3E}">
        <p14:creationId xmlns:p14="http://schemas.microsoft.com/office/powerpoint/2010/main" val="8895166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sz="quarter" idx="13"/>
          </p:nvPr>
        </p:nvSpPr>
        <p:spPr>
          <a:xfrm>
            <a:off x="323528" y="332656"/>
            <a:ext cx="8568952" cy="5688632"/>
          </a:xfrm>
        </p:spPr>
        <p:txBody>
          <a:bodyPr>
            <a:normAutofit/>
          </a:bodyPr>
          <a:lstStyle/>
          <a:p>
            <a:r>
              <a:rPr lang="ru-RU" sz="2000" b="1" dirty="0"/>
              <a:t>Вторая группа</a:t>
            </a:r>
            <a:r>
              <a:rPr lang="ru-RU" sz="2000" dirty="0"/>
              <a:t> — это упражнения, </a:t>
            </a:r>
            <a:r>
              <a:rPr lang="ru-RU" sz="2000" dirty="0" err="1"/>
              <a:t>энергетизирующие</a:t>
            </a:r>
            <a:r>
              <a:rPr lang="ru-RU" sz="2000" dirty="0"/>
              <a:t> тело, т.е. обеспечивающие необходимую скорость и интенсивность протекания нервных процессов между клетками и группами нервных клеток головного мозга. На уровне работы мозга эти упражнения способствуют связи </a:t>
            </a:r>
            <a:r>
              <a:rPr lang="ru-RU" sz="2000" dirty="0" err="1"/>
              <a:t>лимбического</a:t>
            </a:r>
            <a:r>
              <a:rPr lang="ru-RU" sz="2000" dirty="0"/>
              <a:t> отдела головного мозга, отвечающего за эмоции, и передних отделов головного мозга, отвечающих за волевую регуляцию поведения. Таким образом, улучшается </a:t>
            </a:r>
            <a:r>
              <a:rPr lang="ru-RU" sz="2000" dirty="0" err="1"/>
              <a:t>саморегуляция</a:t>
            </a:r>
            <a:r>
              <a:rPr lang="ru-RU" sz="2000" dirty="0"/>
              <a:t> эмоционального состояния, навыки организованности и целеполагания.</a:t>
            </a:r>
          </a:p>
          <a:p>
            <a:r>
              <a:rPr lang="ru-RU" sz="2000" dirty="0"/>
              <a:t>Примером упражнения из этой группы может быть «Энергетическая зевота». Изображая зевание, плотно закройте глаза и массируйте зоны, где соединяются челюсти (в районе нижних и верхних коренных зубов). Массаж сопровождается глубоким расслабляющим звуком зевания. Делайте в течение 1–2 минут.</a:t>
            </a:r>
          </a:p>
          <a:p>
            <a:r>
              <a:rPr lang="ru-RU" sz="2000" dirty="0"/>
              <a:t>Полезный результат — помогает читать вслух с выражением и при этом понимать прочитанное, улучшает внимание, способность к самовыражению, спокойное думанье в процессе работы.</a:t>
            </a:r>
          </a:p>
          <a:p>
            <a:endParaRPr lang="ru-RU" sz="2000" dirty="0"/>
          </a:p>
        </p:txBody>
      </p:sp>
    </p:spTree>
    <p:extLst>
      <p:ext uri="{BB962C8B-B14F-4D97-AF65-F5344CB8AC3E}">
        <p14:creationId xmlns:p14="http://schemas.microsoft.com/office/powerpoint/2010/main" val="17233193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3"/>
          </p:nvPr>
        </p:nvSpPr>
        <p:spPr>
          <a:xfrm>
            <a:off x="683568" y="476672"/>
            <a:ext cx="7848872" cy="5904656"/>
          </a:xfrm>
        </p:spPr>
        <p:txBody>
          <a:bodyPr>
            <a:normAutofit lnSpcReduction="10000"/>
          </a:bodyPr>
          <a:lstStyle/>
          <a:p>
            <a:r>
              <a:rPr lang="ru-RU" sz="1600" b="1" dirty="0"/>
              <a:t>Третья группа</a:t>
            </a:r>
            <a:r>
              <a:rPr lang="ru-RU" sz="1600" dirty="0"/>
              <a:t> — растягивающие упражнения. Эти упражнения снимают напряжение с мышц и сухожилий нашего тела. Когда мышцы растягиваются и принимают нормальное, естественное состояние и длину, они посылают сигнал в мозг о том, что человек находится в расслабленном, спокойном состоянии и, следовательно, о его готовности к познавательной работе. На уровне работы головного мозга эти упражнения способствуют связи стволовых отделов головного мозга, отвечающих за реакцию «убегания» и «нападения» во время стресса, и передних отделов головного мозга, отвечающих за волевую регуляцию поведения. Таким образом, эти упражнения способствуют снятию стрессового напряжения в теле.</a:t>
            </a:r>
          </a:p>
          <a:p>
            <a:r>
              <a:rPr lang="ru-RU" sz="1600" dirty="0"/>
              <a:t>Примером упражнения из этой группы может быть упражнение «Активация рук». Вытяните левую руку вверх над головой, чувствуя, как рука тянется от вашей грудной клетки. Правую руку положите на левую ниже локтя. Левая рука совершает последовательные движения в каждую из четырёх сторон относительно головы: вперёд, назад, в сторону и по направлению к уху, а правая рука препятствует этому движению в течение восьми секунд, не давая левой руке двигаться. Теперь встаньте и позвольте левой руке свободно повиснуть вдоль тела. Можете теперь сравнить длину рук, вытянув их вперед перед собой. Если вы правильно делали упражнение, то ваша левая рука станет чуть длиннее правой за счет того, что расслабились мышцы. Повторите упражнение со второй рукой.</a:t>
            </a:r>
          </a:p>
          <a:p>
            <a:r>
              <a:rPr lang="ru-RU" sz="1600" dirty="0"/>
              <a:t>Полезный результат: улучшение внимания, моторной координации для письменной работы, увеличение фокуса и концентрации без напряжения, улучшение дыхания и состояние спокойствия, улучшение способности выражать идеи, увеличение энергии в руках и пальцах.</a:t>
            </a:r>
          </a:p>
          <a:p>
            <a:endParaRPr lang="ru-RU" sz="1400" dirty="0"/>
          </a:p>
        </p:txBody>
      </p:sp>
    </p:spTree>
    <p:extLst>
      <p:ext uri="{BB962C8B-B14F-4D97-AF65-F5344CB8AC3E}">
        <p14:creationId xmlns:p14="http://schemas.microsoft.com/office/powerpoint/2010/main" val="38850948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3"/>
          </p:nvPr>
        </p:nvSpPr>
        <p:spPr>
          <a:xfrm>
            <a:off x="539552" y="404664"/>
            <a:ext cx="7920880" cy="5760640"/>
          </a:xfrm>
        </p:spPr>
        <p:txBody>
          <a:bodyPr>
            <a:normAutofit fontScale="92500" lnSpcReduction="10000"/>
          </a:bodyPr>
          <a:lstStyle/>
          <a:p>
            <a:r>
              <a:rPr lang="ru-RU" b="1" dirty="0"/>
              <a:t>Четвертая группа</a:t>
            </a:r>
            <a:r>
              <a:rPr lang="ru-RU" dirty="0"/>
              <a:t> — упражнения, повышающие позитивное отношение. Они стабилизируют и </a:t>
            </a:r>
            <a:r>
              <a:rPr lang="ru-RU" dirty="0" err="1"/>
              <a:t>ритмируют</a:t>
            </a:r>
            <a:r>
              <a:rPr lang="ru-RU" dirty="0"/>
              <a:t> нервные процессы в организме и помогают взглянуть на тревожащую ситуацию по-новому.</a:t>
            </a:r>
          </a:p>
          <a:p>
            <a:r>
              <a:rPr lang="ru-RU" dirty="0"/>
              <a:t>Например, упражнение «Позитивные точки». Прикоснитесь легко кончиками пальцев каждой руки к точкам, которые находятся над центром каждого глаза и на средней линии между бровями и линией роста волос. Используйте достаточно лёгкое давление, чтобы немного натянуть кожу. Держите примерно минуту до легкой пульсации под пальцами. При этом можно представлять позитивное разрешение проблемной ситуации. Как видите, это упражнение можно сделать самому, а можно попросить близких.</a:t>
            </a:r>
          </a:p>
          <a:p>
            <a:r>
              <a:rPr lang="ru-RU" dirty="0"/>
              <a:t>Полезный результат — повышает способность к организованной деятельности, активизирует работу памяти, учебных навыков. Снимает стресс перед контрольными работами, спортивными соревнованиями, публичными выступлениями и помогает при чтении вслух.</a:t>
            </a:r>
          </a:p>
          <a:p>
            <a:endParaRPr lang="ru-RU" dirty="0"/>
          </a:p>
        </p:txBody>
      </p:sp>
    </p:spTree>
    <p:extLst>
      <p:ext uri="{BB962C8B-B14F-4D97-AF65-F5344CB8AC3E}">
        <p14:creationId xmlns:p14="http://schemas.microsoft.com/office/powerpoint/2010/main" val="16275497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lstStyle/>
          <a:p>
            <a:endParaRPr lang="ru-RU"/>
          </a:p>
        </p:txBody>
      </p:sp>
      <p:pic>
        <p:nvPicPr>
          <p:cNvPr id="7" name="Объект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755576" y="836712"/>
            <a:ext cx="3748162" cy="3384376"/>
          </a:xfrm>
        </p:spPr>
      </p:pic>
      <p:sp>
        <p:nvSpPr>
          <p:cNvPr id="4" name="Текст 3"/>
          <p:cNvSpPr>
            <a:spLocks noGrp="1"/>
          </p:cNvSpPr>
          <p:nvPr>
            <p:ph type="body" sz="quarter" idx="3"/>
          </p:nvPr>
        </p:nvSpPr>
        <p:spPr/>
        <p:txBody>
          <a:bodyPr/>
          <a:lstStyle/>
          <a:p>
            <a:endParaRPr lang="ru-RU"/>
          </a:p>
        </p:txBody>
      </p:sp>
      <p:pic>
        <p:nvPicPr>
          <p:cNvPr id="8" name="Объект 7"/>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645024" y="764704"/>
            <a:ext cx="3887415" cy="3456383"/>
          </a:xfrm>
        </p:spPr>
      </p:pic>
      <p:sp>
        <p:nvSpPr>
          <p:cNvPr id="6" name="Заголовок 5"/>
          <p:cNvSpPr>
            <a:spLocks noGrp="1"/>
          </p:cNvSpPr>
          <p:nvPr>
            <p:ph type="title"/>
          </p:nvPr>
        </p:nvSpPr>
        <p:spPr/>
        <p:txBody>
          <a:bodyPr/>
          <a:lstStyle/>
          <a:p>
            <a:r>
              <a:rPr lang="ru-RU" sz="2000" i="1" dirty="0">
                <a:effectLst/>
              </a:rPr>
              <a:t>выполняя ритмичные разнонаправленные движения, мы можем тренировать не только мышцы тела, но и мозг. </a:t>
            </a:r>
            <a:endParaRPr lang="ru-RU" sz="2000" dirty="0"/>
          </a:p>
        </p:txBody>
      </p:sp>
    </p:spTree>
    <p:extLst>
      <p:ext uri="{BB962C8B-B14F-4D97-AF65-F5344CB8AC3E}">
        <p14:creationId xmlns:p14="http://schemas.microsoft.com/office/powerpoint/2010/main" val="35841146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a:effectLst/>
              </a:rPr>
              <a:t>Занятия должны проводиться в эмоционально комфортной, доброжелательной обстановке, если есть возможность – под спокойную музыку</a:t>
            </a:r>
            <a:r>
              <a:rPr lang="ru-RU" sz="1400" dirty="0">
                <a:effectLst/>
              </a:rPr>
              <a:t>. </a:t>
            </a:r>
            <a:endParaRPr lang="ru-RU" sz="1400" dirty="0"/>
          </a:p>
        </p:txBody>
      </p:sp>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07504" y="692696"/>
            <a:ext cx="4381946" cy="3456384"/>
          </a:xfrm>
        </p:spPr>
      </p:pic>
      <p:pic>
        <p:nvPicPr>
          <p:cNvPr id="6" name="Объект 5"/>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4716016" y="260648"/>
            <a:ext cx="4032448" cy="4032448"/>
          </a:xfrm>
        </p:spPr>
      </p:pic>
    </p:spTree>
    <p:extLst>
      <p:ext uri="{BB962C8B-B14F-4D97-AF65-F5344CB8AC3E}">
        <p14:creationId xmlns:p14="http://schemas.microsoft.com/office/powerpoint/2010/main" val="23440725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39552" y="404664"/>
            <a:ext cx="7920879" cy="5472608"/>
          </a:xfrm>
        </p:spPr>
      </p:pic>
    </p:spTree>
    <p:extLst>
      <p:ext uri="{BB962C8B-B14F-4D97-AF65-F5344CB8AC3E}">
        <p14:creationId xmlns:p14="http://schemas.microsoft.com/office/powerpoint/2010/main" val="23413962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3"/>
          </p:nvPr>
        </p:nvSpPr>
        <p:spPr>
          <a:xfrm>
            <a:off x="539552" y="332656"/>
            <a:ext cx="7920880" cy="5832648"/>
          </a:xfrm>
        </p:spPr>
        <p:txBody>
          <a:bodyPr>
            <a:normAutofit fontScale="62500" lnSpcReduction="20000"/>
          </a:bodyPr>
          <a:lstStyle/>
          <a:p>
            <a:pPr marL="45720" indent="0">
              <a:buNone/>
            </a:pPr>
            <a:r>
              <a:rPr lang="ru-RU" sz="5800" dirty="0" smtClean="0"/>
              <a:t> </a:t>
            </a:r>
            <a:r>
              <a:rPr lang="ru-RU" sz="6400" dirty="0"/>
              <a:t>О</a:t>
            </a:r>
            <a:r>
              <a:rPr lang="ru-RU" sz="6400" dirty="0" smtClean="0"/>
              <a:t>птимально </a:t>
            </a:r>
            <a:r>
              <a:rPr lang="ru-RU" sz="6400" dirty="0"/>
              <a:t>проводить занятия с небольшой подгруппой детей или индивидуально. </a:t>
            </a:r>
            <a:r>
              <a:rPr lang="ru-RU" sz="6400" dirty="0" err="1"/>
              <a:t>Кинезиологические</a:t>
            </a:r>
            <a:r>
              <a:rPr lang="ru-RU" sz="6400" dirty="0"/>
              <a:t> занятия дают как немедленный, так и кумулятивный (накапливающийся) эффект для повышения умственной работоспособности и оптимизации интеллектуальных процессов</a:t>
            </a:r>
            <a:r>
              <a:rPr lang="ru-RU" sz="6400" dirty="0" smtClean="0"/>
              <a:t>.</a:t>
            </a:r>
            <a:endParaRPr lang="ru-RU" sz="6400" dirty="0"/>
          </a:p>
        </p:txBody>
      </p:sp>
    </p:spTree>
    <p:extLst>
      <p:ext uri="{BB962C8B-B14F-4D97-AF65-F5344CB8AC3E}">
        <p14:creationId xmlns:p14="http://schemas.microsoft.com/office/powerpoint/2010/main" val="3192792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1052736"/>
            <a:ext cx="7344815" cy="4320480"/>
          </a:xfrm>
        </p:spPr>
        <p:txBody>
          <a:bodyPr/>
          <a:lstStyle/>
          <a:p>
            <a:pPr algn="l"/>
            <a:r>
              <a:rPr lang="ru-RU" sz="4400" dirty="0" smtClean="0"/>
              <a:t>СПАСИБО ЗА ВНИМАНИЕ!</a:t>
            </a:r>
            <a:endParaRPr lang="ru-RU" sz="4400" dirty="0"/>
          </a:p>
        </p:txBody>
      </p:sp>
      <p:sp>
        <p:nvSpPr>
          <p:cNvPr id="3" name="Текст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30318467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83568" y="332656"/>
            <a:ext cx="7848872" cy="5832648"/>
          </a:xfrm>
        </p:spPr>
      </p:pic>
    </p:spTree>
    <p:extLst>
      <p:ext uri="{BB962C8B-B14F-4D97-AF65-F5344CB8AC3E}">
        <p14:creationId xmlns:p14="http://schemas.microsoft.com/office/powerpoint/2010/main" val="26521517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755576" y="332656"/>
            <a:ext cx="7560839" cy="5976664"/>
          </a:xfrm>
        </p:spPr>
      </p:pic>
    </p:spTree>
    <p:extLst>
      <p:ext uri="{BB962C8B-B14F-4D97-AF65-F5344CB8AC3E}">
        <p14:creationId xmlns:p14="http://schemas.microsoft.com/office/powerpoint/2010/main" val="29264168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899592" y="404664"/>
            <a:ext cx="7488831" cy="5760640"/>
          </a:xfrm>
        </p:spPr>
      </p:pic>
    </p:spTree>
    <p:extLst>
      <p:ext uri="{BB962C8B-B14F-4D97-AF65-F5344CB8AC3E}">
        <p14:creationId xmlns:p14="http://schemas.microsoft.com/office/powerpoint/2010/main" val="38227110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Объект 5"/>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11560" y="332656"/>
            <a:ext cx="7920880" cy="6048672"/>
          </a:xfrm>
        </p:spPr>
      </p:pic>
    </p:spTree>
    <p:extLst>
      <p:ext uri="{BB962C8B-B14F-4D97-AF65-F5344CB8AC3E}">
        <p14:creationId xmlns:p14="http://schemas.microsoft.com/office/powerpoint/2010/main" val="34451987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11560" y="332656"/>
            <a:ext cx="7776863" cy="6048672"/>
          </a:xfrm>
        </p:spPr>
      </p:pic>
    </p:spTree>
    <p:extLst>
      <p:ext uri="{BB962C8B-B14F-4D97-AF65-F5344CB8AC3E}">
        <p14:creationId xmlns:p14="http://schemas.microsoft.com/office/powerpoint/2010/main" val="5053072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Этапы введения гимнастики </a:t>
            </a:r>
            <a:r>
              <a:rPr lang="ru-RU" dirty="0"/>
              <a:t>:</a:t>
            </a:r>
            <a:r>
              <a:rPr lang="ru-RU" dirty="0"/>
              <a:t/>
            </a:r>
            <a:br>
              <a:rPr lang="ru-RU" dirty="0"/>
            </a:br>
            <a:endParaRPr lang="ru-RU" dirty="0"/>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355976" y="1844824"/>
            <a:ext cx="4586287" cy="3672408"/>
          </a:xfrm>
        </p:spPr>
      </p:pic>
      <p:sp>
        <p:nvSpPr>
          <p:cNvPr id="4" name="Текст 3"/>
          <p:cNvSpPr>
            <a:spLocks noGrp="1"/>
          </p:cNvSpPr>
          <p:nvPr>
            <p:ph type="body" sz="half" idx="2"/>
          </p:nvPr>
        </p:nvSpPr>
        <p:spPr>
          <a:xfrm>
            <a:off x="323528" y="3140968"/>
            <a:ext cx="4140897" cy="2880320"/>
          </a:xfrm>
        </p:spPr>
        <p:txBody>
          <a:bodyPr>
            <a:normAutofit fontScale="92500" lnSpcReduction="10000"/>
          </a:bodyPr>
          <a:lstStyle/>
          <a:p>
            <a:r>
              <a:rPr lang="ru-RU" b="1" i="1" u="sng" dirty="0"/>
              <a:t>1-й этап</a:t>
            </a:r>
            <a:r>
              <a:rPr lang="ru-RU" b="1" dirty="0"/>
              <a:t> – вводный. Этот этап протекает на протяжении двух недель, когда проходит адаптация детей. На данном этапе включается одно упражнение – «Стакан воды». Это базовое упражнение, которое проводится перед занятием, не требует специальных навыков, ему просто предлагается выпить воды. При кажущейся простоте это упражнение достаточно эффективно. Вода позволяет быстро обогатить мозг кислородом. Ребенок получает установку: выпил воды – настроился на занятие со взрослым. К моменту начала коррекционно – развивающей работы ребенок уже имеет сформированный условный рефлекс настройки на учебную деятельность.</a:t>
            </a:r>
          </a:p>
          <a:p>
            <a:endParaRPr lang="ru-RU" dirty="0"/>
          </a:p>
        </p:txBody>
      </p:sp>
    </p:spTree>
    <p:extLst>
      <p:ext uri="{BB962C8B-B14F-4D97-AF65-F5344CB8AC3E}">
        <p14:creationId xmlns:p14="http://schemas.microsoft.com/office/powerpoint/2010/main" val="30044741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27985" y="836712"/>
            <a:ext cx="4464496" cy="5184576"/>
          </a:xfrm>
        </p:spPr>
      </p:pic>
      <p:sp>
        <p:nvSpPr>
          <p:cNvPr id="4" name="Текст 3"/>
          <p:cNvSpPr>
            <a:spLocks noGrp="1"/>
          </p:cNvSpPr>
          <p:nvPr>
            <p:ph type="body" sz="half" idx="2"/>
          </p:nvPr>
        </p:nvSpPr>
        <p:spPr>
          <a:xfrm>
            <a:off x="323528" y="2132856"/>
            <a:ext cx="4140897" cy="3504464"/>
          </a:xfrm>
        </p:spPr>
        <p:txBody>
          <a:bodyPr>
            <a:normAutofit fontScale="92500" lnSpcReduction="10000"/>
          </a:bodyPr>
          <a:lstStyle/>
          <a:p>
            <a:r>
              <a:rPr lang="ru-RU" sz="1600" b="1" i="1" u="sng" dirty="0"/>
              <a:t>2-й этап.</a:t>
            </a:r>
            <a:r>
              <a:rPr lang="ru-RU" sz="1600" b="1" dirty="0"/>
              <a:t> Особенностью этого этапа является включение 2-3 упражнений в организационный момент занятия. Взрослый предлагает наиболее простой способ выполнения упражнений. Эти упражнения выполняются ежедневно, пока техника выполнения не будет усвоена каждым ребенком. Время прохождения этапа – до 2 месяцев.</a:t>
            </a:r>
            <a:br>
              <a:rPr lang="ru-RU" sz="1600" b="1" dirty="0"/>
            </a:br>
            <a:r>
              <a:rPr lang="ru-RU" sz="1600" b="1" dirty="0"/>
              <a:t>Включая </a:t>
            </a:r>
            <a:r>
              <a:rPr lang="ru-RU" sz="1600" b="1" dirty="0" smtClean="0"/>
              <a:t>гимнастику </a:t>
            </a:r>
            <a:r>
              <a:rPr lang="ru-RU" sz="1600" b="1" dirty="0"/>
              <a:t>в систему коррекционной работы, важно адаптировать ее под лексический материал изучаемой темы, а именно придать каждому движению смысловую наполняемость.</a:t>
            </a:r>
          </a:p>
          <a:p>
            <a:endParaRPr lang="ru-RU" dirty="0"/>
          </a:p>
        </p:txBody>
      </p:sp>
    </p:spTree>
    <p:extLst>
      <p:ext uri="{BB962C8B-B14F-4D97-AF65-F5344CB8AC3E}">
        <p14:creationId xmlns:p14="http://schemas.microsoft.com/office/powerpoint/2010/main" val="31004427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067945" y="908720"/>
            <a:ext cx="4968552" cy="5256583"/>
          </a:xfrm>
        </p:spPr>
      </p:pic>
      <p:sp>
        <p:nvSpPr>
          <p:cNvPr id="4" name="Текст 3"/>
          <p:cNvSpPr>
            <a:spLocks noGrp="1"/>
          </p:cNvSpPr>
          <p:nvPr>
            <p:ph type="body" sz="half" idx="2"/>
          </p:nvPr>
        </p:nvSpPr>
        <p:spPr>
          <a:xfrm>
            <a:off x="251520" y="2204864"/>
            <a:ext cx="3816424" cy="3432456"/>
          </a:xfrm>
        </p:spPr>
        <p:txBody>
          <a:bodyPr>
            <a:normAutofit/>
          </a:bodyPr>
          <a:lstStyle/>
          <a:p>
            <a:r>
              <a:rPr lang="ru-RU" sz="1600" b="1" i="1" u="sng" dirty="0"/>
              <a:t>3-й этап.</a:t>
            </a:r>
            <a:r>
              <a:rPr lang="ru-RU" sz="1600" b="1" dirty="0"/>
              <a:t> Как только все дети усвоят элементарный вариант выполнения базовых упражнений, взрослый подводит их к третьему этапу. Это этап перехода от простых движений к сложным. Кроме того, происходит и количественное изменение: взрослый доводит число выполняемых упражнений от 2-3 до 5-6. Длится третий этап на протяжении всего коррекционного процесса.</a:t>
            </a:r>
          </a:p>
          <a:p>
            <a:endParaRPr lang="ru-RU" dirty="0"/>
          </a:p>
        </p:txBody>
      </p:sp>
    </p:spTree>
    <p:extLst>
      <p:ext uri="{BB962C8B-B14F-4D97-AF65-F5344CB8AC3E}">
        <p14:creationId xmlns:p14="http://schemas.microsoft.com/office/powerpoint/2010/main" val="3539179234"/>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99</TotalTime>
  <Words>114</Words>
  <Application>Microsoft Office PowerPoint</Application>
  <PresentationFormat>Экран (4:3)</PresentationFormat>
  <Paragraphs>25</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Воздушный 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Этапы введения гимнастики :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выполняя ритмичные разнонаправленные движения, мы можем тренировать не только мышцы тела, но и мозг. </vt:lpstr>
      <vt:lpstr>Занятия должны проводиться в эмоционально комфортной, доброжелательной обстановке, если есть возможность – под спокойную музыку. </vt:lpstr>
      <vt:lpstr>Презентация PowerPoint</vt:lpstr>
      <vt:lpstr>Презентация PowerPoint</vt:lpstr>
      <vt:lpstr>СПАСИБО ЗА ВНИМАНИЕ!</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dc:creator>
  <cp:lastModifiedBy>1</cp:lastModifiedBy>
  <cp:revision>8</cp:revision>
  <dcterms:created xsi:type="dcterms:W3CDTF">2019-12-08T09:23:40Z</dcterms:created>
  <dcterms:modified xsi:type="dcterms:W3CDTF">2019-12-08T11:03:20Z</dcterms:modified>
</cp:coreProperties>
</file>