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47"/>
  </p:notesMasterIdLst>
  <p:sldIdLst>
    <p:sldId id="256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3" r:id="rId25"/>
    <p:sldId id="281" r:id="rId26"/>
    <p:sldId id="282" r:id="rId27"/>
    <p:sldId id="284" r:id="rId28"/>
    <p:sldId id="285" r:id="rId29"/>
    <p:sldId id="289" r:id="rId30"/>
    <p:sldId id="290" r:id="rId31"/>
    <p:sldId id="291" r:id="rId32"/>
    <p:sldId id="292" r:id="rId33"/>
    <p:sldId id="293" r:id="rId34"/>
    <p:sldId id="286" r:id="rId35"/>
    <p:sldId id="294" r:id="rId36"/>
    <p:sldId id="295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F3C16-5B6B-4E0E-AF7E-069CA8166E0D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8C88-15FE-4420-9472-C9283AD71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566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32A504A4-839B-4052-9B14-2BE3C19F7A37}" type="slidenum">
              <a:rPr lang="ru-RU" altLang="ru-RU">
                <a:solidFill>
                  <a:prstClr val="black"/>
                </a:solidFill>
                <a:latin typeface="Times New Roman" pitchFamily="18" charset="0"/>
              </a:rPr>
              <a:pPr/>
              <a:t>11</a:t>
            </a:fld>
            <a:endParaRPr lang="ru-RU" altLang="ru-RU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E475D2AD-FA47-4642-9635-B07C6CD5EEE9}" type="slidenum">
              <a:rPr lang="ru-RU" altLang="ru-RU">
                <a:solidFill>
                  <a:prstClr val="black"/>
                </a:solidFill>
                <a:latin typeface="Times New Roman" pitchFamily="18" charset="0"/>
              </a:rPr>
              <a:pPr/>
              <a:t>12</a:t>
            </a:fld>
            <a:endParaRPr lang="ru-RU" altLang="ru-RU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782" y="-94212"/>
            <a:ext cx="5779807" cy="55688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0EF4D-6BFF-46F5-93D2-16CF11310D52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F7D3-33FC-4E9B-907D-C835E5F00D31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025" y="4043387"/>
            <a:ext cx="1880176" cy="24108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710" y="4047745"/>
            <a:ext cx="1966350" cy="236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131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0EF4D-6BFF-46F5-93D2-16CF11310D52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F7D3-33FC-4E9B-907D-C835E5F00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696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0EF4D-6BFF-46F5-93D2-16CF11310D52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F7D3-33FC-4E9B-907D-C835E5F00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600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7758113" y="1463675"/>
            <a:ext cx="16902113" cy="10795000"/>
            <a:chOff x="-4887" y="922"/>
            <a:chExt cx="10647" cy="6800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4979 w 43200"/>
                <a:gd name="T3" fmla="*/ 26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798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>
                <a:latin typeface="+mn-lt"/>
              </a:defRPr>
            </a:lvl2pPr>
          </a:lstStyle>
          <a:p>
            <a:pPr lvl="1">
              <a:defRPr/>
            </a:pPr>
            <a:fld id="{EC9E0E94-827F-49E2-A67F-0AC2E730EC11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425163"/>
      </p:ext>
    </p:extLst>
  </p:cSld>
  <p:clrMapOvr>
    <a:masterClrMapping/>
  </p:clrMapOvr>
  <p:transition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0130A2C2-4FBB-408B-BEC0-C5C91A36F797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54307282"/>
      </p:ext>
    </p:extLst>
  </p:cSld>
  <p:clrMapOvr>
    <a:masterClrMapping/>
  </p:clrMapOvr>
  <p:transition>
    <p:push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B9D15F20-A4D5-409A-81AD-36915497E299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03440708"/>
      </p:ext>
    </p:extLst>
  </p:cSld>
  <p:clrMapOvr>
    <a:masterClrMapping/>
  </p:clrMapOvr>
  <p:transition>
    <p:push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12576AAD-1993-411B-9C76-2ABDDC17EC60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4837763"/>
      </p:ext>
    </p:extLst>
  </p:cSld>
  <p:clrMapOvr>
    <a:masterClrMapping/>
  </p:clrMapOvr>
  <p:transition>
    <p:push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13DA4B6E-1E1F-47D9-8BD0-79CDEA3AB388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67106115"/>
      </p:ext>
    </p:extLst>
  </p:cSld>
  <p:clrMapOvr>
    <a:masterClrMapping/>
  </p:clrMapOvr>
  <p:transition>
    <p:push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622CA853-EE45-4D25-9C2E-E7463C41DF54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16692773"/>
      </p:ext>
    </p:extLst>
  </p:cSld>
  <p:clrMapOvr>
    <a:masterClrMapping/>
  </p:clrMapOvr>
  <p:transition>
    <p:push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0D911323-7B1A-4E1D-ACC7-BD1FA09EB9B3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3621699"/>
      </p:ext>
    </p:extLst>
  </p:cSld>
  <p:clrMapOvr>
    <a:masterClrMapping/>
  </p:clrMapOvr>
  <p:transition>
    <p:push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60FC91EA-7E48-4B7F-B847-47F2BB9F03F5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9147478"/>
      </p:ext>
    </p:extLst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219" y="0"/>
            <a:ext cx="3954309" cy="31882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0EF4D-6BFF-46F5-93D2-16CF11310D52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F7D3-33FC-4E9B-907D-C835E5F00D31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4" t="1" b="-3237"/>
          <a:stretch/>
        </p:blipFill>
        <p:spPr>
          <a:xfrm>
            <a:off x="34290" y="5260066"/>
            <a:ext cx="1188720" cy="15979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4" t="1" b="-3237"/>
          <a:stretch/>
        </p:blipFill>
        <p:spPr>
          <a:xfrm rot="10800000">
            <a:off x="7498956" y="-54720"/>
            <a:ext cx="1610754" cy="2165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0431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0D74C6A4-9C47-4798-AC85-BCF4E0B3FBE8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51890035"/>
      </p:ext>
    </p:extLst>
  </p:cSld>
  <p:clrMapOvr>
    <a:masterClrMapping/>
  </p:clrMapOvr>
  <p:transition>
    <p:push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09DC33A9-2A10-4F25-9667-2AABA6CDCE2E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2287250"/>
      </p:ext>
    </p:extLst>
  </p:cSld>
  <p:clrMapOvr>
    <a:masterClrMapping/>
  </p:clrMapOvr>
  <p:transition>
    <p:push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2019300" cy="5486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2625" y="609600"/>
            <a:ext cx="5908675" cy="5486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329E4D31-9834-4DFF-AA3B-B16F5B24CA60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19038820"/>
      </p:ext>
    </p:extLst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0EF4D-6BFF-46F5-93D2-16CF11310D52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F7D3-33FC-4E9B-907D-C835E5F00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690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0EF4D-6BFF-46F5-93D2-16CF11310D52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F7D3-33FC-4E9B-907D-C835E5F00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569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0EF4D-6BFF-46F5-93D2-16CF11310D52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F7D3-33FC-4E9B-907D-C835E5F00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639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584" y="0"/>
            <a:ext cx="3869020" cy="31577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0EF4D-6BFF-46F5-93D2-16CF11310D52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F7D3-33FC-4E9B-907D-C835E5F00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977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0EF4D-6BFF-46F5-93D2-16CF11310D52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F7D3-33FC-4E9B-907D-C835E5F00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866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0EF4D-6BFF-46F5-93D2-16CF11310D52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F7D3-33FC-4E9B-907D-C835E5F00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455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0EF4D-6BFF-46F5-93D2-16CF11310D52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F7D3-33FC-4E9B-907D-C835E5F00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072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0EF4D-6BFF-46F5-93D2-16CF11310D52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5F7D3-33FC-4E9B-907D-C835E5F00D3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6" t="31437" r="29601" b="34557"/>
          <a:stretch/>
        </p:blipFill>
        <p:spPr>
          <a:xfrm rot="10800000">
            <a:off x="-1" y="73891"/>
            <a:ext cx="9144000" cy="6858000"/>
          </a:xfrm>
          <a:prstGeom prst="rect">
            <a:avLst/>
          </a:prstGeom>
          <a:ln w="76200">
            <a:solidFill>
              <a:schemeClr val="accent2">
                <a:lumMod val="75000"/>
              </a:schemeClr>
            </a:solidFill>
            <a:prstDash val="solid"/>
          </a:ln>
        </p:spPr>
      </p:pic>
      <p:sp>
        <p:nvSpPr>
          <p:cNvPr id="8" name="Овал 7"/>
          <p:cNvSpPr/>
          <p:nvPr userDrawn="1"/>
        </p:nvSpPr>
        <p:spPr>
          <a:xfrm>
            <a:off x="1453897" y="175491"/>
            <a:ext cx="7690103" cy="6682510"/>
          </a:xfrm>
          <a:prstGeom prst="ellipse">
            <a:avLst/>
          </a:prstGeom>
          <a:ln w="76200">
            <a:prstDash val="sysDot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191855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78851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8852" name="Arc 4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788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609600"/>
            <a:ext cx="8080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2625" y="6365875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885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0" rIns="92075" bIns="0" numCol="1" anchor="b" anchorCtr="0" compatLnSpc="1">
            <a:prstTxWarp prst="textNoShape">
              <a:avLst/>
            </a:prstTxWarp>
          </a:bodyPr>
          <a:lstStyle>
            <a:lvl2pPr lvl="1" algn="r" eaLnBrk="1" hangingPunct="1">
              <a:defRPr sz="1400">
                <a:latin typeface="Arial" charset="0"/>
              </a:defRPr>
            </a:lvl2pPr>
          </a:lstStyle>
          <a:p>
            <a:pPr lvl="1" fontAlgn="base">
              <a:spcBef>
                <a:spcPct val="0"/>
              </a:spcBef>
              <a:spcAft>
                <a:spcPct val="0"/>
              </a:spcAft>
              <a:defRPr/>
            </a:pPr>
            <a:fld id="{8E2B1CD1-A314-472E-820F-A35825241DF8}" type="slidenum">
              <a:rPr lang="ru-RU">
                <a:solidFill>
                  <a:srgbClr val="FFFFFF"/>
                </a:solidFill>
              </a:rPr>
              <a:pPr lvl="1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158695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sh dir="r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gym1508.mskobr.ru/#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gym1508.mskobr.ru/#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549709"/>
            <a:ext cx="77724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2937309"/>
            <a:ext cx="7772400" cy="1655762"/>
          </a:xfrm>
        </p:spPr>
        <p:txBody>
          <a:bodyPr>
            <a:normAutofit fontScale="92500"/>
          </a:bodyPr>
          <a:lstStyle/>
          <a:p>
            <a:endParaRPr lang="ru-RU" sz="3200" b="1" dirty="0"/>
          </a:p>
          <a:p>
            <a:r>
              <a:rPr lang="ru-RU" sz="3200" b="1" dirty="0"/>
              <a:t>Родительское собрание в 1 «З» классе.</a:t>
            </a:r>
          </a:p>
          <a:p>
            <a:r>
              <a:rPr lang="ru-RU" sz="3200" b="1" dirty="0"/>
              <a:t>Учитель Аттякова Альбина Александровна.</a:t>
            </a:r>
          </a:p>
        </p:txBody>
      </p:sp>
    </p:spTree>
    <p:extLst>
      <p:ext uri="{BB962C8B-B14F-4D97-AF65-F5344CB8AC3E}">
        <p14:creationId xmlns:p14="http://schemas.microsoft.com/office/powerpoint/2010/main" val="3165844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3.В основу содержания ООП НОО ГБОУ Измайловской школы №1508 положены методические рекомендации и учебные программы УМК «Школа России» для 1-4 классов. Система учебников данного УМК входит в Федеральный перечень учебников, рекомендованных Министерством образования и науки Российской Федерации к использованию в образовательном процессе в общеобразовательных учреждениях (Приказ </a:t>
            </a:r>
            <a:r>
              <a:rPr lang="ru-RU" b="1" dirty="0" err="1">
                <a:ea typeface="Calibri"/>
                <a:cs typeface="Times New Roman"/>
              </a:rPr>
              <a:t>Минобрнауки</a:t>
            </a:r>
            <a:r>
              <a:rPr lang="ru-RU" b="1" dirty="0">
                <a:ea typeface="Calibri"/>
                <a:cs typeface="Times New Roman"/>
              </a:rPr>
              <a:t> РФ № 253 от 31.03.2014 г., Приказ </a:t>
            </a:r>
            <a:r>
              <a:rPr lang="ru-RU" sz="1800" b="1" dirty="0" err="1">
                <a:solidFill>
                  <a:srgbClr val="444444"/>
                </a:solidFill>
                <a:latin typeface="Arial"/>
                <a:ea typeface="Calibri"/>
                <a:cs typeface="Times New Roman"/>
              </a:rPr>
              <a:t>Минобрнауки</a:t>
            </a:r>
            <a:r>
              <a:rPr lang="ru-RU" sz="1800" b="1" dirty="0">
                <a:solidFill>
                  <a:srgbClr val="444444"/>
                </a:solidFill>
                <a:latin typeface="Arial"/>
                <a:ea typeface="Calibri"/>
                <a:cs typeface="Times New Roman"/>
              </a:rPr>
              <a:t> РФ от 21.04.2016 № 459</a:t>
            </a:r>
            <a:r>
              <a:rPr lang="ru-RU" b="1" dirty="0">
                <a:ea typeface="Calibri"/>
                <a:cs typeface="Times New Roman"/>
              </a:rPr>
              <a:t>), а также в раздел перечня «Учебники, содержание которых соответствует федеральному государственному образовательному стандарту начального общего образования». Обеспеченность за счет библиотечного фонда школы составляет 100%. Учителя и обучающиеся имеют свободный доступ к ресурсам интернет.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2884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404813"/>
            <a:ext cx="8280400" cy="60483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000" b="1">
                <a:latin typeface="Monotype Corsiva" pitchFamily="66" charset="0"/>
              </a:rPr>
              <a:t>Учебно-методический курс «Обучение грамоте и развитие речи» авторов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000" b="1">
                <a:latin typeface="Monotype Corsiva" pitchFamily="66" charset="0"/>
              </a:rPr>
              <a:t>В. Г. Горецкого, Н.А. Федосовой,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000" b="1">
                <a:latin typeface="Monotype Corsiva" pitchFamily="66" charset="0"/>
              </a:rPr>
              <a:t>В. А. Илюхиной</a:t>
            </a:r>
          </a:p>
        </p:txBody>
      </p:sp>
      <p:pic>
        <p:nvPicPr>
          <p:cNvPr id="20484" name="Picture 10" descr="Картинка 19 из 9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143250"/>
            <a:ext cx="2408238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14" descr="Картинка 13 из 6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4214813"/>
            <a:ext cx="54610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469148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357188" y="357188"/>
            <a:ext cx="8569325" cy="6337300"/>
          </a:xfrm>
        </p:spPr>
        <p:txBody>
          <a:bodyPr/>
          <a:lstStyle/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altLang="ru-RU" sz="3600" b="1" i="1"/>
              <a:t>Литературное чтение</a:t>
            </a:r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altLang="ru-RU" sz="3600" b="1" i="1"/>
              <a:t>Климанова Л. Ф., Горецкий В. Г., Голованова М. В.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altLang="ru-RU" sz="4000"/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altLang="ru-RU" sz="2400"/>
              <a:t> </a:t>
            </a:r>
          </a:p>
        </p:txBody>
      </p:sp>
      <p:pic>
        <p:nvPicPr>
          <p:cNvPr id="21508" name="Picture 10" descr="Картинка 16 из 19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3" t="1563" r="7813"/>
          <a:stretch>
            <a:fillRect/>
          </a:stretch>
        </p:blipFill>
        <p:spPr bwMode="auto">
          <a:xfrm>
            <a:off x="928688" y="1857375"/>
            <a:ext cx="3857625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12" descr="Картинка 12 из 1099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2143125"/>
            <a:ext cx="4314825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210412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476250"/>
            <a:ext cx="8455025" cy="56197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b="1" i="1"/>
              <a:t>Математика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b="1" i="1"/>
              <a:t>Моро М. И., Степанова С. В., Волкова С. И.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b="1" i="1"/>
          </a:p>
        </p:txBody>
      </p:sp>
      <p:pic>
        <p:nvPicPr>
          <p:cNvPr id="22532" name="Picture 7" descr="Картинка 0 из 2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928813"/>
            <a:ext cx="385762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11" descr="Картинка 1 из 2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2000250"/>
            <a:ext cx="3114675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731190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357188"/>
            <a:ext cx="8080375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>
                <a:solidFill>
                  <a:schemeClr val="tx1"/>
                </a:solidFill>
                <a:latin typeface="+mn-lt"/>
              </a:rPr>
              <a:t>РУССКИЙ ЯЗЫК</a:t>
            </a:r>
            <a:br>
              <a:rPr lang="ru-RU" sz="4000" dirty="0">
                <a:solidFill>
                  <a:schemeClr val="tx1"/>
                </a:solidFill>
                <a:latin typeface="+mn-lt"/>
              </a:rPr>
            </a:br>
            <a:r>
              <a:rPr lang="ru-RU" sz="4000" dirty="0" err="1">
                <a:solidFill>
                  <a:schemeClr val="tx1"/>
                </a:solidFill>
                <a:latin typeface="+mn-lt"/>
              </a:rPr>
              <a:t>Канакина</a:t>
            </a:r>
            <a:r>
              <a:rPr lang="ru-RU" sz="4000" dirty="0">
                <a:solidFill>
                  <a:schemeClr val="tx1"/>
                </a:solidFill>
                <a:latin typeface="+mn-lt"/>
              </a:rPr>
              <a:t> В. П., Горецкий В. Г. </a:t>
            </a:r>
          </a:p>
        </p:txBody>
      </p:sp>
      <p:pic>
        <p:nvPicPr>
          <p:cNvPr id="23556" name="Picture 18" descr="Картинка 50 из 2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2000250"/>
            <a:ext cx="2687638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20" descr="Картинка 51 из 25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928813"/>
            <a:ext cx="2808287" cy="421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049943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25" y="188913"/>
            <a:ext cx="8137525" cy="633571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000" b="1" i="1">
                <a:latin typeface="Monotype Corsiva" pitchFamily="66" charset="0"/>
              </a:rPr>
              <a:t>Окружающий мир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000" b="1" i="1">
                <a:latin typeface="Monotype Corsiva" pitchFamily="66" charset="0"/>
              </a:rPr>
              <a:t>Плешаков А. А.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altLang="ru-RU" sz="4000" b="1" i="1">
              <a:latin typeface="Monotype Corsiva" pitchFamily="66" charset="0"/>
            </a:endParaRPr>
          </a:p>
        </p:txBody>
      </p:sp>
      <p:pic>
        <p:nvPicPr>
          <p:cNvPr id="24580" name="Picture 11" descr="Картинка 69 из 15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0" r="13750"/>
          <a:stretch>
            <a:fillRect/>
          </a:stretch>
        </p:blipFill>
        <p:spPr bwMode="auto">
          <a:xfrm>
            <a:off x="714375" y="1500188"/>
            <a:ext cx="3497263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13" descr="Картинка 72 из 15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2500313"/>
            <a:ext cx="3001962" cy="334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831680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u="sng" dirty="0">
                <a:ea typeface="Calibri"/>
                <a:cs typeface="Times New Roman"/>
              </a:rPr>
              <a:t>4.Учебный план </a:t>
            </a:r>
            <a:endParaRPr lang="ru-RU" b="1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- изучаемые предметы в 1 классе и количество часов определено учебным планом, максимально допустимая нагрузка для учащихся 1-х классов –21 час: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3521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русский язык и литературное чтение - 9 часов (4 - обучение грамоте и чтение, 5 – письмо и русский язык);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математика - 4 часа;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окружающий мир  - 2 часа;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изобразительное искусство - 1 час;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технология – 1 час;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физкультура - 3 часа;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музыка - 1 час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6296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u="sng" dirty="0">
                <a:ea typeface="Calibri"/>
                <a:cs typeface="Times New Roman"/>
              </a:rPr>
              <a:t>	5.Внеурочная деятельность</a:t>
            </a:r>
            <a:r>
              <a:rPr lang="ru-RU" b="1" dirty="0">
                <a:ea typeface="Calibri"/>
                <a:cs typeface="Times New Roman"/>
              </a:rPr>
              <a:t> (согласно требованиям ФГОС) является частью учебного плана, но время, отведенное на внеурочную деятельность, не учитывается при определении максимально допустимой недельной нагрузки обучающихся. 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	При организации внеурочной деятельности использованы возможности школы, организаций и учреждений дополнительного образования, культуры и спорта (платные и бесплатные занятия). Внеурочная деятельность осуществляется в отличной от урочной форме и направлена на достижение планируемых результатов освоения ООП. Внеурочная деятельность организуется по направлениям развития личности (спортивно-оздоровительное, духовно-нравственное, социальное, </a:t>
            </a:r>
            <a:r>
              <a:rPr lang="ru-RU" b="1" dirty="0" err="1">
                <a:ea typeface="Calibri"/>
                <a:cs typeface="Times New Roman"/>
              </a:rPr>
              <a:t>общеинтеллектуальное</a:t>
            </a:r>
            <a:r>
              <a:rPr lang="ru-RU" b="1" dirty="0">
                <a:ea typeface="Calibri"/>
                <a:cs typeface="Times New Roman"/>
              </a:rPr>
              <a:t>, общекультурное)  и включает разнообразные формы: курсы познавательной направленности (ознакомить в сентябре и сформировать списки), экскурсионную деятельность, проектную и исследовательскую деятельность, олимпиады и конкурсы, тематические </a:t>
            </a:r>
            <a:r>
              <a:rPr lang="ru-RU" b="1" dirty="0" err="1">
                <a:ea typeface="Calibri"/>
                <a:cs typeface="Times New Roman"/>
              </a:rPr>
              <a:t>кл.часы</a:t>
            </a:r>
            <a:r>
              <a:rPr lang="ru-RU" b="1" dirty="0">
                <a:ea typeface="Calibri"/>
                <a:cs typeface="Times New Roman"/>
              </a:rPr>
              <a:t>, творческую деятельность и др.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	(В сентябре необходимо ознакомиться со всеми объединениями </a:t>
            </a:r>
            <a:r>
              <a:rPr lang="ru-RU" b="1" dirty="0" err="1">
                <a:ea typeface="Calibri"/>
                <a:cs typeface="Times New Roman"/>
              </a:rPr>
              <a:t>допонительного</a:t>
            </a:r>
            <a:r>
              <a:rPr lang="ru-RU" b="1" dirty="0">
                <a:ea typeface="Calibri"/>
                <a:cs typeface="Times New Roman"/>
              </a:rPr>
              <a:t> образования – ЗАПОЛНИТЬ ФОРМУ ЗАЯВЛЕНИЯ через электронную запись на портале </a:t>
            </a:r>
            <a:r>
              <a:rPr lang="en-US" b="1" dirty="0" err="1">
                <a:ea typeface="Calibri"/>
                <a:cs typeface="Times New Roman"/>
              </a:rPr>
              <a:t>mos</a:t>
            </a:r>
            <a:r>
              <a:rPr lang="ru-RU" b="1" dirty="0">
                <a:ea typeface="Calibri"/>
                <a:cs typeface="Times New Roman"/>
              </a:rPr>
              <a:t>.</a:t>
            </a:r>
            <a:r>
              <a:rPr lang="en-US" b="1" dirty="0" err="1">
                <a:ea typeface="Calibri"/>
                <a:cs typeface="Times New Roman"/>
              </a:rPr>
              <a:t>ru</a:t>
            </a:r>
            <a:r>
              <a:rPr lang="ru-RU" b="1" dirty="0">
                <a:ea typeface="Calibri"/>
                <a:cs typeface="Times New Roman"/>
              </a:rPr>
              <a:t>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3153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ea typeface="Calibri"/>
                <a:cs typeface="Times New Roman"/>
              </a:rPr>
              <a:t>6. Психологическое сопровождение учебно-воспитательного процесса психологом: проводятся индивидуальные консультации для родителей, индивидуальные и групповые занятия для детей (во второй половине дня), а также осуществляется традиционный Мониторинг (необходимо заполнить согласие на сопровождение учащихся психологом)- </a:t>
            </a:r>
            <a:r>
              <a:rPr lang="ru-RU" dirty="0">
                <a:highlight>
                  <a:srgbClr val="FFFF00"/>
                </a:highlight>
                <a:ea typeface="Calibri"/>
                <a:cs typeface="Times New Roman"/>
              </a:rPr>
              <a:t>на очном собрании в августе-сентябре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2715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/>
              <a:t>Здравствуйте!</a:t>
            </a:r>
          </a:p>
          <a:p>
            <a:pPr marL="0" indent="0" algn="ctr">
              <a:buNone/>
            </a:pPr>
            <a:endParaRPr lang="ru-RU" sz="4000" b="1" dirty="0"/>
          </a:p>
          <a:p>
            <a:pPr algn="ctr"/>
            <a:r>
              <a:rPr lang="ru-RU" sz="4000" b="1" dirty="0"/>
              <a:t>Я Ваш классный руководитель.</a:t>
            </a:r>
          </a:p>
        </p:txBody>
      </p:sp>
    </p:spTree>
    <p:extLst>
      <p:ext uri="{BB962C8B-B14F-4D97-AF65-F5344CB8AC3E}">
        <p14:creationId xmlns:p14="http://schemas.microsoft.com/office/powerpoint/2010/main" val="8281515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b="1" dirty="0"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b="1" dirty="0"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7. Логопед (по итогам собеседования формируются группы/ в сентябре).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2503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b="1" dirty="0"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b="1" dirty="0"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8. Работа библиотеки: большой выбор детской художественной литературы, энциклопедии и справочники, литература  по школьной программе.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3466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28600" lvl="0" indent="-228600"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latin typeface="Calibri" panose="020F0502020204030204"/>
                <a:ea typeface="Calibri"/>
                <a:cs typeface="Times New Roman"/>
              </a:rPr>
              <a:t>9. Электронный сервисы</a:t>
            </a:r>
            <a:br>
              <a:rPr lang="ru-RU" sz="2800" dirty="0">
                <a:solidFill>
                  <a:prstClr val="black"/>
                </a:solidFill>
                <a:latin typeface="Calibri" panose="020F0502020204030204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 algn="ctr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4400" b="1" dirty="0">
                <a:ea typeface="Calibri"/>
                <a:cs typeface="Times New Roman"/>
              </a:rPr>
              <a:t>- Сайт школы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4400" b="1" dirty="0">
                <a:ea typeface="Calibri"/>
                <a:cs typeface="Times New Roman"/>
                <a:hlinkClick r:id="rId2"/>
              </a:rPr>
              <a:t>https://gym1508.mskobr.ru/#/</a:t>
            </a:r>
            <a:r>
              <a:rPr lang="ru-RU" sz="4400" b="1" dirty="0">
                <a:ea typeface="Calibri"/>
                <a:cs typeface="Times New Roman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73634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b="1" dirty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b="1" dirty="0">
                <a:ea typeface="Calibri"/>
                <a:cs typeface="Times New Roman"/>
              </a:rPr>
              <a:t>	10.Двухразовое питание (бесплатный завтрак, платный обед). </a:t>
            </a:r>
          </a:p>
          <a:p>
            <a:pPr marL="0" indent="0">
              <a:buNone/>
            </a:pPr>
            <a:r>
              <a:rPr lang="ru-RU" b="1" dirty="0">
                <a:ea typeface="Calibri"/>
                <a:cs typeface="Times New Roman"/>
              </a:rPr>
              <a:t>	Организован питьевой режим.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421513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	2. «Электронный дневник»- единое информационное пространство, где родители могут отслеживать все достижения своего ребёнка, получить комментарии учителя к оценке,  изучить школьные новости, а также быть в курсе событий, которые происходят в классе. Там же можно ознакомиться с домашними заданиями и дополнительной информацией по предметам (логины и пароли будут выданы в сентябре) </a:t>
            </a:r>
            <a:r>
              <a:rPr lang="ru-RU" b="1" dirty="0">
                <a:highlight>
                  <a:srgbClr val="FFFF00"/>
                </a:highlight>
                <a:ea typeface="Calibri"/>
                <a:cs typeface="Times New Roman"/>
              </a:rPr>
              <a:t>для корректной работы необходимо полное совпадение данных (ФИО, СНИЛС, адрес электронной почты, мобильный телефон), указанных в личном кабинете </a:t>
            </a:r>
            <a:r>
              <a:rPr lang="en-US" b="1" dirty="0" err="1">
                <a:highlight>
                  <a:srgbClr val="FFFF00"/>
                </a:highlight>
                <a:ea typeface="Calibri"/>
                <a:cs typeface="Times New Roman"/>
              </a:rPr>
              <a:t>mos</a:t>
            </a:r>
            <a:r>
              <a:rPr lang="ru-RU" b="1" dirty="0">
                <a:highlight>
                  <a:srgbClr val="FFFF00"/>
                </a:highlight>
                <a:ea typeface="Calibri"/>
                <a:cs typeface="Times New Roman"/>
              </a:rPr>
              <a:t>.</a:t>
            </a:r>
            <a:r>
              <a:rPr lang="en-US" b="1" dirty="0" err="1">
                <a:highlight>
                  <a:srgbClr val="FFFF00"/>
                </a:highlight>
                <a:ea typeface="Calibri"/>
                <a:cs typeface="Times New Roman"/>
              </a:rPr>
              <a:t>ru</a:t>
            </a:r>
            <a:r>
              <a:rPr lang="ru-RU" b="1" dirty="0">
                <a:highlight>
                  <a:srgbClr val="FFFF00"/>
                </a:highlight>
                <a:ea typeface="Calibri"/>
                <a:cs typeface="Times New Roman"/>
              </a:rPr>
              <a:t> с данными в информационной системе школы.</a:t>
            </a:r>
            <a:r>
              <a:rPr lang="ru-RU" b="1" dirty="0">
                <a:ea typeface="Calibri"/>
                <a:cs typeface="Times New Roman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4480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ea typeface="Calibri"/>
                <a:cs typeface="Times New Roman"/>
              </a:rPr>
              <a:t>	</a:t>
            </a:r>
          </a:p>
          <a:p>
            <a:pPr marL="0" indent="0">
              <a:buNone/>
            </a:pPr>
            <a:endParaRPr lang="ru-RU" b="1" dirty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b="1" dirty="0">
                <a:ea typeface="Calibri"/>
                <a:cs typeface="Times New Roman"/>
              </a:rPr>
              <a:t>	3.- Пропускная система («проход-питание», подробно на сайте в разделе «Электронные сервисы»)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042737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ea typeface="Calibri"/>
                <a:cs typeface="Times New Roman"/>
              </a:rPr>
              <a:t>	</a:t>
            </a:r>
            <a:r>
              <a:rPr lang="ru-RU" b="1" dirty="0">
                <a:ea typeface="Calibri"/>
                <a:cs typeface="Times New Roman"/>
              </a:rPr>
              <a:t>11. Платная группа по присмотру и уходу за детьми во второй половине дня «Эрудит» (по необходимости) организована </a:t>
            </a:r>
            <a:r>
              <a:rPr lang="ru-RU" b="1" dirty="0">
                <a:highlight>
                  <a:srgbClr val="FFFF00"/>
                </a:highlight>
                <a:ea typeface="Calibri"/>
                <a:cs typeface="Times New Roman"/>
              </a:rPr>
              <a:t>200 руб. В ДЕНЬ (независимо от количества часов присутствия в группе)</a:t>
            </a:r>
            <a:r>
              <a:rPr lang="ru-RU" b="1" dirty="0">
                <a:ea typeface="Calibri"/>
                <a:cs typeface="Times New Roman"/>
              </a:rPr>
              <a:t>.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	Льготных категорий нет.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96269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u="sng" dirty="0"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ru-RU" b="1" u="sng" dirty="0"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ru-RU" b="1" u="sng" dirty="0">
              <a:ea typeface="Calibri"/>
              <a:cs typeface="Times New Roman"/>
            </a:endParaRPr>
          </a:p>
          <a:p>
            <a:pPr marL="0" indent="0" algn="ctr">
              <a:buNone/>
            </a:pPr>
            <a:r>
              <a:rPr lang="ru-RU" b="1" u="sng" dirty="0">
                <a:ea typeface="Calibri"/>
                <a:cs typeface="Times New Roman"/>
              </a:rPr>
              <a:t>Необходимые и обязательные требования.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16753329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lnSpc>
                <a:spcPct val="115000"/>
              </a:lnSpc>
              <a:buNone/>
            </a:pPr>
            <a:r>
              <a:rPr lang="ru-RU" b="1" i="1" dirty="0">
                <a:solidFill>
                  <a:prstClr val="black"/>
                </a:solidFill>
                <a:ea typeface="Calibri"/>
                <a:cs typeface="Times New Roman"/>
              </a:rPr>
              <a:t>	На основании ФЗ № 273 "Об образовании" с 1 сентября 2013 года вводится обязательная школьная форма. На Совете родительской общественности были утверждены требования к школьной форме:</a:t>
            </a:r>
            <a:endParaRPr lang="ru-RU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3403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lnSpc>
                <a:spcPct val="115000"/>
              </a:lnSpc>
              <a:buNone/>
            </a:pPr>
            <a:endParaRPr lang="ru-RU" b="1" i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buNone/>
            </a:pPr>
            <a:endParaRPr lang="ru-RU" b="1" i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buNone/>
            </a:pPr>
            <a:r>
              <a:rPr lang="ru-RU" b="1" i="1" dirty="0">
                <a:solidFill>
                  <a:prstClr val="black"/>
                </a:solidFill>
                <a:ea typeface="Calibri"/>
                <a:cs typeface="Times New Roman"/>
              </a:rPr>
              <a:t>1. Цвет - бордовый. Ткань костюмная. Жилет можно трикотажный.</a:t>
            </a:r>
            <a:endParaRPr lang="ru-RU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45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Calibri"/>
                <a:ea typeface="Calibri"/>
                <a:cs typeface="Times New Roman"/>
              </a:rPr>
              <a:t>Наш образовательный комплекс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ea typeface="Calibri"/>
                <a:cs typeface="Times New Roman"/>
              </a:rPr>
              <a:t>ГБОУ Измайловская школа №1508 – это государственное образовательное учреждение, ориентированное на подготовку обучающихся к активному интеллектуальному труду, творческой и исследовательской деятельности в различных областях фундаментальных наук на основе интеграции содержания гуманитарного образования.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ea typeface="Calibri"/>
                <a:cs typeface="Times New Roman"/>
              </a:rPr>
              <a:t>Сегодня наш образовательный комплекс реализует программы дошкольного, общего и дополнительного образования.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85542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i="1" dirty="0">
                <a:ea typeface="Calibri"/>
                <a:cs typeface="Times New Roman"/>
              </a:rPr>
              <a:t>	2. В комплект формы для девочек входят:</a:t>
            </a:r>
            <a:endParaRPr lang="ru-RU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ea typeface="Calibri"/>
                <a:cs typeface="Times New Roman"/>
              </a:rPr>
              <a:t>     классические брюки, юбка и жилет или сарафан (длина юбки - не выше 7 см от колена), пиджак, белая и однотонная (пастельных тонов) блузка.</a:t>
            </a:r>
            <a:endParaRPr lang="ru-RU" b="1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3764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i="1" dirty="0">
                <a:ea typeface="Calibri"/>
                <a:cs typeface="Times New Roman"/>
              </a:rPr>
              <a:t>	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i="1" dirty="0">
                <a:ea typeface="Calibri"/>
                <a:cs typeface="Times New Roman"/>
              </a:rPr>
              <a:t>	3. В комплект формы для мальчиков входят:</a:t>
            </a:r>
            <a:endParaRPr lang="ru-RU" b="1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i="1" dirty="0">
                <a:ea typeface="Calibri"/>
                <a:cs typeface="Times New Roman"/>
              </a:rPr>
              <a:t>	 брюки, жилет, пиджак, галстук (однотонный, не яркий), белая и однотонная (пастельных тонов) рубашка .</a:t>
            </a:r>
            <a:endParaRPr lang="ru-RU" b="1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78212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i="1" dirty="0">
                <a:ea typeface="Calibri"/>
                <a:cs typeface="Times New Roman"/>
              </a:rPr>
              <a:t>	</a:t>
            </a:r>
            <a:r>
              <a:rPr lang="ru-RU" b="1" i="1" dirty="0">
                <a:ea typeface="Calibri"/>
                <a:cs typeface="Times New Roman"/>
              </a:rPr>
              <a:t>4. Сменная обувь:  мальчики - туфли; девочки - туфли или босоножки (каблук не выше 6 см).</a:t>
            </a:r>
            <a:endParaRPr lang="ru-RU" b="1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i="1" dirty="0">
                <a:ea typeface="Calibri"/>
                <a:cs typeface="Times New Roman"/>
              </a:rPr>
              <a:t>	5. Спортивная форма:</a:t>
            </a:r>
            <a:endParaRPr lang="ru-RU" b="1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i="1" dirty="0">
                <a:ea typeface="Calibri"/>
                <a:cs typeface="Times New Roman"/>
              </a:rPr>
              <a:t>  1 - 4 классы: синие тренировочные брюки, белая футболка, кроссовки для улицы, кеды для зала.</a:t>
            </a:r>
            <a:endParaRPr lang="ru-RU" b="1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19377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>
                <a:ea typeface="Calibri"/>
                <a:cs typeface="Times New Roman"/>
              </a:rPr>
              <a:t>	</a:t>
            </a:r>
            <a:r>
              <a:rPr lang="ru-RU" b="1" dirty="0">
                <a:ea typeface="Calibri"/>
                <a:cs typeface="Times New Roman"/>
              </a:rPr>
              <a:t>Наличие школьной одежды </a:t>
            </a:r>
            <a:r>
              <a:rPr lang="ru-RU" b="1" u="sng" dirty="0">
                <a:ea typeface="Calibri"/>
                <a:cs typeface="Times New Roman"/>
              </a:rPr>
              <a:t>(парадной и повседневной), </a:t>
            </a:r>
          </a:p>
          <a:p>
            <a:pPr marL="0" indent="0">
              <a:buNone/>
            </a:pPr>
            <a:r>
              <a:rPr lang="ru-RU" b="1" dirty="0">
                <a:ea typeface="Calibri"/>
                <a:cs typeface="Times New Roman"/>
              </a:rPr>
              <a:t>                 сменной обуви (в отдельном мешке и подписанной), </a:t>
            </a:r>
          </a:p>
          <a:p>
            <a:pPr marL="0" indent="0">
              <a:buNone/>
            </a:pPr>
            <a:r>
              <a:rPr lang="ru-RU" b="1" dirty="0">
                <a:ea typeface="Calibri"/>
                <a:cs typeface="Times New Roman"/>
              </a:rPr>
              <a:t>                   сменной одежды для ГПД.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059499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ea typeface="Calibri"/>
                <a:cs typeface="Times New Roman"/>
              </a:rPr>
              <a:t>	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	 Аккуратный внешний вид: причёска, чистая школьная форма, наличие всех пуговиц, исправных застёжек, носового платка, расчёски и мешочка для «завтрака»;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23269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br>
              <a:rPr lang="ru-RU" u="sng" dirty="0">
                <a:latin typeface="Calibri"/>
                <a:ea typeface="Calibri"/>
                <a:cs typeface="Times New Roman"/>
              </a:rPr>
            </a:br>
            <a:r>
              <a:rPr lang="ru-RU" b="1" u="sng" dirty="0">
                <a:latin typeface="Calibri"/>
                <a:ea typeface="Calibri"/>
                <a:cs typeface="Times New Roman"/>
              </a:rPr>
              <a:t>Необходимые принадлежности первоклассника: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Ранец (небольшой, удобный)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Пенал (мягкий с застёжкой)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Шариковые ручки 2-ух цветов (синяя- 3 шт.,  не очень бледный стержень и зелёная- 2 шт.)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Тетради (12 л.) в узкую косую линейку (6 шт.) обычные! – обязательно с полями!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Тетради (12 л.) в клетку (10 шт.) обычные! – обязательно с полями!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Тетрадь-блокнот для черновика (на выбор ребёнка)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Обложки для тетрадей и учебников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24519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15000"/>
              </a:lnSpc>
              <a:buNone/>
            </a:pPr>
            <a:r>
              <a:rPr lang="ru-RU" sz="1400" b="1" dirty="0">
                <a:solidFill>
                  <a:prstClr val="black"/>
                </a:solidFill>
                <a:ea typeface="Calibri"/>
                <a:cs typeface="Times New Roman"/>
              </a:rPr>
              <a:t>Пластилин 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400" b="1" dirty="0">
                <a:solidFill>
                  <a:prstClr val="black"/>
                </a:solidFill>
                <a:ea typeface="Calibri"/>
                <a:cs typeface="Times New Roman"/>
              </a:rPr>
              <a:t>Набор цветной бумаги 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400" b="1" dirty="0">
                <a:solidFill>
                  <a:prstClr val="black"/>
                </a:solidFill>
                <a:ea typeface="Calibri"/>
                <a:cs typeface="Times New Roman"/>
              </a:rPr>
              <a:t>Набор картона 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400" b="1" dirty="0">
                <a:solidFill>
                  <a:prstClr val="black"/>
                </a:solidFill>
                <a:ea typeface="Calibri"/>
                <a:cs typeface="Times New Roman"/>
              </a:rPr>
              <a:t>Альбом или альбомные листы 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400" b="1" dirty="0">
                <a:solidFill>
                  <a:prstClr val="black"/>
                </a:solidFill>
                <a:ea typeface="Calibri"/>
                <a:cs typeface="Times New Roman"/>
              </a:rPr>
              <a:t>Карандаши простые и цветные (заточенные)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400" b="1" dirty="0">
                <a:solidFill>
                  <a:prstClr val="black"/>
                </a:solidFill>
                <a:ea typeface="Calibri"/>
                <a:cs typeface="Times New Roman"/>
              </a:rPr>
              <a:t>Линейка (небольшая - 10-20 см, чтобы поместилась в пенал)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400" b="1" dirty="0">
                <a:solidFill>
                  <a:prstClr val="black"/>
                </a:solidFill>
                <a:ea typeface="Calibri"/>
                <a:cs typeface="Times New Roman"/>
              </a:rPr>
              <a:t>Ножницы с закругленными концами (для бумаги, обязательно в чехле!) 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400" b="1" dirty="0">
                <a:solidFill>
                  <a:prstClr val="black"/>
                </a:solidFill>
                <a:ea typeface="Calibri"/>
                <a:cs typeface="Times New Roman"/>
              </a:rPr>
              <a:t>Клей (карандашный и ПВА в пластмассовой бутылочке)	</a:t>
            </a:r>
            <a:endParaRPr lang="ru-RU" sz="14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lnSpc>
                <a:spcPct val="115000"/>
              </a:lnSpc>
              <a:buNone/>
            </a:pPr>
            <a: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  <a:t>Кисточки (2 мягкие – толстая и тонкая, жёсткая – для клея) 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  <a:t>Краски (акварель, гуашь)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  <a:t>Ластик (мягкий для карандаша!)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  <a:t>Точилка (удобная, маленькая, с закрытым контейнером) 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  <a:t>Баночка для воды (пластмассовая, «непроливайка») 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  <a:t>Палитра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  <a:t>Нарукавники, фартучек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  <a:t>Клеёнка </a:t>
            </a:r>
          </a:p>
          <a:p>
            <a:pPr marL="0" lvl="0" indent="0">
              <a:lnSpc>
                <a:spcPct val="115000"/>
              </a:lnSpc>
              <a:buNone/>
            </a:pPr>
            <a:endParaRPr lang="ru-RU" sz="16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90444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ea typeface="Calibri"/>
                <a:cs typeface="Times New Roman"/>
              </a:rPr>
              <a:t>	</a:t>
            </a:r>
            <a:r>
              <a:rPr lang="ru-RU" b="1" dirty="0">
                <a:ea typeface="Calibri"/>
                <a:cs typeface="Times New Roman"/>
              </a:rPr>
              <a:t>Отсутствие детей только по </a:t>
            </a:r>
            <a:r>
              <a:rPr lang="ru-RU" b="1" dirty="0" err="1">
                <a:ea typeface="Calibri"/>
                <a:cs typeface="Times New Roman"/>
              </a:rPr>
              <a:t>медсправке</a:t>
            </a:r>
            <a:r>
              <a:rPr lang="ru-RU" b="1" dirty="0">
                <a:ea typeface="Calibri"/>
                <a:cs typeface="Times New Roman"/>
              </a:rPr>
              <a:t> или не более 5 дней в семестр по заявлению   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14957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dirty="0"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ru-RU" b="1" dirty="0">
              <a:ea typeface="Calibri"/>
              <a:cs typeface="Times New Roman"/>
            </a:endParaRPr>
          </a:p>
          <a:p>
            <a:pPr marL="0" indent="0" algn="ctr">
              <a:buNone/>
            </a:pPr>
            <a:r>
              <a:rPr lang="ru-RU" b="1" dirty="0">
                <a:ea typeface="Calibri"/>
                <a:cs typeface="Times New Roman"/>
              </a:rPr>
              <a:t>	Вакцинация (по рекомендации медицинского врача с уведомлением родителей, по желанию  можно оформлять ОТКАЗЫ).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963505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>
                <a:ea typeface="Calibri"/>
                <a:cs typeface="Times New Roman"/>
              </a:rPr>
              <a:t>	</a:t>
            </a:r>
            <a:r>
              <a:rPr lang="ru-RU" b="1" u="sng" dirty="0">
                <a:ea typeface="Calibri"/>
                <a:cs typeface="Times New Roman"/>
              </a:rPr>
              <a:t>Экскурсии  организовываются    ТОЛЬКО ВО ВНЕУРОЧНОЕ ВРЕМЯ (2 половина дня!).  Приглашение выездных экскурсий запрещено.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2448775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ea typeface="Calibri"/>
                <a:cs typeface="Times New Roman"/>
              </a:rPr>
              <a:t>Получить более подробную информацию о школе можно на сайте </a:t>
            </a:r>
          </a:p>
          <a:p>
            <a:pPr marL="0" indent="0" algn="ctr">
              <a:buNone/>
            </a:pPr>
            <a:r>
              <a:rPr lang="en-US" sz="4400" b="1" u="sng" dirty="0">
                <a:ea typeface="Calibri"/>
                <a:cs typeface="Times New Roman"/>
                <a:hlinkClick r:id="rId2"/>
              </a:rPr>
              <a:t>https://gym1508.mskobr.ru/#/</a:t>
            </a:r>
            <a:r>
              <a:rPr lang="ru-RU" sz="4400" b="1" u="sng" dirty="0">
                <a:ea typeface="Calibri"/>
                <a:cs typeface="Times New Roman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0665207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Calibri"/>
                <a:ea typeface="Calibri"/>
                <a:cs typeface="Times New Roman"/>
              </a:rPr>
              <a:t>Традиции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>
                <a:ea typeface="Calibri"/>
                <a:cs typeface="Times New Roman"/>
              </a:rPr>
              <a:t>	Участие в ДГО(день гимназического образования), во Всероссийской олимпиаде школьников, конкурсах, конференциях и играх разных уровней,  дистанционных олимпиадах, интеллектуальном марафоне ,защите проектов, на конференциях «Эврика», «Открытие», «Ступень к успеху» 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33726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u="sng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u="sng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u="sng" dirty="0">
                <a:ea typeface="Calibri"/>
                <a:cs typeface="Times New Roman"/>
              </a:rPr>
              <a:t>	Общешкольные мероприятия</a:t>
            </a:r>
            <a:r>
              <a:rPr lang="ru-RU" dirty="0">
                <a:ea typeface="Calibri"/>
                <a:cs typeface="Times New Roman"/>
              </a:rPr>
              <a:t> ко всем праздничным датам, сбор макулатуры, ярмарка, безопасное колесо, день самоуправления, благотворительные акции, музейные уроки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85788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u="sng" dirty="0">
                <a:ea typeface="Calibri"/>
                <a:cs typeface="Times New Roman"/>
              </a:rPr>
              <a:t>Традиционные мероприятия :</a:t>
            </a:r>
            <a:endParaRPr lang="ru-RU" b="1" dirty="0"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- Дни гимназического образования или предметные недели (ноябрь)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- Новогодняя сказка (декабрь)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- Масленица (февраль -март)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- Праздник Азбуки (март)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- Концерт к Международному женскому дню (март)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- Публичная защита проектной деятельности (апрель)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- Мы –наследники Победы (цикл мероприятий к 9 мая)</a:t>
            </a:r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301141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Calibri"/>
                <a:ea typeface="Calibri"/>
                <a:cs typeface="Times New Roman"/>
              </a:rPr>
              <a:t>Организационные вопросы.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ea typeface="Calibri"/>
                <a:cs typeface="Times New Roman"/>
              </a:rPr>
              <a:t> 	Выбор Родительской общественности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 err="1">
                <a:ea typeface="Calibri"/>
                <a:cs typeface="Times New Roman"/>
              </a:rPr>
              <a:t>Обзвон</a:t>
            </a:r>
            <a:r>
              <a:rPr lang="ru-RU" i="1" dirty="0">
                <a:ea typeface="Calibri"/>
                <a:cs typeface="Times New Roman"/>
              </a:rPr>
              <a:t> (2 чел.):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ea typeface="Calibri"/>
                <a:cs typeface="Times New Roman"/>
              </a:rPr>
              <a:t>Организатор экскурсий (имеющий возможность организовать экскурсии, походы в театр, кино и т.д.):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ea typeface="Calibri"/>
                <a:cs typeface="Times New Roman"/>
              </a:rPr>
              <a:t>Инициативная группа (сопровождение на мероприятиях, помощь в организации и проведении </a:t>
            </a:r>
            <a:r>
              <a:rPr lang="ru-RU" i="1" dirty="0" err="1">
                <a:ea typeface="Calibri"/>
                <a:cs typeface="Times New Roman"/>
              </a:rPr>
              <a:t>кл</a:t>
            </a:r>
            <a:r>
              <a:rPr lang="ru-RU" i="1" dirty="0">
                <a:ea typeface="Calibri"/>
                <a:cs typeface="Times New Roman"/>
              </a:rPr>
              <a:t>. мероприятий, помощь председателю в осуществлении работы ):</a:t>
            </a:r>
            <a:endParaRPr lang="ru-RU" dirty="0">
              <a:ea typeface="Calibri"/>
              <a:cs typeface="Times New Roman"/>
            </a:endParaRPr>
          </a:p>
          <a:p>
            <a:r>
              <a:rPr lang="ru-RU" i="1" dirty="0">
                <a:ea typeface="Calibri"/>
                <a:cs typeface="Times New Roman"/>
              </a:rPr>
              <a:t>Пресс-центр (фото, статьи и др.)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37656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i="1" dirty="0"/>
          </a:p>
          <a:p>
            <a:pPr marL="0" indent="0" algn="ctr">
              <a:buNone/>
            </a:pPr>
            <a:endParaRPr lang="ru-RU" b="1" i="1" dirty="0"/>
          </a:p>
          <a:p>
            <a:pPr marL="0" indent="0" algn="ctr">
              <a:buNone/>
            </a:pPr>
            <a:endParaRPr lang="ru-RU" b="1" i="1"/>
          </a:p>
          <a:p>
            <a:pPr marL="0" indent="0" algn="ctr">
              <a:buNone/>
            </a:pPr>
            <a:r>
              <a:rPr lang="ru-RU" b="1" i="1"/>
              <a:t>СПАСИБО </a:t>
            </a:r>
            <a:r>
              <a:rPr lang="ru-RU" b="1" i="1" dirty="0"/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539274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>
                <a:ea typeface="Calibri"/>
                <a:cs typeface="Times New Roman"/>
              </a:rPr>
              <a:t>Организация учебного процесса в 1-х классах и особенности школьной жизни.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710883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b="1" dirty="0">
                <a:ea typeface="Calibri"/>
                <a:cs typeface="Times New Roman"/>
              </a:rPr>
              <a:t>1. ООП НОО (нынешняя принята 31.08.2018г.) и Уставом школы определены режим работы в начальной школе, программа обучения  и соответствующее учебно-методическое обеспечение с учётом уровня развития, способностей и здоровья ребенка.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b="1" dirty="0">
                <a:ea typeface="Calibri"/>
                <a:cs typeface="Times New Roman"/>
              </a:rPr>
              <a:t>- начальное образование осуществляется по модели 4-летней начальной школы в режиме 5-дневной недели.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b="1" dirty="0">
                <a:ea typeface="Calibri"/>
                <a:cs typeface="Times New Roman"/>
              </a:rPr>
              <a:t>- семестровая система со 2 класса</a:t>
            </a:r>
          </a:p>
          <a:p>
            <a:endParaRPr lang="ru-RU" sz="4100" dirty="0"/>
          </a:p>
        </p:txBody>
      </p:sp>
    </p:spTree>
    <p:extLst>
      <p:ext uri="{BB962C8B-B14F-4D97-AF65-F5344CB8AC3E}">
        <p14:creationId xmlns:p14="http://schemas.microsoft.com/office/powerpoint/2010/main" val="241456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2. Учитывается особенность организации занятий в адаптационный период обучения в школе: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- длительность уроков в 1-ом классе: 35 мин. (от 3-х месяцев до полугода/в зависимости от уровня адаптации в каждом коллективе), со второго полугодия – 45 мин.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- наличие динамических пауз и подвижных перемен, частая смена деятельности на уроках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ea typeface="Calibri"/>
                <a:cs typeface="Times New Roman"/>
              </a:rPr>
              <a:t>- </a:t>
            </a:r>
            <a:r>
              <a:rPr lang="ru-RU" b="1" dirty="0" err="1">
                <a:ea typeface="Calibri"/>
                <a:cs typeface="Times New Roman"/>
              </a:rPr>
              <a:t>безотметочное</a:t>
            </a:r>
            <a:r>
              <a:rPr lang="ru-RU" b="1" dirty="0">
                <a:ea typeface="Calibri"/>
                <a:cs typeface="Times New Roman"/>
              </a:rPr>
              <a:t> обучение (оценивание со 2 класса)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53968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u="sng" dirty="0">
                <a:ea typeface="Calibri"/>
                <a:cs typeface="Times New Roman"/>
              </a:rPr>
              <a:t>Основные процедуры качества усвоения обучающимися образовательных результатов: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ea typeface="Calibri"/>
                <a:cs typeface="Times New Roman"/>
              </a:rPr>
              <a:t>Независимая внешняя экспертиза:</a:t>
            </a:r>
            <a:r>
              <a:rPr lang="ru-RU" b="1" dirty="0">
                <a:ea typeface="Calibri"/>
                <a:cs typeface="Times New Roman"/>
              </a:rPr>
              <a:t> </a:t>
            </a:r>
            <a:r>
              <a:rPr lang="ru-RU" dirty="0">
                <a:ea typeface="Calibri"/>
                <a:cs typeface="Times New Roman"/>
              </a:rPr>
              <a:t>мониторинг МЦКО «О готовности первоклассников к обучению в школе» /стартовый контроль (отдельное собрание в сентябре) и Мониторинг МЦКО об уровне образовательных достижений учащихся 1-х классов в конце года/итоговый контроль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ea typeface="Calibri"/>
                <a:cs typeface="Times New Roman"/>
              </a:rPr>
              <a:t>Внутренняя экспертиза:</a:t>
            </a:r>
            <a:r>
              <a:rPr lang="ru-RU" b="1" dirty="0">
                <a:ea typeface="Calibri"/>
                <a:cs typeface="Times New Roman"/>
              </a:rPr>
              <a:t> </a:t>
            </a:r>
            <a:r>
              <a:rPr lang="ru-RU" dirty="0">
                <a:ea typeface="Calibri"/>
                <a:cs typeface="Times New Roman"/>
              </a:rPr>
              <a:t>тематический контроль  в форме самостоятельных, зачётных и  проверочных работ (</a:t>
            </a:r>
            <a:r>
              <a:rPr lang="ru-RU" dirty="0" err="1">
                <a:ea typeface="Calibri"/>
                <a:cs typeface="Times New Roman"/>
              </a:rPr>
              <a:t>безотметочные</a:t>
            </a:r>
            <a:r>
              <a:rPr lang="ru-RU" dirty="0">
                <a:ea typeface="Calibri"/>
                <a:cs typeface="Times New Roman"/>
              </a:rPr>
              <a:t>, но оцениваемые учителем и ребёнком)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9445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1458" y="651353"/>
            <a:ext cx="7809130" cy="3911123"/>
          </a:xfrm>
        </p:spPr>
        <p:txBody>
          <a:bodyPr>
            <a:normAutofit fontScale="90000"/>
          </a:bodyPr>
          <a:lstStyle/>
          <a:p>
            <a:br>
              <a:rPr lang="ru-RU" sz="4000" dirty="0"/>
            </a:br>
            <a:br>
              <a:rPr lang="ru-RU" sz="4000" dirty="0"/>
            </a:br>
            <a:br>
              <a:rPr lang="ru-RU" sz="4000" dirty="0"/>
            </a:br>
            <a:r>
              <a:rPr lang="ru-RU" sz="4000" b="1" dirty="0"/>
              <a:t>- Домашние задания в 1 классе рекомендательного и  творческого характера/по желанию).</a:t>
            </a:r>
            <a:br>
              <a:rPr lang="ru-RU" sz="4000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0231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raining">
  <a:themeElements>
    <a:clrScheme name="Train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Train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rain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1680</Words>
  <Application>Microsoft Office PowerPoint</Application>
  <PresentationFormat>Экран (4:3)</PresentationFormat>
  <Paragraphs>153</Paragraphs>
  <Slides>44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44</vt:i4>
      </vt:variant>
    </vt:vector>
  </HeadingPairs>
  <TitlesOfParts>
    <vt:vector size="52" baseType="lpstr">
      <vt:lpstr>Arial</vt:lpstr>
      <vt:lpstr>Calibri</vt:lpstr>
      <vt:lpstr>Calibri Light</vt:lpstr>
      <vt:lpstr>Monotype Corsiva</vt:lpstr>
      <vt:lpstr>Times New Roman</vt:lpstr>
      <vt:lpstr>Wingdings</vt:lpstr>
      <vt:lpstr>Тема Office</vt:lpstr>
      <vt:lpstr>Training</vt:lpstr>
      <vt:lpstr>Презентация PowerPoint</vt:lpstr>
      <vt:lpstr>Презентация PowerPoint</vt:lpstr>
      <vt:lpstr>Наш образовательный комплекс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- Домашние задания в 1 классе рекомендательного и  творческого характера/по желанию).  </vt:lpstr>
      <vt:lpstr>Презентация PowerPoint</vt:lpstr>
      <vt:lpstr>Презентация PowerPoint</vt:lpstr>
      <vt:lpstr>Презентация PowerPoint</vt:lpstr>
      <vt:lpstr>Презентация PowerPoint</vt:lpstr>
      <vt:lpstr>РУССКИЙ ЯЗЫК Канакина В. П., Горецкий В. Г.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9. Электронный сервисы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Необходимые принадлежности первоклассника: </vt:lpstr>
      <vt:lpstr>Презентация PowerPoint</vt:lpstr>
      <vt:lpstr>Презентация PowerPoint</vt:lpstr>
      <vt:lpstr>Презентация PowerPoint</vt:lpstr>
      <vt:lpstr>Презентация PowerPoint</vt:lpstr>
      <vt:lpstr>Традиции</vt:lpstr>
      <vt:lpstr>Презентация PowerPoint</vt:lpstr>
      <vt:lpstr>Презентация PowerPoint</vt:lpstr>
      <vt:lpstr>Организационные вопросы.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Аттякова Альбина Сяйяровна</cp:lastModifiedBy>
  <cp:revision>29</cp:revision>
  <dcterms:created xsi:type="dcterms:W3CDTF">2014-07-15T08:44:25Z</dcterms:created>
  <dcterms:modified xsi:type="dcterms:W3CDTF">2021-08-30T05:34:50Z</dcterms:modified>
</cp:coreProperties>
</file>