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364460-34E1-4A6E-852F-931AD43EA57F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C02DFA-9B04-460F-81BD-9D5AD4794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771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Segoe Print" panose="02000600000000000000" pitchFamily="2" charset="0"/>
              </a:rPr>
              <a:t>Только вдумайтесь в мощь проводящей ткани! Ведь ей приходится поднимать воду и растворенные в ней минеральные вещества от тончайших волосков корня до клеток листа. Самое высокое дерево на нашей планете, вечнозеленая секвойя по имени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Segoe Print" panose="02000600000000000000" pitchFamily="2" charset="0"/>
              </a:rPr>
              <a:t>Гиперион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Segoe Print" panose="02000600000000000000" pitchFamily="2" charset="0"/>
              </a:rPr>
              <a:t>, растет на севере Калифорнии и достигает (на 2017 год) - 117 метров в высоту. И вода по проводящим тканям преодолевает 117 метров высоты у этого растения, от корней к листьям! Она передвигается по структурам проводящих тканей против силы тяжести, и сегодня вы узнаете о секрете, который таит это уникальное явление.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02DFA-9B04-460F-81BD-9D5AD4794AE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853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ru-RU" b="0" i="0" dirty="0" smtClean="0">
                <a:solidFill>
                  <a:srgbClr val="000000"/>
                </a:solidFill>
                <a:effectLst/>
                <a:latin typeface="Segoe Print" panose="02000600000000000000" pitchFamily="2" charset="0"/>
              </a:rPr>
              <a:t>Несмотря на то, что настоящие проводящие ткани впервые появились у папоротникообразных, но у мхов в наличии имеются водоносные клетки, благодаря которым они могут накапливать воду, превышающую массу самого сфагнума во 20-25 раз. По этой причине во время Первой мировой войны мох сфагнум использовали в качестве перевязочного материала. Кроме того, он обладает бактерицидными свойствами.</a:t>
            </a:r>
          </a:p>
          <a:p>
            <a:pPr algn="l"/>
            <a:r>
              <a:rPr lang="ru-RU" b="0" i="0" dirty="0" smtClean="0">
                <a:solidFill>
                  <a:srgbClr val="000000"/>
                </a:solidFill>
                <a:effectLst/>
                <a:latin typeface="Segoe Print" panose="02000600000000000000" pitchFamily="2" charset="0"/>
              </a:rPr>
              <a:t>В состав и ксилемы, и флоэмы входят как живые, так и мертвые клетки. Однако отметим, что в ксилеме мертвые клетки преобладают.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02DFA-9B04-460F-81BD-9D5AD4794AE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0052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Segoe Print" panose="02000600000000000000" pitchFamily="2" charset="0"/>
              </a:rPr>
              <a:t>Давайте разберемся из каких гистологических элементов состоит ксилема.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02DFA-9B04-460F-81BD-9D5AD4794AE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579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Segoe Print" panose="02000600000000000000" pitchFamily="2" charset="0"/>
              </a:rPr>
              <a:t>Образовавшиеся в результате фотосинтеза в листьях продукты необходимо доставить в те части растения, где есть потребность в питательных веществах: конусы нарастания, подземные части, или "складировать" на будущее в семенах и плодах. Флоэма обеспечивает нисходящий ток органических веществ в растении, доставляя их по месту назначения. До 90% всех перемещаемых веществ по флоэме составляет углевод - дисахарид сахароза.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02DFA-9B04-460F-81BD-9D5AD4794AE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7494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Segoe Print" panose="02000600000000000000" pitchFamily="2" charset="0"/>
              </a:rPr>
              <a:t>Разберемся с компонентами, которые входят в состав флоэмы: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02DFA-9B04-460F-81BD-9D5AD4794AE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8472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Segoe Print" panose="02000600000000000000" pitchFamily="2" charset="0"/>
              </a:rPr>
              <a:t>Существует два вида жилок: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02DFA-9B04-460F-81BD-9D5AD4794AE2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476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Segoe Print" panose="02000600000000000000" pitchFamily="2" charset="0"/>
              </a:rPr>
              <a:t>Запомните, что вода и растворенные в ней минеральные соли поступают в растение благодаря слаженной работе двух концевых двигателей: нагнетающего корневого и присасывающего листового.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02DFA-9B04-460F-81BD-9D5AD4794AE2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741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69F8-A60D-42D6-972D-871E55844322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EF0D0-9879-4CC6-82DE-86A6CFCAF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491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69F8-A60D-42D6-972D-871E55844322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EF0D0-9879-4CC6-82DE-86A6CFCAF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624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69F8-A60D-42D6-972D-871E55844322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EF0D0-9879-4CC6-82DE-86A6CFCAF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09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69F8-A60D-42D6-972D-871E55844322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EF0D0-9879-4CC6-82DE-86A6CFCAF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093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69F8-A60D-42D6-972D-871E55844322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EF0D0-9879-4CC6-82DE-86A6CFCAF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279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69F8-A60D-42D6-972D-871E55844322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EF0D0-9879-4CC6-82DE-86A6CFCAF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085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69F8-A60D-42D6-972D-871E55844322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EF0D0-9879-4CC6-82DE-86A6CFCAF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204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69F8-A60D-42D6-972D-871E55844322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EF0D0-9879-4CC6-82DE-86A6CFCAF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411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69F8-A60D-42D6-972D-871E55844322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EF0D0-9879-4CC6-82DE-86A6CFCAF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051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69F8-A60D-42D6-972D-871E55844322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EF0D0-9879-4CC6-82DE-86A6CFCAF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443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69F8-A60D-42D6-972D-871E55844322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EF0D0-9879-4CC6-82DE-86A6CFCAF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696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269F8-A60D-42D6-972D-871E55844322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EF0D0-9879-4CC6-82DE-86A6CFCAF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609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0000"/>
                </a:solidFill>
                <a:latin typeface="Segoe Print" panose="02000600000000000000" pitchFamily="2" charset="0"/>
              </a:rPr>
              <a:t>Проводящие ткани</a:t>
            </a:r>
            <a:br>
              <a:rPr lang="ru-RU" b="1" dirty="0">
                <a:solidFill>
                  <a:srgbClr val="000000"/>
                </a:solidFill>
                <a:latin typeface="Segoe Print" panose="02000600000000000000" pitchFamily="2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8593" y="2801937"/>
            <a:ext cx="9144000" cy="1655762"/>
          </a:xfrm>
        </p:spPr>
        <p:txBody>
          <a:bodyPr>
            <a:normAutofit/>
          </a:bodyPr>
          <a:lstStyle/>
          <a:p>
            <a:pPr algn="r"/>
            <a:r>
              <a:rPr lang="ru-RU" sz="2000" dirty="0">
                <a:solidFill>
                  <a:srgbClr val="000000"/>
                </a:solidFill>
                <a:latin typeface="Segoe Print" panose="02000600000000000000" pitchFamily="2" charset="0"/>
              </a:rPr>
              <a:t>«В природе нет ничего бесполезного» </a:t>
            </a:r>
            <a:endParaRPr lang="ru-RU" sz="2000" dirty="0" smtClean="0">
              <a:solidFill>
                <a:srgbClr val="000000"/>
              </a:solidFill>
              <a:latin typeface="Segoe Print" panose="02000600000000000000" pitchFamily="2" charset="0"/>
            </a:endParaRPr>
          </a:p>
          <a:p>
            <a:pPr algn="r"/>
            <a:r>
              <a:rPr lang="ru-RU" sz="2000" dirty="0" smtClean="0">
                <a:solidFill>
                  <a:srgbClr val="000000"/>
                </a:solidFill>
                <a:latin typeface="Segoe Print" panose="02000600000000000000" pitchFamily="2" charset="0"/>
              </a:rPr>
              <a:t>- </a:t>
            </a:r>
            <a:r>
              <a:rPr lang="ru-RU" sz="2000" dirty="0">
                <a:solidFill>
                  <a:srgbClr val="000000"/>
                </a:solidFill>
                <a:latin typeface="Segoe Print" panose="02000600000000000000" pitchFamily="2" charset="0"/>
              </a:rPr>
              <a:t>Мишель де Монтень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307" y="3063020"/>
            <a:ext cx="4267200" cy="3457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40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Segoe Print" panose="02000600000000000000" pitchFamily="2" charset="0"/>
              </a:rPr>
              <a:t>1. Ситовидные </a:t>
            </a:r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элементы</a:t>
            </a:r>
            <a:b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8231" y="1367522"/>
            <a:ext cx="6096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Это живые клетки, обеспечивающие основной транспорт.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8231" y="2299120"/>
            <a:ext cx="6096000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Особо стоит выделить ситовидные трубки, образованные множеством безъядерных клеток - "члеников", соединенных в единую цепь. 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8231" y="3507717"/>
            <a:ext cx="609600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Между "члениками" имеются поперечные перегородки с порами, благодаря которым содержимое из вышележащих клеток поступает в нижележащие.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8231" y="4993313"/>
            <a:ext cx="6096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Эти перегородки похожи на сито - вот откуда берется название ситовидных </a:t>
            </a:r>
            <a:r>
              <a:rPr lang="ru-RU" dirty="0" smtClean="0">
                <a:solidFill>
                  <a:srgbClr val="000000"/>
                </a:solidFill>
                <a:latin typeface="Segoe Print" panose="02000600000000000000" pitchFamily="2" charset="0"/>
              </a:rPr>
              <a:t>трубок.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l="63462"/>
          <a:stretch/>
        </p:blipFill>
        <p:spPr>
          <a:xfrm>
            <a:off x="7086599" y="1277083"/>
            <a:ext cx="2784231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741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34430" y="336733"/>
            <a:ext cx="4412801" cy="332965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09246" y="1476998"/>
            <a:ext cx="6096000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Они примыкают к боковым стенкам ситовидных трубок, из этих клеток через перфорации (поры) АТФ и нуклеиновые кислоты попадают в ситовидные трубки, создавая нисходящий ток. 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07223" y="4374104"/>
            <a:ext cx="6096000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Таким образом, клетки-спутницы контролируют деятельность ситовидных трубок.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1391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8846" y="641838"/>
            <a:ext cx="10034954" cy="10488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Segoe Print" panose="02000600000000000000" pitchFamily="2" charset="0"/>
              </a:rPr>
              <a:t>2. </a:t>
            </a:r>
            <a:r>
              <a:rPr lang="ru-RU" dirty="0" err="1" smtClean="0">
                <a:solidFill>
                  <a:srgbClr val="000000"/>
                </a:solidFill>
                <a:latin typeface="Segoe Print" panose="02000600000000000000" pitchFamily="2" charset="0"/>
              </a:rPr>
              <a:t>Склеренхимные</a:t>
            </a:r>
            <a:r>
              <a:rPr lang="ru-RU" dirty="0" smtClean="0">
                <a:solidFill>
                  <a:srgbClr val="000000"/>
                </a:solidFill>
                <a:latin typeface="Segoe Print" panose="02000600000000000000" pitchFamily="2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элементы (лубяные волокна)</a:t>
            </a:r>
            <a:b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48461" y="1969449"/>
            <a:ext cx="5371983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Пронизывают флоэму, придавая ей опору.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86453" y="3189321"/>
            <a:ext cx="6096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Часть клеток отмирает, что характерно для данной группы тканей</a:t>
            </a:r>
            <a:r>
              <a:rPr lang="ru-RU" dirty="0" smtClean="0">
                <a:solidFill>
                  <a:srgbClr val="000000"/>
                </a:solidFill>
                <a:latin typeface="Segoe Print" panose="02000600000000000000" pitchFamily="2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2806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6914" y="984738"/>
            <a:ext cx="9656885" cy="7059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Segoe Print" panose="02000600000000000000" pitchFamily="2" charset="0"/>
              </a:rPr>
              <a:t>3. </a:t>
            </a:r>
            <a:r>
              <a:rPr lang="ru-RU" dirty="0" err="1" smtClean="0">
                <a:solidFill>
                  <a:srgbClr val="000000"/>
                </a:solidFill>
                <a:latin typeface="Segoe Print" panose="02000600000000000000" pitchFamily="2" charset="0"/>
              </a:rPr>
              <a:t>Паренхимные</a:t>
            </a:r>
            <a:r>
              <a:rPr lang="ru-RU" dirty="0" smtClean="0">
                <a:solidFill>
                  <a:srgbClr val="000000"/>
                </a:solidFill>
                <a:latin typeface="Segoe Print" panose="02000600000000000000" pitchFamily="2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элементы (лубяная паренхима)</a:t>
            </a:r>
            <a:b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91661" y="1762957"/>
            <a:ext cx="5498123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Обеспечивают радиальный транспорт веществ из проводящих тканей в рядом расположенные живые клетки других прилежащих тканей.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91659" y="3310333"/>
            <a:ext cx="5498123" cy="12001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По мере старения ситовидные трубки закупориваются </a:t>
            </a:r>
            <a:r>
              <a:rPr lang="ru-RU" dirty="0" err="1">
                <a:solidFill>
                  <a:srgbClr val="000000"/>
                </a:solidFill>
                <a:latin typeface="Segoe Print" panose="02000600000000000000" pitchFamily="2" charset="0"/>
              </a:rPr>
              <a:t>каллозой</a:t>
            </a:r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 (образующей так называемое мозолистое тело) и затем отмирают.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91660" y="4901447"/>
            <a:ext cx="5498123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Отмершие ситовидные трубки постепенно сплющиваются давящими на них соседними живыми клетками.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1299" y="1613488"/>
            <a:ext cx="4894385" cy="4470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05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Segoe Print" panose="02000600000000000000" pitchFamily="2" charset="0"/>
              </a:rPr>
              <a:t>Жилка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94395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Это сосудисто-волокнистый пучок, образованный ксилемой и флоэмой.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80946" y="290451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Ксилема располагается сверху, флоэма - снизу. 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2369" y="3618497"/>
            <a:ext cx="111838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Над пучком и под ним располагаются уголковая или пластинчатая колленхима, прилежащая к эпидерме и выполняющая опорную функцию. 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97877" y="4878489"/>
            <a:ext cx="108497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000000"/>
                </a:solidFill>
                <a:latin typeface="Segoe Print" panose="02000600000000000000" pitchFamily="2" charset="0"/>
              </a:rPr>
              <a:t>Склеренхима может располагаться участками или вокруг этих жилок. </a:t>
            </a:r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Жилки развиваются из прокамбия, располагаются в центральном осевом цилиндре.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618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Segoe Print" panose="02000600000000000000" pitchFamily="2" charset="0"/>
              </a:rPr>
              <a:t>1. Открытые</a:t>
            </a:r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2192" y="1367522"/>
            <a:ext cx="6096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Ключевой момент: между ксилемой и флоэмой располагается прослойка камбия. 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69069" y="2245429"/>
            <a:ext cx="609600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Этот факт обуславливает возможность образования дополнительного объема ксилемы и флоэмы в будущем, для дальнейшего роста и увеличения в объеме пучка.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42192" y="3677335"/>
            <a:ext cx="6096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Без камбия невозможно было бы утолщения органа. 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69069" y="4556071"/>
            <a:ext cx="6096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Такие пучки можно обнаружить во всех органах двудольных растений.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367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Segoe Print" panose="02000600000000000000" pitchFamily="2" charset="0"/>
              </a:rPr>
              <a:t>2. Закрытые</a:t>
            </a:r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4946" y="1470467"/>
            <a:ext cx="5137639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Основное отличие в том, что между ксилемой и флоэмой отсутствует камбий. 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94946" y="2472863"/>
            <a:ext cx="5137639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Невозможно образование новых элементов проводящих тканей, ксилемы и флоэмы. 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94946" y="3475260"/>
            <a:ext cx="5137639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Закрытые сосудисто-волокнистые пучки встречаются в стеблях однодольных растений.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94946" y="4477657"/>
            <a:ext cx="5137639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Верхняя часть жилки представлена ксилемой, нижняя флоэмой. 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94946" y="5203055"/>
            <a:ext cx="5137639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Вокруг пучка в виде кольца располагается механическая ткань – склеренхима. 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899639" y="1470467"/>
            <a:ext cx="5565530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Над пучком и под ним механическая ткань – колленхима – выполняет опорную функцию.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623771"/>
            <a:ext cx="523875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73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6914" y="888023"/>
            <a:ext cx="9656885" cy="80266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Segoe Print" panose="02000600000000000000" pitchFamily="2" charset="0"/>
              </a:rPr>
              <a:t>Как вода поднимается от корней к листьям, против силы тяжести?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34759" y="2277181"/>
            <a:ext cx="4930771" cy="34163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ru-RU" b="1" u="sng" dirty="0">
                <a:solidFill>
                  <a:srgbClr val="000000"/>
                </a:solidFill>
                <a:latin typeface="Segoe Print" panose="02000600000000000000" pitchFamily="2" charset="0"/>
              </a:rPr>
              <a:t>Корневое </a:t>
            </a:r>
            <a:r>
              <a:rPr lang="ru-RU" b="1" u="sng" dirty="0" smtClean="0">
                <a:solidFill>
                  <a:srgbClr val="000000"/>
                </a:solidFill>
                <a:latin typeface="Segoe Print" panose="02000600000000000000" pitchFamily="2" charset="0"/>
              </a:rPr>
              <a:t>давление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Силу, поднимающую воду вверх по сосудам, называют корневым давлением. Величина его обычно составляет от 30 до 150 кПа. В основе этого явления лежит осмос: клетки корня выделяют минеральные и органические вещества в сосуды, что создает более высокое давление, чем в почвенном растворе, и последний начинает притягиваться в сосуды.</a:t>
            </a:r>
            <a:endParaRPr lang="ru-RU" b="0" i="0" dirty="0">
              <a:solidFill>
                <a:srgbClr val="000000"/>
              </a:solidFill>
              <a:effectLst/>
              <a:latin typeface="Segoe Print" panose="02000600000000000000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404833" y="2277181"/>
            <a:ext cx="3778983" cy="34163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ru-RU" b="1" u="sng" dirty="0" smtClean="0">
                <a:solidFill>
                  <a:srgbClr val="000000"/>
                </a:solidFill>
                <a:latin typeface="Segoe Print" panose="02000600000000000000" pitchFamily="2" charset="0"/>
              </a:rPr>
              <a:t>Транспирация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Работа верхнего концевого двигателя заключается в транспирации - испарении воды с поверхности листа</a:t>
            </a:r>
            <a:r>
              <a:rPr lang="ru-RU" dirty="0" smtClean="0">
                <a:solidFill>
                  <a:srgbClr val="000000"/>
                </a:solidFill>
                <a:latin typeface="Segoe Print" panose="02000600000000000000" pitchFamily="2" charset="0"/>
              </a:rPr>
              <a:t>.</a:t>
            </a:r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 Присасывающее действие транспирации передается корням в форме гидродинамического натяжения, которое связывает между собой работу обоих двигателей.</a:t>
            </a:r>
            <a:endParaRPr lang="ru-RU" b="0" i="0" dirty="0">
              <a:solidFill>
                <a:srgbClr val="000000"/>
              </a:solidFill>
              <a:effectLst/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2761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4662" y="443944"/>
            <a:ext cx="96393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Э</a:t>
            </a:r>
            <a:r>
              <a:rPr lang="ru-RU" dirty="0" smtClean="0">
                <a:solidFill>
                  <a:srgbClr val="000000"/>
                </a:solidFill>
                <a:latin typeface="Segoe Print" panose="02000600000000000000" pitchFamily="2" charset="0"/>
              </a:rPr>
              <a:t>ти </a:t>
            </a:r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ткани служат для передвижения по организму растения растворенных питательных веществ.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83169" y="1173705"/>
            <a:ext cx="6096000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Имеется два направления тока: от корней к листьям (восходящий ток) и от листьев к корням (нисходящий ток).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87681" y="2712440"/>
            <a:ext cx="3079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Segoe Print" panose="02000600000000000000" pitchFamily="2" charset="0"/>
              </a:rPr>
              <a:t>Восходящий ток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Segoe Print" panose="02000600000000000000" pitchFamily="2" charset="0"/>
              </a:rPr>
              <a:t>Вода </a:t>
            </a:r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и растворенные в ней минеральные вещества, они движутся по сосудам и </a:t>
            </a:r>
            <a:r>
              <a:rPr lang="ru-RU" dirty="0" err="1">
                <a:solidFill>
                  <a:srgbClr val="000000"/>
                </a:solidFill>
                <a:latin typeface="Segoe Print" panose="02000600000000000000" pitchFamily="2" charset="0"/>
              </a:rPr>
              <a:t>трахеидам</a:t>
            </a:r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 проводящей ткани - ксилемы (древесины).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494710" y="2558534"/>
            <a:ext cx="336891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Segoe Print" panose="02000600000000000000" pitchFamily="2" charset="0"/>
              </a:rPr>
              <a:t>Нисходящий ток</a:t>
            </a:r>
          </a:p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От листьев к корням спускаются органические вещества, образовавшиеся в результате фотосинтеза в листьях, они движутся по ситовидным трубкам проводящей ткани - флоэмы (луба).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4833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Segoe Print" panose="02000600000000000000" pitchFamily="2" charset="0"/>
              </a:rPr>
              <a:t>Ксилема (древесина)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3900" y="1764079"/>
            <a:ext cx="10515600" cy="122530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Обеспечивает восходящий ток (от корней к листьям) воды и растворенных в ней минеральных солей.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3238" y="3361789"/>
            <a:ext cx="108262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В ксилеме содержатся </a:t>
            </a:r>
            <a:r>
              <a:rPr lang="ru-RU" dirty="0" smtClean="0">
                <a:solidFill>
                  <a:srgbClr val="000000"/>
                </a:solidFill>
                <a:latin typeface="Segoe Print" panose="02000600000000000000" pitchFamily="2" charset="0"/>
              </a:rPr>
              <a:t>запасающие </a:t>
            </a:r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структуры, представленные древесинной паренхимой, где накапливаются питательные вещества.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083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Segoe Print" panose="02000600000000000000" pitchFamily="2" charset="0"/>
              </a:rPr>
              <a:t>1. </a:t>
            </a:r>
            <a:r>
              <a:rPr lang="ru-RU" dirty="0" err="1" smtClean="0">
                <a:solidFill>
                  <a:srgbClr val="000000"/>
                </a:solidFill>
                <a:latin typeface="Segoe Print" panose="02000600000000000000" pitchFamily="2" charset="0"/>
              </a:rPr>
              <a:t>Трахеиды</a:t>
            </a:r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1245843"/>
            <a:ext cx="5492209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Эволюционно наиболее древние структуры.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38199" y="1826505"/>
            <a:ext cx="5492209" cy="9430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Представлены прозенхимными (вытянутые, с заостренными концами), мертвыми клетками. 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38199" y="2980906"/>
            <a:ext cx="5492209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Через них осуществляется передвижение и фильтрация растворов из нижележащей </a:t>
            </a:r>
            <a:r>
              <a:rPr lang="ru-RU" dirty="0" err="1">
                <a:solidFill>
                  <a:srgbClr val="000000"/>
                </a:solidFill>
                <a:latin typeface="Segoe Print" panose="02000600000000000000" pitchFamily="2" charset="0"/>
              </a:rPr>
              <a:t>трахеиды</a:t>
            </a:r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 в вышележащую.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38199" y="4115564"/>
            <a:ext cx="5492209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Их одревесневшая утолщенная клеточная стенка имеет разнообразные формы: пористую, спиралевидную, кольчатую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2927" y="1690688"/>
            <a:ext cx="4762500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749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Segoe Print" panose="02000600000000000000" pitchFamily="2" charset="0"/>
              </a:rPr>
              <a:t>2. Сосуды</a:t>
            </a:r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8231" y="1314381"/>
            <a:ext cx="4803531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Длинные трубки, представляющие собой слияние отдельных мертвых клеток "члеников" в единый "сосуд". 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8230" y="2586802"/>
            <a:ext cx="4803531" cy="12290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Ток жидкости идет из нижележащих отделов в вышележащие благодаря отверстиям (перфорациям) между клетками, составляющими сосуд.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8230" y="4196149"/>
            <a:ext cx="4803531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Так же, как и у </a:t>
            </a:r>
            <a:r>
              <a:rPr lang="ru-RU" dirty="0" err="1">
                <a:solidFill>
                  <a:srgbClr val="000000"/>
                </a:solidFill>
                <a:latin typeface="Segoe Print" panose="02000600000000000000" pitchFamily="2" charset="0"/>
              </a:rPr>
              <a:t>трахеид</a:t>
            </a:r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, утолщения клеточных стенок у сосудов бывает самых разных форм.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8325" y="1181100"/>
            <a:ext cx="592455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550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51286" y="452734"/>
            <a:ext cx="6096000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Во время роста растения проводящие ткани также претерпевают морфологические изменения.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32085" y="1806750"/>
            <a:ext cx="830873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Изначальная длина сосуда меняется, благодаря своему строению он растягивается и обеспечивает ток воды и минеральных солей.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9911" y="3028950"/>
            <a:ext cx="52387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40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8608" y="650631"/>
            <a:ext cx="9305192" cy="104005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Segoe Print" panose="02000600000000000000" pitchFamily="2" charset="0"/>
              </a:rPr>
              <a:t>3. Древесинные </a:t>
            </a:r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волокна (</a:t>
            </a:r>
            <a:r>
              <a:rPr lang="ru-RU" dirty="0" err="1">
                <a:solidFill>
                  <a:srgbClr val="000000"/>
                </a:solidFill>
                <a:latin typeface="Segoe Print" panose="02000600000000000000" pitchFamily="2" charset="0"/>
              </a:rPr>
              <a:t>либриформ</a:t>
            </a:r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)</a:t>
            </a:r>
            <a:b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5204" y="1963250"/>
            <a:ext cx="6096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Полагают, что эволюционно эти волокна берут начало от </a:t>
            </a:r>
            <a:r>
              <a:rPr lang="ru-RU" dirty="0" err="1">
                <a:solidFill>
                  <a:srgbClr val="000000"/>
                </a:solidFill>
                <a:latin typeface="Segoe Print" panose="02000600000000000000" pitchFamily="2" charset="0"/>
              </a:rPr>
              <a:t>трахеид</a:t>
            </a:r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. 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18339" y="3040681"/>
            <a:ext cx="8235461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Они не проводят воду, имеют более узкий просвет и отличаются хорошо выраженной клеточной стенкой, которая придает ксилеме механическую прочность.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6250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1262" y="624254"/>
            <a:ext cx="10052538" cy="106643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Segoe Print" panose="02000600000000000000" pitchFamily="2" charset="0"/>
              </a:rPr>
              <a:t>4. </a:t>
            </a:r>
            <a:r>
              <a:rPr lang="ru-RU" dirty="0" err="1" smtClean="0">
                <a:solidFill>
                  <a:srgbClr val="000000"/>
                </a:solidFill>
                <a:latin typeface="Segoe Print" panose="02000600000000000000" pitchFamily="2" charset="0"/>
              </a:rPr>
              <a:t>Паренхимные</a:t>
            </a:r>
            <a:r>
              <a:rPr lang="ru-RU" dirty="0" smtClean="0">
                <a:solidFill>
                  <a:srgbClr val="000000"/>
                </a:solidFill>
                <a:latin typeface="Segoe Print" panose="02000600000000000000" pitchFamily="2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клетки (древесинная паренхима)</a:t>
            </a:r>
            <a:b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41130" y="2072698"/>
            <a:ext cx="9261232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Эти клетки составляет обкладку вокруг сосуда, имеют одревесневшие оболочки с порами, которым соответствуют окаймленная пора со стороны сосуда.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02975" y="3732265"/>
            <a:ext cx="7857393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То есть сюда из сосуда могут поступать органические вещества и формировать запасы, которые в дальнейшем пригодятся растению.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9715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Segoe Print" panose="02000600000000000000" pitchFamily="2" charset="0"/>
              </a:rPr>
              <a:t>Флоэма (луб)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29970"/>
            <a:ext cx="10515600" cy="155062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Флоэма обеспечивает нисходящий ток органических веществ в растении, доставляя их по месту назначения.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10054" y="3099138"/>
            <a:ext cx="10137531" cy="1191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Эта ткань представлена ситовидными трубками, генез (от греч. </a:t>
            </a:r>
            <a:r>
              <a:rPr lang="ru-RU" dirty="0" err="1">
                <a:solidFill>
                  <a:srgbClr val="000000"/>
                </a:solidFill>
                <a:latin typeface="Segoe Print" panose="02000600000000000000" pitchFamily="2" charset="0"/>
              </a:rPr>
              <a:t>genesis</a:t>
            </a:r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 - происхождение) которых различается: первичная флоэма дифференцируется из прокамбия, вторичная флоэма - из камбия. </a:t>
            </a:r>
            <a:endParaRPr lang="ru-RU" dirty="0" smtClean="0">
              <a:solidFill>
                <a:srgbClr val="000000"/>
              </a:solidFill>
              <a:latin typeface="Segoe Print" panose="02000600000000000000" pitchFamily="2" charset="0"/>
            </a:endParaRP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Segoe Print" panose="02000600000000000000" pitchFamily="2" charset="0"/>
              </a:rPr>
              <a:t>Несмотря </a:t>
            </a:r>
            <a:r>
              <a:rPr lang="ru-RU" dirty="0">
                <a:solidFill>
                  <a:srgbClr val="000000"/>
                </a:solidFill>
                <a:latin typeface="Segoe Print" panose="02000600000000000000" pitchFamily="2" charset="0"/>
              </a:rPr>
              <a:t>на различия генеза, клеточный состав описанных тканей идентичен.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220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10" id="{A3EBC006-A321-4E37-982E-4BC731251563}" vid="{C5E2A999-6856-45C6-B751-7E05D89E210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Тема10</Template>
  <TotalTime>33</TotalTime>
  <Words>1216</Words>
  <Application>Microsoft Office PowerPoint</Application>
  <PresentationFormat>Широкоэкранный</PresentationFormat>
  <Paragraphs>84</Paragraphs>
  <Slides>17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Segoe Print</vt:lpstr>
      <vt:lpstr>Тема10</vt:lpstr>
      <vt:lpstr>Проводящие ткани </vt:lpstr>
      <vt:lpstr>Презентация PowerPoint</vt:lpstr>
      <vt:lpstr>Ксилема (древесина)</vt:lpstr>
      <vt:lpstr>1. Трахеиды </vt:lpstr>
      <vt:lpstr>2. Сосуды </vt:lpstr>
      <vt:lpstr>Презентация PowerPoint</vt:lpstr>
      <vt:lpstr>3. Древесинные волокна (либриформ) </vt:lpstr>
      <vt:lpstr>4. Паренхимные клетки (древесинная паренхима) </vt:lpstr>
      <vt:lpstr>Флоэма (луб)</vt:lpstr>
      <vt:lpstr>1. Ситовидные элементы </vt:lpstr>
      <vt:lpstr>Презентация PowerPoint</vt:lpstr>
      <vt:lpstr>2. Склеренхимные элементы (лубяные волокна) </vt:lpstr>
      <vt:lpstr>3. Паренхимные элементы (лубяная паренхима) </vt:lpstr>
      <vt:lpstr>Жилка</vt:lpstr>
      <vt:lpstr>1. Открытые </vt:lpstr>
      <vt:lpstr>2. Закрытые </vt:lpstr>
      <vt:lpstr>Как вода поднимается от корней к листьям, против силы тяжести?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Проводящие ткани </dc:title>
  <dc:creator>Пупковы</dc:creator>
  <cp:lastModifiedBy>Пупковы</cp:lastModifiedBy>
  <cp:revision>4</cp:revision>
  <dcterms:created xsi:type="dcterms:W3CDTF">2023-09-10T07:43:28Z</dcterms:created>
  <dcterms:modified xsi:type="dcterms:W3CDTF">2023-09-10T08:17:25Z</dcterms:modified>
</cp:coreProperties>
</file>