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4" r:id="rId2"/>
    <p:sldId id="257" r:id="rId3"/>
    <p:sldId id="259" r:id="rId4"/>
    <p:sldId id="280" r:id="rId5"/>
    <p:sldId id="273" r:id="rId6"/>
    <p:sldId id="261" r:id="rId7"/>
    <p:sldId id="263" r:id="rId8"/>
    <p:sldId id="264" r:id="rId9"/>
    <p:sldId id="265" r:id="rId10"/>
    <p:sldId id="267" r:id="rId11"/>
    <p:sldId id="272" r:id="rId12"/>
    <p:sldId id="268" r:id="rId13"/>
    <p:sldId id="266" r:id="rId14"/>
    <p:sldId id="269" r:id="rId15"/>
    <p:sldId id="279" r:id="rId16"/>
    <p:sldId id="270" r:id="rId17"/>
    <p:sldId id="277" r:id="rId18"/>
    <p:sldId id="271" r:id="rId19"/>
    <p:sldId id="278" r:id="rId20"/>
    <p:sldId id="275" r:id="rId21"/>
    <p:sldId id="276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86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21265E-5272-4590-BF65-C311F500846E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1F6BBD-59B8-49DE-8C8B-2958CE9270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7883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B6C4B5F-A871-4559-9D24-4FFAA37DCEC5}" type="slidenum">
              <a:rPr lang="ru-RU" altLang="ru-RU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6</a:t>
            </a:fld>
            <a:endParaRPr lang="ru-RU" alt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27557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FABF8-43EA-4412-B463-900B146136CD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0D93F-194C-4168-A0E2-751157648F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917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FABF8-43EA-4412-B463-900B146136CD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0D93F-194C-4168-A0E2-751157648F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669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FABF8-43EA-4412-B463-900B146136CD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0D93F-194C-4168-A0E2-751157648F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71000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FABF8-43EA-4412-B463-900B146136CD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0D93F-194C-4168-A0E2-751157648F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604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FABF8-43EA-4412-B463-900B146136CD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0D93F-194C-4168-A0E2-751157648F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68063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FABF8-43EA-4412-B463-900B146136CD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0D93F-194C-4168-A0E2-751157648F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286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FABF8-43EA-4412-B463-900B146136CD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0D93F-194C-4168-A0E2-751157648F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1523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FABF8-43EA-4412-B463-900B146136CD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0D93F-194C-4168-A0E2-751157648F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6745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FABF8-43EA-4412-B463-900B146136CD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0D93F-194C-4168-A0E2-751157648F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8259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FABF8-43EA-4412-B463-900B146136CD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0D93F-194C-4168-A0E2-751157648F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0823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FABF8-43EA-4412-B463-900B146136CD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0D93F-194C-4168-A0E2-751157648F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76388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3FABF8-43EA-4412-B463-900B146136CD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80D93F-194C-4168-A0E2-751157648F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130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4.png"/><Relationship Id="rId7" Type="http://schemas.openxmlformats.org/officeDocument/2006/relationships/image" Target="../media/image7.png"/><Relationship Id="rId12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microsoft.com/office/2007/relationships/hdphoto" Target="../media/hdphoto3.wdp"/><Relationship Id="rId5" Type="http://schemas.openxmlformats.org/officeDocument/2006/relationships/image" Target="../media/image5.png"/><Relationship Id="rId10" Type="http://schemas.openxmlformats.org/officeDocument/2006/relationships/image" Target="../media/image11.png"/><Relationship Id="rId4" Type="http://schemas.microsoft.com/office/2007/relationships/hdphoto" Target="../media/hdphoto4.wdp"/><Relationship Id="rId9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microsoft.com/office/2007/relationships/hdphoto" Target="../media/hdphoto3.wdp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12" Type="http://schemas.openxmlformats.org/officeDocument/2006/relationships/image" Target="../media/image1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0.png"/><Relationship Id="rId5" Type="http://schemas.openxmlformats.org/officeDocument/2006/relationships/image" Target="../media/image5.png"/><Relationship Id="rId10" Type="http://schemas.microsoft.com/office/2007/relationships/hdphoto" Target="../media/hdphoto2.wdp"/><Relationship Id="rId4" Type="http://schemas.microsoft.com/office/2007/relationships/hdphoto" Target="../media/hdphoto1.wdp"/><Relationship Id="rId9" Type="http://schemas.openxmlformats.org/officeDocument/2006/relationships/image" Target="../media/image9.png"/><Relationship Id="rId1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microsoft.com/office/2007/relationships/hdphoto" Target="../media/hdphoto3.wdp"/><Relationship Id="rId3" Type="http://schemas.openxmlformats.org/officeDocument/2006/relationships/image" Target="../media/image24.png"/><Relationship Id="rId7" Type="http://schemas.openxmlformats.org/officeDocument/2006/relationships/image" Target="../media/image7.png"/><Relationship Id="rId12" Type="http://schemas.openxmlformats.org/officeDocument/2006/relationships/image" Target="../media/image1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0.png"/><Relationship Id="rId5" Type="http://schemas.openxmlformats.org/officeDocument/2006/relationships/image" Target="../media/image5.png"/><Relationship Id="rId10" Type="http://schemas.microsoft.com/office/2007/relationships/hdphoto" Target="../media/hdphoto2.wdp"/><Relationship Id="rId4" Type="http://schemas.microsoft.com/office/2007/relationships/hdphoto" Target="../media/hdphoto4.wdp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0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microsoft.com/office/2007/relationships/hdphoto" Target="../media/hdphoto3.wdp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12" Type="http://schemas.openxmlformats.org/officeDocument/2006/relationships/image" Target="../media/image1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0.png"/><Relationship Id="rId5" Type="http://schemas.openxmlformats.org/officeDocument/2006/relationships/image" Target="../media/image5.png"/><Relationship Id="rId10" Type="http://schemas.microsoft.com/office/2007/relationships/hdphoto" Target="../media/hdphoto2.wdp"/><Relationship Id="rId4" Type="http://schemas.microsoft.com/office/2007/relationships/hdphoto" Target="../media/hdphoto1.wdp"/><Relationship Id="rId9" Type="http://schemas.openxmlformats.org/officeDocument/2006/relationships/image" Target="../media/image9.png"/><Relationship Id="rId1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8168013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01831" y="-122662"/>
            <a:ext cx="12693831" cy="7504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80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/>
          </p:cNvSpPr>
          <p:nvPr>
            <p:ph type="title"/>
          </p:nvPr>
        </p:nvSpPr>
        <p:spPr>
          <a:xfrm>
            <a:off x="92597" y="0"/>
            <a:ext cx="12099403" cy="1417638"/>
          </a:xfrm>
          <a:gradFill rotWithShape="1">
            <a:gsLst>
              <a:gs pos="0">
                <a:srgbClr val="FFFF00"/>
              </a:gs>
              <a:gs pos="100000">
                <a:srgbClr val="F6FDA1"/>
              </a:gs>
            </a:gsLst>
            <a:lin ang="5400000" scaled="1"/>
          </a:gradFill>
        </p:spPr>
        <p:txBody>
          <a:bodyPr/>
          <a:lstStyle/>
          <a:p>
            <a:pPr algn="ctr" eaLnBrk="1" hangingPunct="1"/>
            <a:r>
              <a:rPr lang="ru-RU" altLang="ru-RU" sz="7200" b="1" i="1" dirty="0">
                <a:solidFill>
                  <a:srgbClr val="00CC00"/>
                </a:solidFill>
                <a:latin typeface="Comic Sans MS" panose="030F0702030302020204" pitchFamily="66" charset="0"/>
              </a:rPr>
              <a:t>Проверь себя</a:t>
            </a:r>
          </a:p>
        </p:txBody>
      </p:sp>
      <p:sp>
        <p:nvSpPr>
          <p:cNvPr id="59395" name="Rectangle 3"/>
          <p:cNvSpPr>
            <a:spLocks noGrp="1"/>
          </p:cNvSpPr>
          <p:nvPr>
            <p:ph sz="quarter" idx="1"/>
          </p:nvPr>
        </p:nvSpPr>
        <p:spPr>
          <a:xfrm>
            <a:off x="92597" y="1412876"/>
            <a:ext cx="12099403" cy="5445125"/>
          </a:xfrm>
          <a:gradFill rotWithShape="1">
            <a:gsLst>
              <a:gs pos="0">
                <a:srgbClr val="F6FDA1"/>
              </a:gs>
              <a:gs pos="100000">
                <a:srgbClr val="FFFF00"/>
              </a:gs>
            </a:gsLst>
            <a:lin ang="5400000" scaled="1"/>
          </a:gradFill>
        </p:spPr>
        <p:txBody>
          <a:bodyPr>
            <a:normAutofit lnSpcReduction="10000"/>
          </a:bodyPr>
          <a:lstStyle/>
          <a:p>
            <a:pPr algn="ctr" eaLnBrk="1" hangingPunct="1">
              <a:buFontTx/>
              <a:buNone/>
            </a:pPr>
            <a:r>
              <a:rPr lang="ru-RU" altLang="ru-RU" sz="6000" b="1" i="1" dirty="0">
                <a:latin typeface="Comic Sans MS" panose="030F0702030302020204" pitchFamily="66" charset="0"/>
              </a:rPr>
              <a:t>Гр</a:t>
            </a:r>
            <a:r>
              <a:rPr lang="ru-RU" altLang="ru-RU" sz="6000" b="1" i="1" dirty="0">
                <a:solidFill>
                  <a:srgbClr val="FF0000"/>
                </a:solidFill>
                <a:latin typeface="Comic Sans MS" panose="030F0702030302020204" pitchFamily="66" charset="0"/>
              </a:rPr>
              <a:t>о</a:t>
            </a:r>
            <a:r>
              <a:rPr lang="ru-RU" altLang="ru-RU" sz="6000" b="1" i="1" dirty="0">
                <a:latin typeface="Comic Sans MS" panose="030F0702030302020204" pitchFamily="66" charset="0"/>
              </a:rPr>
              <a:t>з</a:t>
            </a:r>
            <a:r>
              <a:rPr lang="el-GR" altLang="ru-RU" sz="6000" b="1" i="1" dirty="0" smtClean="0">
                <a:latin typeface="Comic Sans MS" panose="030F0702030302020204" pitchFamily="66" charset="0"/>
              </a:rPr>
              <a:t>ά</a:t>
            </a:r>
            <a:r>
              <a:rPr lang="ru-RU" altLang="ru-RU" sz="6000" b="1" i="1" dirty="0" smtClean="0">
                <a:latin typeface="Comic Sans MS" panose="030F0702030302020204" pitchFamily="66" charset="0"/>
              </a:rPr>
              <a:t>,</a:t>
            </a:r>
            <a:endParaRPr lang="ru-RU" altLang="ru-RU" sz="6000" b="1" i="1" dirty="0">
              <a:latin typeface="Comic Sans MS" panose="030F0702030302020204" pitchFamily="66" charset="0"/>
            </a:endParaRPr>
          </a:p>
          <a:p>
            <a:pPr algn="ctr" eaLnBrk="1" hangingPunct="1">
              <a:buFontTx/>
              <a:buNone/>
            </a:pPr>
            <a:r>
              <a:rPr lang="ru-RU" altLang="ru-RU" sz="6000" b="1" i="1" dirty="0" err="1">
                <a:latin typeface="Comic Sans MS" panose="030F0702030302020204" pitchFamily="66" charset="0"/>
              </a:rPr>
              <a:t>Б</a:t>
            </a:r>
            <a:r>
              <a:rPr lang="ru-RU" altLang="ru-RU" sz="6000" b="1" i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о</a:t>
            </a:r>
            <a:r>
              <a:rPr lang="ru-RU" altLang="ru-RU" sz="6000" b="1" i="1" dirty="0" err="1">
                <a:latin typeface="Comic Sans MS" panose="030F0702030302020204" pitchFamily="66" charset="0"/>
              </a:rPr>
              <a:t>брь</a:t>
            </a:r>
            <a:r>
              <a:rPr lang="en-US" altLang="ru-RU" sz="6000" b="1" i="1" dirty="0" smtClean="0">
                <a:latin typeface="Comic Sans MS" panose="030F0702030302020204" pitchFamily="66" charset="0"/>
              </a:rPr>
              <a:t>í</a:t>
            </a:r>
            <a:endParaRPr lang="ru-RU" altLang="ru-RU" sz="6000" b="1" i="1" dirty="0">
              <a:latin typeface="Comic Sans MS" panose="030F0702030302020204" pitchFamily="66" charset="0"/>
            </a:endParaRPr>
          </a:p>
          <a:p>
            <a:pPr algn="ctr" eaLnBrk="1" hangingPunct="1">
              <a:buFontTx/>
              <a:buNone/>
            </a:pPr>
            <a:r>
              <a:rPr lang="ru-RU" altLang="ru-RU" sz="6000" b="1" i="1" dirty="0">
                <a:latin typeface="Comic Sans MS" panose="030F0702030302020204" pitchFamily="66" charset="0"/>
              </a:rPr>
              <a:t>С</a:t>
            </a:r>
            <a:r>
              <a:rPr lang="ru-RU" altLang="ru-RU" sz="6000" b="1" i="1" dirty="0">
                <a:solidFill>
                  <a:srgbClr val="FF0000"/>
                </a:solidFill>
                <a:latin typeface="Comic Sans MS" panose="030F0702030302020204" pitchFamily="66" charset="0"/>
              </a:rPr>
              <a:t>о</a:t>
            </a:r>
            <a:r>
              <a:rPr lang="ru-RU" altLang="ru-RU" sz="6000" b="1" i="1" dirty="0">
                <a:latin typeface="Comic Sans MS" panose="030F0702030302020204" pitchFamily="66" charset="0"/>
              </a:rPr>
              <a:t>в</a:t>
            </a:r>
            <a:r>
              <a:rPr lang="el-GR" altLang="ru-RU" sz="6000" b="1" i="1" dirty="0">
                <a:latin typeface="Comic Sans MS" panose="030F0702030302020204" pitchFamily="66" charset="0"/>
              </a:rPr>
              <a:t>ά</a:t>
            </a:r>
            <a:r>
              <a:rPr lang="ru-RU" altLang="ru-RU" sz="6000" b="1" i="1" dirty="0">
                <a:latin typeface="Comic Sans MS" panose="030F0702030302020204" pitchFamily="66" charset="0"/>
              </a:rPr>
              <a:t> </a:t>
            </a:r>
          </a:p>
          <a:p>
            <a:pPr algn="ctr" eaLnBrk="1" hangingPunct="1">
              <a:buFontTx/>
              <a:buNone/>
            </a:pPr>
            <a:r>
              <a:rPr lang="ru-RU" altLang="ru-RU" sz="6000" b="1" i="1" dirty="0" err="1">
                <a:latin typeface="Comic Sans MS" panose="030F0702030302020204" pitchFamily="66" charset="0"/>
              </a:rPr>
              <a:t>Ч</a:t>
            </a:r>
            <a:r>
              <a:rPr lang="ru-RU" altLang="ru-RU" sz="6000" b="1" i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а</a:t>
            </a:r>
            <a:r>
              <a:rPr lang="ru-RU" altLang="ru-RU" sz="6000" b="1" i="1" dirty="0" err="1">
                <a:latin typeface="Comic Sans MS" panose="030F0702030302020204" pitchFamily="66" charset="0"/>
              </a:rPr>
              <a:t>сь</a:t>
            </a:r>
            <a:r>
              <a:rPr lang="en-US" altLang="ru-RU" sz="6000" b="1" i="1" dirty="0">
                <a:latin typeface="Comic Sans MS" panose="030F0702030302020204" pitchFamily="66" charset="0"/>
              </a:rPr>
              <a:t>í</a:t>
            </a:r>
            <a:r>
              <a:rPr lang="ru-RU" altLang="ru-RU" sz="6000" b="1" i="1" dirty="0">
                <a:latin typeface="Comic Sans MS" panose="030F0702030302020204" pitchFamily="66" charset="0"/>
              </a:rPr>
              <a:t> </a:t>
            </a:r>
          </a:p>
          <a:p>
            <a:pPr algn="ctr" eaLnBrk="1" hangingPunct="1">
              <a:buFontTx/>
              <a:buNone/>
            </a:pPr>
            <a:r>
              <a:rPr lang="ru-RU" altLang="ru-RU" sz="6000" b="1" i="1" dirty="0" smtClean="0">
                <a:latin typeface="Comic Sans MS" panose="030F0702030302020204" pitchFamily="66" charset="0"/>
              </a:rPr>
              <a:t>Г</a:t>
            </a:r>
            <a:r>
              <a:rPr lang="ru-RU" altLang="ru-RU" sz="6000" b="1" i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о</a:t>
            </a:r>
            <a:r>
              <a:rPr lang="ru-RU" altLang="ru-RU" sz="6000" b="1" i="1" dirty="0" smtClean="0">
                <a:latin typeface="Comic Sans MS" panose="030F0702030302020204" pitchFamily="66" charset="0"/>
              </a:rPr>
              <a:t>ра</a:t>
            </a:r>
          </a:p>
          <a:p>
            <a:pPr algn="ctr" eaLnBrk="1" hangingPunct="1">
              <a:buFontTx/>
              <a:buNone/>
            </a:pPr>
            <a:r>
              <a:rPr lang="ru-RU" altLang="ru-RU" sz="6000" b="1" i="1" dirty="0" smtClean="0">
                <a:latin typeface="Comic Sans MS" panose="030F0702030302020204" pitchFamily="66" charset="0"/>
              </a:rPr>
              <a:t>Сл</a:t>
            </a:r>
            <a:r>
              <a:rPr lang="ru-RU" altLang="ru-RU" sz="6000" b="1" i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е</a:t>
            </a:r>
            <a:r>
              <a:rPr lang="ru-RU" altLang="ru-RU" sz="6000" b="1" i="1" dirty="0" smtClean="0">
                <a:latin typeface="Comic Sans MS" panose="030F0702030302020204" pitchFamily="66" charset="0"/>
              </a:rPr>
              <a:t>ды</a:t>
            </a:r>
            <a:endParaRPr lang="ru-RU" altLang="ru-RU" dirty="0" smtClean="0"/>
          </a:p>
        </p:txBody>
      </p:sp>
      <p:pic>
        <p:nvPicPr>
          <p:cNvPr id="38916" name="Picture 4">
            <a:extLst>
              <a:ext uri="{FF2B5EF4-FFF2-40B4-BE49-F238E27FC236}">
                <a16:creationId xmlns:a16="http://schemas.microsoft.com/office/drawing/2014/main" id="{D5BA2E7E-7710-47FB-8243-393A340E82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620752" y="220933"/>
            <a:ext cx="2123728" cy="200025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8390182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5939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1000"/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59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 animBg="1"/>
      <p:bldP spid="59395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altLang="ru-RU" sz="8000" b="1" i="1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Пещера алгоритма</a:t>
            </a:r>
            <a:endParaRPr lang="ru-RU" sz="8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Для прохождения этого испытания , необходимо объединится в пары.</a:t>
            </a:r>
          </a:p>
          <a:p>
            <a:pPr>
              <a:buFontTx/>
              <a:buChar char="-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помощью карточек – составьте правильней алгоритм проверки безударной гласной в словах.</a:t>
            </a:r>
          </a:p>
          <a:p>
            <a:pPr>
              <a:buFontTx/>
              <a:buChar char="-"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580598"/>
            <a:ext cx="11087501" cy="3277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997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89210" y="0"/>
            <a:ext cx="11976410" cy="1557338"/>
          </a:xfr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sz="3600" b="1" dirty="0" smtClean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Давайте прочитаем алгоритм</a:t>
            </a:r>
            <a:endParaRPr lang="ru-RU" altLang="ru-RU" sz="3600" b="1" dirty="0">
              <a:solidFill>
                <a:srgbClr val="99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https://kladraz.ru/upload/blogs2/2016/4/8928_b141a0ae52aba98e21e05347b823c47b.jpg"/>
          <p:cNvPicPr>
            <a:picLocks noGrp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630" y="1271239"/>
            <a:ext cx="11675326" cy="56871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421320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3814"/>
            <a:ext cx="12054468" cy="6991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365125"/>
            <a:ext cx="12191999" cy="1325563"/>
          </a:xfrm>
        </p:spPr>
        <p:txBody>
          <a:bodyPr>
            <a:normAutofit/>
          </a:bodyPr>
          <a:lstStyle/>
          <a:p>
            <a:pPr algn="ctr"/>
            <a:r>
              <a:rPr lang="ru-RU" sz="8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Грибная полянка</a:t>
            </a:r>
            <a:endParaRPr lang="ru-RU" sz="80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1416205"/>
            <a:ext cx="12191999" cy="5441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0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821" y="-16839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15" b="96657" l="2500" r="96250">
                        <a14:foregroundMark x1="33750" y1="84708" x2="33750" y2="84708"/>
                        <a14:foregroundMark x1="39500" y1="85775" x2="39500" y2="85775"/>
                        <a14:foregroundMark x1="15917" y1="58037" x2="15917" y2="58037"/>
                        <a14:foregroundMark x1="14000" y1="54196" x2="14000" y2="54196"/>
                        <a14:foregroundMark x1="83500" y1="59104" x2="83500" y2="59104"/>
                        <a14:foregroundMark x1="75833" y1="50356" x2="75833" y2="50356"/>
                        <a14:foregroundMark x1="9500" y1="47084" x2="9500" y2="47084"/>
                        <a14:foregroundMark x1="64417" y1="83073" x2="64417" y2="83073"/>
                        <a14:foregroundMark x1="63083" y1="91750" x2="63083" y2="91750"/>
                        <a14:foregroundMark x1="59250" y1="15007" x2="59250" y2="15007"/>
                        <a14:foregroundMark x1="26083" y1="90683" x2="26083" y2="906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5847" y="5264740"/>
            <a:ext cx="1351900" cy="158397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958" y="4752858"/>
            <a:ext cx="2098022" cy="21600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7" y="5346446"/>
            <a:ext cx="1489751" cy="15119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0" y="3897026"/>
            <a:ext cx="1491186" cy="16561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107" y="4079504"/>
            <a:ext cx="1795690" cy="202292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97" y="5269592"/>
            <a:ext cx="1563145" cy="164330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9359" l="63" r="100000">
                        <a14:foregroundMark x1="68063" y1="44818" x2="68063" y2="44818"/>
                        <a14:foregroundMark x1="78188" y1="19391" x2="78188" y2="19391"/>
                        <a14:foregroundMark x1="72250" y1="82853" x2="72250" y2="82853"/>
                        <a14:foregroundMark x1="25625" y1="85096" x2="25625" y2="85096"/>
                        <a14:foregroundMark x1="30688" y1="87607" x2="30688" y2="87607"/>
                        <a14:foregroundMark x1="74313" y1="24733" x2="74313" y2="247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631" y="3893718"/>
            <a:ext cx="1418370" cy="165949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0574" y="4007956"/>
            <a:ext cx="1300123" cy="201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2279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Ключом от клетки является учебник. Откройте учебник на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стр.99 № 152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51783" y="1825625"/>
            <a:ext cx="3288433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67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15" b="96657" l="2500" r="96250">
                        <a14:foregroundMark x1="33750" y1="84708" x2="33750" y2="84708"/>
                        <a14:foregroundMark x1="39500" y1="85775" x2="39500" y2="85775"/>
                        <a14:foregroundMark x1="15917" y1="58037" x2="15917" y2="58037"/>
                        <a14:foregroundMark x1="14000" y1="54196" x2="14000" y2="54196"/>
                        <a14:foregroundMark x1="83500" y1="59104" x2="83500" y2="59104"/>
                        <a14:foregroundMark x1="75833" y1="50356" x2="75833" y2="50356"/>
                        <a14:foregroundMark x1="9500" y1="47084" x2="9500" y2="47084"/>
                        <a14:foregroundMark x1="64417" y1="83073" x2="64417" y2="83073"/>
                        <a14:foregroundMark x1="63083" y1="91750" x2="63083" y2="91750"/>
                        <a14:foregroundMark x1="59250" y1="15007" x2="59250" y2="15007"/>
                        <a14:foregroundMark x1="26083" y1="90683" x2="26083" y2="906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100" y="2957628"/>
            <a:ext cx="1351900" cy="158397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334" y="2996952"/>
            <a:ext cx="2098022" cy="21600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801" y="3501699"/>
            <a:ext cx="1489751" cy="15119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1594" y="3094343"/>
            <a:ext cx="1491186" cy="16561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554" y="2883156"/>
            <a:ext cx="1534063" cy="172819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429" r="100000">
                        <a14:foregroundMark x1="22857" y1="29393" x2="22857" y2="293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0552" y="3922435"/>
            <a:ext cx="1411043" cy="129614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5698" y="3418579"/>
            <a:ext cx="1440160" cy="151401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9359" l="63" r="100000">
                        <a14:foregroundMark x1="68063" y1="44818" x2="68063" y2="44818"/>
                        <a14:foregroundMark x1="78188" y1="19391" x2="78188" y2="19391"/>
                        <a14:foregroundMark x1="72250" y1="82853" x2="72250" y2="82853"/>
                        <a14:foregroundMark x1="25625" y1="85096" x2="25625" y2="85096"/>
                        <a14:foregroundMark x1="30688" y1="87607" x2="30688" y2="87607"/>
                        <a14:foregroundMark x1="74313" y1="24733" x2="74313" y2="247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2351" y="3711859"/>
            <a:ext cx="1418370" cy="165949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7" y="2163765"/>
            <a:ext cx="5171749" cy="3517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6964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628775"/>
          </a:xfr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</a:gradFill>
        </p:spPr>
        <p:txBody>
          <a:bodyPr/>
          <a:lstStyle/>
          <a:p>
            <a:pPr algn="ctr" eaLnBrk="1" hangingPunct="1"/>
            <a:r>
              <a:rPr lang="en-US" altLang="ru-RU" sz="7200" b="1" i="1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ru-RU" altLang="ru-RU" sz="7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Итог  </a:t>
            </a:r>
            <a:r>
              <a:rPr lang="ru-RU" altLang="ru-RU" sz="7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урока:</a:t>
            </a:r>
          </a:p>
        </p:txBody>
      </p:sp>
      <p:sp>
        <p:nvSpPr>
          <p:cNvPr id="65539" name="Rectangle 3">
            <a:extLst>
              <a:ext uri="{FF2B5EF4-FFF2-40B4-BE49-F238E27FC236}">
                <a16:creationId xmlns:a16="http://schemas.microsoft.com/office/drawing/2014/main" id="{97778C12-4845-4F66-A007-2673A8F7B343}"/>
              </a:ext>
            </a:extLst>
          </p:cNvPr>
          <p:cNvSpPr>
            <a:spLocks noGrp="1" noChangeArrowheads="1"/>
          </p:cNvSpPr>
          <p:nvPr>
            <p:ph sz="quarter" idx="1"/>
          </p:nvPr>
        </p:nvSpPr>
        <p:spPr>
          <a:xfrm>
            <a:off x="0" y="1628776"/>
            <a:ext cx="12192000" cy="5229225"/>
          </a:xfr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 eaLnBrk="1" hangingPunct="1">
              <a:buFontTx/>
              <a:buNone/>
              <a:defRPr/>
            </a:pPr>
            <a:r>
              <a:rPr lang="ru-RU" sz="6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-Кого мы сегодня спасали на уроке?</a:t>
            </a:r>
            <a:endParaRPr lang="ru-RU" sz="6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Font typeface="Wingdings 2" panose="05020102010507070707" pitchFamily="18" charset="2"/>
              <a:buNone/>
              <a:defRPr/>
            </a:pPr>
            <a:r>
              <a:rPr lang="ru-RU" sz="6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-Какие знания помогли нам спасти эти буквы?</a:t>
            </a:r>
            <a:endParaRPr lang="ru-RU" sz="6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04" name="Picture 4" descr="C:\Documents and Settings\Admin\Local Settings\Temporary Internet Files\Content.IE5\O5QJJIEI\MC900406184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137" y="4243388"/>
            <a:ext cx="1834066" cy="184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34161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65539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65539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65539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80"/>
                            </p:stCondLst>
                            <p:childTnLst>
                              <p:par>
                                <p:cTn id="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 animBg="1"/>
      <p:bldP spid="65539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15" b="96657" l="2500" r="96250">
                        <a14:foregroundMark x1="33750" y1="84708" x2="33750" y2="84708"/>
                        <a14:foregroundMark x1="39500" y1="85775" x2="39500" y2="85775"/>
                        <a14:foregroundMark x1="15917" y1="58037" x2="15917" y2="58037"/>
                        <a14:foregroundMark x1="14000" y1="54196" x2="14000" y2="54196"/>
                        <a14:foregroundMark x1="83500" y1="59104" x2="83500" y2="59104"/>
                        <a14:foregroundMark x1="75833" y1="50356" x2="75833" y2="50356"/>
                        <a14:foregroundMark x1="9500" y1="47084" x2="9500" y2="47084"/>
                        <a14:foregroundMark x1="64417" y1="83073" x2="64417" y2="83073"/>
                        <a14:foregroundMark x1="63083" y1="91750" x2="63083" y2="91750"/>
                        <a14:foregroundMark x1="59250" y1="15007" x2="59250" y2="15007"/>
                        <a14:foregroundMark x1="26083" y1="90683" x2="26083" y2="906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100" y="2957628"/>
            <a:ext cx="1351900" cy="158397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334" y="2996952"/>
            <a:ext cx="2098022" cy="21600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801" y="3501699"/>
            <a:ext cx="1489751" cy="15119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1594" y="3094343"/>
            <a:ext cx="1491186" cy="16561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554" y="2883156"/>
            <a:ext cx="1534063" cy="172819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429" r="100000">
                        <a14:foregroundMark x1="22857" y1="29393" x2="22857" y2="293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0552" y="3922435"/>
            <a:ext cx="1411043" cy="129614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5698" y="3418579"/>
            <a:ext cx="1440160" cy="151401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9359" l="63" r="100000">
                        <a14:foregroundMark x1="68063" y1="44818" x2="68063" y2="44818"/>
                        <a14:foregroundMark x1="78188" y1="19391" x2="78188" y2="19391"/>
                        <a14:foregroundMark x1="72250" y1="82853" x2="72250" y2="82853"/>
                        <a14:foregroundMark x1="25625" y1="85096" x2="25625" y2="85096"/>
                        <a14:foregroundMark x1="30688" y1="87607" x2="30688" y2="87607"/>
                        <a14:foregroundMark x1="74313" y1="24733" x2="74313" y2="247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2351" y="3711859"/>
            <a:ext cx="1418370" cy="1659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6248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9" name="Rectangle 3"/>
          <p:cNvSpPr>
            <a:spLocks noGrp="1"/>
          </p:cNvSpPr>
          <p:nvPr>
            <p:ph type="body" idx="4294967295"/>
          </p:nvPr>
        </p:nvSpPr>
        <p:spPr>
          <a:xfrm>
            <a:off x="1635513" y="357187"/>
            <a:ext cx="9144000" cy="314325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sz="5400" dirty="0" err="1"/>
              <a:t>Здрвствйт</a:t>
            </a:r>
            <a:r>
              <a:rPr lang="ru-RU" altLang="ru-RU" sz="5400" dirty="0"/>
              <a:t>…</a:t>
            </a:r>
            <a:r>
              <a:rPr lang="ru-RU" altLang="ru-RU" sz="5400" dirty="0" err="1"/>
              <a:t>рбт</a:t>
            </a:r>
            <a:r>
              <a:rPr lang="ru-RU" altLang="ru-RU" sz="5400" dirty="0"/>
              <a:t>. </a:t>
            </a:r>
          </a:p>
          <a:p>
            <a:pPr algn="ctr" eaLnBrk="1" hangingPunct="1">
              <a:buFont typeface="Wingdings 2" panose="05020102010507070707" pitchFamily="18" charset="2"/>
              <a:buNone/>
            </a:pPr>
            <a:r>
              <a:rPr lang="ru-RU" altLang="ru-RU" sz="5400" dirty="0" err="1" smtClean="0"/>
              <a:t>Глсны</a:t>
            </a:r>
            <a:r>
              <a:rPr lang="ru-RU" altLang="ru-RU" sz="5400" dirty="0" smtClean="0"/>
              <a:t> </a:t>
            </a:r>
            <a:r>
              <a:rPr lang="ru-RU" altLang="ru-RU" sz="5400" dirty="0" err="1"/>
              <a:t>бкв</a:t>
            </a:r>
            <a:r>
              <a:rPr lang="ru-RU" altLang="ru-RU" sz="5400" dirty="0"/>
              <a:t> </a:t>
            </a:r>
            <a:r>
              <a:rPr lang="ru-RU" altLang="ru-RU" sz="5400" dirty="0" err="1"/>
              <a:t>ппли</a:t>
            </a:r>
            <a:r>
              <a:rPr lang="ru-RU" altLang="ru-RU" sz="5400" dirty="0"/>
              <a:t> в </a:t>
            </a:r>
            <a:r>
              <a:rPr lang="ru-RU" altLang="ru-RU" sz="5400" dirty="0" err="1"/>
              <a:t>плн</a:t>
            </a:r>
            <a:r>
              <a:rPr lang="ru-RU" altLang="ru-RU" sz="5400" dirty="0"/>
              <a:t>. </a:t>
            </a:r>
            <a:endParaRPr lang="ru-RU" altLang="ru-RU" sz="5400" dirty="0" smtClean="0"/>
          </a:p>
          <a:p>
            <a:pPr algn="ctr" eaLnBrk="1" hangingPunct="1">
              <a:buFont typeface="Wingdings 2" panose="05020102010507070707" pitchFamily="18" charset="2"/>
              <a:buNone/>
            </a:pPr>
            <a:r>
              <a:rPr lang="ru-RU" altLang="ru-RU" sz="5400" dirty="0" err="1" smtClean="0"/>
              <a:t>Пмгт</a:t>
            </a:r>
            <a:r>
              <a:rPr lang="ru-RU" altLang="ru-RU" sz="5400" dirty="0"/>
              <a:t>!</a:t>
            </a:r>
          </a:p>
          <a:p>
            <a:pPr algn="ctr" eaLnBrk="1" hangingPunct="1">
              <a:buFontTx/>
              <a:buNone/>
            </a:pPr>
            <a:endParaRPr lang="ru-RU" altLang="ru-RU" sz="4800" b="1" i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4" descr="5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4981" y="2143125"/>
            <a:ext cx="3643313" cy="445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40062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1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1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9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endParaRPr lang="ru-RU" sz="8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1805" y="1222376"/>
            <a:ext cx="11809141" cy="49545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Возьмите лист и выберите смайлик с названием того задания, который вам больше всего понравился на уроке.</a:t>
            </a:r>
          </a:p>
          <a:p>
            <a:pPr>
              <a:buFontTx/>
              <a:buChar char="-"/>
            </a:pPr>
            <a:r>
              <a:rPr lang="ru-RU" sz="3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Раскрасьте его любим цветом.</a:t>
            </a:r>
          </a:p>
          <a:p>
            <a:pPr>
              <a:buFontTx/>
              <a:buChar char="-"/>
            </a:pPr>
            <a:endParaRPr lang="ru-RU" sz="3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Объект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6791472"/>
              </p:ext>
            </p:extLst>
          </p:nvPr>
        </p:nvGraphicFramePr>
        <p:xfrm>
          <a:off x="4884233" y="3227477"/>
          <a:ext cx="2520177" cy="29097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2" name="Документ" r:id="rId3" imgW="5942952" imgH="6866461" progId="Word.Document.12">
                  <p:embed/>
                </p:oleObj>
              </mc:Choice>
              <mc:Fallback>
                <p:oleObj name="Документ" r:id="rId3" imgW="5942952" imgH="686646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84233" y="3227477"/>
                        <a:ext cx="2520177" cy="29097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25960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sz="8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01483" y="1406777"/>
            <a:ext cx="4770186" cy="4770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4698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0"/>
            <a:ext cx="9144000" cy="1557338"/>
          </a:xfr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</a:gradFill>
        </p:spPr>
        <p:txBody>
          <a:bodyPr/>
          <a:lstStyle/>
          <a:p>
            <a:pPr eaLnBrk="1" hangingPunct="1"/>
            <a:endParaRPr lang="ru-RU" altLang="ru-RU" sz="6000" b="1" i="1" dirty="0">
              <a:solidFill>
                <a:srgbClr val="990099"/>
              </a:solidFill>
            </a:endParaRPr>
          </a:p>
        </p:txBody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3128849B-5206-4A46-A937-9C66839CFE55}"/>
              </a:ext>
            </a:extLst>
          </p:cNvPr>
          <p:cNvSpPr>
            <a:spLocks noGrp="1" noChangeArrowheads="1"/>
          </p:cNvSpPr>
          <p:nvPr>
            <p:ph sz="quarter" idx="1"/>
          </p:nvPr>
        </p:nvSpPr>
        <p:spPr>
          <a:xfrm>
            <a:off x="1524000" y="1371599"/>
            <a:ext cx="8880088" cy="5486401"/>
          </a:xfr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path path="shape">
              <a:fillToRect l="50000" t="50000" r="50000" b="50000"/>
            </a:path>
          </a:gradFill>
        </p:spPr>
        <p:txBody>
          <a:bodyPr>
            <a:normAutofit/>
          </a:bodyPr>
          <a:lstStyle/>
          <a:p>
            <a:pPr marL="274320" indent="-274320" algn="ctr">
              <a:buClr>
                <a:schemeClr val="accent3"/>
              </a:buClr>
              <a:buNone/>
              <a:defRPr/>
            </a:pPr>
            <a:r>
              <a:rPr lang="ru-RU" sz="6600" dirty="0">
                <a:solidFill>
                  <a:srgbClr val="0000FF"/>
                </a:solidFill>
                <a:latin typeface="Comic Sans MS" pitchFamily="66" charset="0"/>
              </a:rPr>
              <a:t>Здравствуйте, ребята.</a:t>
            </a:r>
          </a:p>
          <a:p>
            <a:pPr marL="274320" indent="-274320" algn="ctr">
              <a:buClr>
                <a:schemeClr val="accent3"/>
              </a:buClr>
              <a:buNone/>
              <a:defRPr/>
            </a:pPr>
            <a:r>
              <a:rPr lang="ru-RU" sz="6600" dirty="0">
                <a:solidFill>
                  <a:srgbClr val="0000FF"/>
                </a:solidFill>
                <a:latin typeface="Comic Sans MS" pitchFamily="66" charset="0"/>
              </a:rPr>
              <a:t>Гласные буквы попали в плен.</a:t>
            </a:r>
          </a:p>
          <a:p>
            <a:pPr marL="274320" indent="-274320" algn="ctr">
              <a:buClr>
                <a:schemeClr val="accent3"/>
              </a:buClr>
              <a:buNone/>
              <a:defRPr/>
            </a:pPr>
            <a:r>
              <a:rPr lang="ru-RU" sz="6600" dirty="0">
                <a:solidFill>
                  <a:srgbClr val="0000FF"/>
                </a:solidFill>
                <a:latin typeface="Comic Sans MS" pitchFamily="66" charset="0"/>
              </a:rPr>
              <a:t>Помогите!</a:t>
            </a:r>
          </a:p>
        </p:txBody>
      </p:sp>
    </p:spTree>
    <p:extLst>
      <p:ext uri="{BB962C8B-B14F-4D97-AF65-F5344CB8AC3E}">
        <p14:creationId xmlns:p14="http://schemas.microsoft.com/office/powerpoint/2010/main" val="11571719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867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867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animBg="1"/>
      <p:bldP spid="28675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71" y="0"/>
            <a:ext cx="1215482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15" b="96657" l="2500" r="96250">
                        <a14:foregroundMark x1="33750" y1="84708" x2="33750" y2="84708"/>
                        <a14:foregroundMark x1="39500" y1="85775" x2="39500" y2="85775"/>
                        <a14:foregroundMark x1="15917" y1="58037" x2="15917" y2="58037"/>
                        <a14:foregroundMark x1="14000" y1="54196" x2="14000" y2="54196"/>
                        <a14:foregroundMark x1="83500" y1="59104" x2="83500" y2="59104"/>
                        <a14:foregroundMark x1="75833" y1="50356" x2="75833" y2="50356"/>
                        <a14:foregroundMark x1="9500" y1="47084" x2="9500" y2="47084"/>
                        <a14:foregroundMark x1="64417" y1="83073" x2="64417" y2="83073"/>
                        <a14:foregroundMark x1="63083" y1="91750" x2="63083" y2="91750"/>
                        <a14:foregroundMark x1="59250" y1="15007" x2="59250" y2="15007"/>
                        <a14:foregroundMark x1="26083" y1="90683" x2="26083" y2="906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100" y="2957628"/>
            <a:ext cx="1351900" cy="158397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334" y="2996952"/>
            <a:ext cx="2098022" cy="21600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801" y="3501699"/>
            <a:ext cx="1489751" cy="15119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1594" y="3094343"/>
            <a:ext cx="1491186" cy="16561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554" y="2883156"/>
            <a:ext cx="1534063" cy="172819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429" r="100000">
                        <a14:foregroundMark x1="22857" y1="29393" x2="22857" y2="293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0552" y="3922435"/>
            <a:ext cx="1411043" cy="129614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5698" y="3418579"/>
            <a:ext cx="1440160" cy="151401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9359" l="63" r="100000">
                        <a14:foregroundMark x1="68063" y1="44818" x2="68063" y2="44818"/>
                        <a14:foregroundMark x1="78188" y1="19391" x2="78188" y2="19391"/>
                        <a14:foregroundMark x1="72250" y1="82853" x2="72250" y2="82853"/>
                        <a14:foregroundMark x1="25625" y1="85096" x2="25625" y2="85096"/>
                        <a14:foregroundMark x1="30688" y1="87607" x2="30688" y2="87607"/>
                        <a14:foregroundMark x1="74313" y1="24733" x2="74313" y2="247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2351" y="3711859"/>
            <a:ext cx="1418370" cy="165949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7" y="2163765"/>
            <a:ext cx="5171749" cy="3517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788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те качества, которые возьмем с собой.</a:t>
            </a:r>
            <a:endParaRPr lang="ru-RU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9571" y="1918010"/>
            <a:ext cx="12002429" cy="482847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sz="6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Старание, лень, упорство, аккуратность, любознательность, ответственность, злость, ум, вежливость, грубость.</a:t>
            </a:r>
            <a:endParaRPr lang="ru-RU" sz="6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123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/>
          </p:cNvSpPr>
          <p:nvPr>
            <p:ph type="title"/>
          </p:nvPr>
        </p:nvSpPr>
        <p:spPr>
          <a:xfrm>
            <a:off x="1881188" y="214314"/>
            <a:ext cx="8534400" cy="7588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5400" b="1" i="1" dirty="0">
                <a:solidFill>
                  <a:srgbClr val="7030A0"/>
                </a:solidFill>
              </a:rPr>
              <a:t>Море </a:t>
            </a:r>
            <a:r>
              <a:rPr lang="ru-RU" altLang="ru-RU" sz="5400" b="1" i="1" dirty="0" smtClean="0">
                <a:solidFill>
                  <a:srgbClr val="7030A0"/>
                </a:solidFill>
              </a:rPr>
              <a:t>словарных </a:t>
            </a:r>
            <a:r>
              <a:rPr lang="ru-RU" altLang="ru-RU" sz="5400" b="1" i="1" dirty="0">
                <a:solidFill>
                  <a:srgbClr val="7030A0"/>
                </a:solidFill>
              </a:rPr>
              <a:t>слов</a:t>
            </a:r>
          </a:p>
        </p:txBody>
      </p:sp>
      <p:sp>
        <p:nvSpPr>
          <p:cNvPr id="26627" name="Содержимое 17"/>
          <p:cNvSpPr>
            <a:spLocks noGrp="1"/>
          </p:cNvSpPr>
          <p:nvPr>
            <p:ph sz="quarter" idx="1"/>
          </p:nvPr>
        </p:nvSpPr>
        <p:spPr>
          <a:xfrm>
            <a:off x="2163764" y="1071564"/>
            <a:ext cx="8504237" cy="4884737"/>
          </a:xfrm>
        </p:spPr>
        <p:txBody>
          <a:bodyPr>
            <a:noAutofit/>
          </a:bodyPr>
          <a:lstStyle/>
          <a:p>
            <a:pPr eaLnBrk="1" hangingPunct="1">
              <a:buFontTx/>
              <a:buNone/>
            </a:pPr>
            <a:r>
              <a:rPr lang="ru-RU" alt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В…</a:t>
            </a:r>
            <a:r>
              <a:rPr lang="ru-RU" alt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рона</a:t>
            </a:r>
            <a:r>
              <a:rPr lang="ru-RU" alt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</a:t>
            </a:r>
            <a:r>
              <a:rPr lang="ru-RU" alt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…ник, д…</a:t>
            </a:r>
            <a:r>
              <a:rPr lang="ru-RU" alt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вочка</a:t>
            </a:r>
            <a:r>
              <a:rPr lang="ru-RU" alt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eaLnBrk="1" hangingPunct="1">
              <a:buFontTx/>
              <a:buNone/>
            </a:pPr>
            <a:r>
              <a:rPr lang="ru-RU" alt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яг</a:t>
            </a:r>
            <a:r>
              <a:rPr lang="ru-RU" alt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…да, м…</a:t>
            </a:r>
            <a:r>
              <a:rPr lang="ru-RU" alt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дведь</a:t>
            </a:r>
            <a:r>
              <a:rPr lang="ru-RU" alt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п…нал.</a:t>
            </a:r>
            <a:endParaRPr lang="ru-RU" alt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580" name="Picture 5" descr="ani-goldfish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2064" y="5711826"/>
            <a:ext cx="1584325" cy="114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8" descr="ani-goldfish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0" y="5927726"/>
            <a:ext cx="1441450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Picture 9" descr="ani-goldfish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0689" y="2500313"/>
            <a:ext cx="1081087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3" name="Picture 10" descr="ani-goldfish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016794"/>
            <a:ext cx="1295400" cy="100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4" name="Text Box 22"/>
          <p:cNvSpPr txBox="1">
            <a:spLocks noChangeArrowheads="1"/>
          </p:cNvSpPr>
          <p:nvPr/>
        </p:nvSpPr>
        <p:spPr bwMode="auto">
          <a:xfrm>
            <a:off x="6291263" y="38084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Georgia" panose="02040502050405020303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8CADAE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8C7B70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Georgia" panose="0204050205040502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8FB08C"/>
              </a:buClr>
              <a:buChar char="•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FB08C"/>
              </a:buClr>
              <a:buChar char="•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FB08C"/>
              </a:buClr>
              <a:buChar char="•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FB08C"/>
              </a:buClr>
              <a:buChar char="•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FB08C"/>
              </a:buClr>
              <a:buChar char="•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40859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G:\КАРТИНКИ ДЛЯ ПРЕЗЕНТАЦИЙ\babochka2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15" y="4572000"/>
            <a:ext cx="5196468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Picture 4" descr="G:\КАРТИНКИ ДЛЯ ПРЕЗЕНТАЦИЙ\babochka2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1" y="4572000"/>
            <a:ext cx="3459908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4" descr="G:\КАРТИНКИ ДЛЯ ПРЕЗЕНТАЦИЙ\babochka2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4572000"/>
            <a:ext cx="3071812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7" descr="G:\КАРТИНКИ ДЛЯ ПРЕЗЕНТАЦИЙ\butterfly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25" y="4857751"/>
            <a:ext cx="1500188" cy="130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Picture 8" descr="G:\КАРТИНКИ ДЛЯ ПРЕЗЕНТАЦИЙ\oblaka0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464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Picture 9" descr="G:\КАРТИНКИ ДЛЯ ПРЕЗЕНТАЦИЙ\oblaka0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626" y="1"/>
            <a:ext cx="2714625" cy="305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2" name="Picture 10" descr="G:\КАРТИНКИ ДЛЯ ПРЕЗЕНТАЦИЙ\oblaka0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376" y="0"/>
            <a:ext cx="3857625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2" name="Подзаголовок 18">
            <a:extLst>
              <a:ext uri="{FF2B5EF4-FFF2-40B4-BE49-F238E27FC236}">
                <a16:creationId xmlns:a16="http://schemas.microsoft.com/office/drawing/2014/main" id="{DB7DD46B-3CD6-4899-9F49-4AF447BDF5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1376" y="1315844"/>
            <a:ext cx="10983951" cy="2684656"/>
          </a:xfrm>
        </p:spPr>
        <p:txBody>
          <a:bodyPr>
            <a:noAutofit/>
          </a:bodyPr>
          <a:lstStyle/>
          <a:p>
            <a:pPr marL="26988">
              <a:defRPr/>
            </a:pPr>
            <a:r>
              <a:rPr lang="ru-RU" sz="9000" b="1" dirty="0">
                <a:solidFill>
                  <a:srgbClr val="007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В,  </a:t>
            </a:r>
            <a:r>
              <a:rPr lang="ru-RU" sz="9000" b="1" dirty="0" err="1">
                <a:solidFill>
                  <a:srgbClr val="007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ж.вёт</a:t>
            </a:r>
            <a:r>
              <a:rPr lang="ru-RU" sz="9000" b="1" dirty="0">
                <a:solidFill>
                  <a:srgbClr val="007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ё.,        л.су, </a:t>
            </a:r>
            <a:r>
              <a:rPr lang="ru-RU" sz="9000" b="1" dirty="0" err="1">
                <a:solidFill>
                  <a:srgbClr val="007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к.лючий</a:t>
            </a:r>
            <a:r>
              <a:rPr lang="ru-RU" sz="9000" b="1" dirty="0">
                <a:solidFill>
                  <a:srgbClr val="007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6988">
              <a:defRPr/>
            </a:pPr>
            <a:r>
              <a:rPr lang="ru-RU" sz="6600" i="1" dirty="0">
                <a:solidFill>
                  <a:srgbClr val="007033"/>
                </a:solidFill>
                <a:latin typeface="Comic Sans MS" pitchFamily="66" charset="0"/>
              </a:rPr>
              <a:t> </a:t>
            </a:r>
            <a:r>
              <a:rPr lang="ru-RU" sz="6600" i="1" dirty="0">
                <a:latin typeface="Comic Sans MS" pitchFamily="66" charset="0"/>
              </a:rPr>
              <a:t> </a:t>
            </a:r>
            <a:endParaRPr lang="ru-RU" sz="7200" i="1" dirty="0">
              <a:latin typeface="Comic Sans MS" pitchFamily="66" charset="0"/>
            </a:endParaRPr>
          </a:p>
        </p:txBody>
      </p:sp>
      <p:sp>
        <p:nvSpPr>
          <p:cNvPr id="17" name="Заголовок 16">
            <a:extLst>
              <a:ext uri="{FF2B5EF4-FFF2-40B4-BE49-F238E27FC236}">
                <a16:creationId xmlns:a16="http://schemas.microsoft.com/office/drawing/2014/main" id="{60E95885-C0C8-4B16-B43B-6985BD78CC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7990" y="245327"/>
            <a:ext cx="11552664" cy="168348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7200" b="1" i="1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Лесная </a:t>
            </a:r>
            <a:r>
              <a:rPr lang="ru-RU" sz="7200" b="1" i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полянка</a:t>
            </a:r>
            <a:r>
              <a:rPr lang="ru-RU" sz="7200" b="1" i="1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/>
            </a:r>
            <a:br>
              <a:rPr lang="ru-RU" sz="7200" b="1" i="1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7200" b="1" i="1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  </a:t>
            </a:r>
          </a:p>
        </p:txBody>
      </p:sp>
      <p:pic>
        <p:nvPicPr>
          <p:cNvPr id="31755" name="Picture 4" descr="G:\КАРТИНКИ ДЛЯ ПРЕЗЕНТАЦИЙ\babochka2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4572000"/>
            <a:ext cx="3071812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4" name="Picture 4">
            <a:extLst>
              <a:ext uri="{FF2B5EF4-FFF2-40B4-BE49-F238E27FC236}">
                <a16:creationId xmlns:a16="http://schemas.microsoft.com/office/drawing/2014/main" id="{887E5B75-94C9-4597-991D-2D66357894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863718" y="5000626"/>
            <a:ext cx="2328281" cy="1857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254865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/>
          </p:cNvSpPr>
          <p:nvPr>
            <p:ph type="title"/>
          </p:nvPr>
        </p:nvSpPr>
        <p:spPr>
          <a:xfrm>
            <a:off x="1914834" y="173190"/>
            <a:ext cx="9749341" cy="1878980"/>
          </a:xfrm>
        </p:spPr>
        <p:txBody>
          <a:bodyPr/>
          <a:lstStyle/>
          <a:p>
            <a:pPr eaLnBrk="1" hangingPunct="1"/>
            <a:r>
              <a:rPr lang="ru-RU" altLang="ru-RU" sz="5400" b="1" i="1" dirty="0">
                <a:solidFill>
                  <a:srgbClr val="08B7B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л</a:t>
            </a:r>
            <a:r>
              <a:rPr lang="ru-RU" altLang="ru-RU" sz="5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altLang="ru-RU" sz="5400" b="1" i="1" dirty="0">
                <a:solidFill>
                  <a:srgbClr val="08B7B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 ж</a:t>
            </a:r>
            <a:r>
              <a:rPr lang="ru-RU" altLang="ru-RU" sz="5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altLang="ru-RU" sz="5400" b="1" i="1" dirty="0">
                <a:solidFill>
                  <a:srgbClr val="08B7B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вёт</a:t>
            </a:r>
            <a:r>
              <a:rPr lang="ru-RU" altLang="ru-RU" sz="4800" b="1" i="1" dirty="0">
                <a:solidFill>
                  <a:srgbClr val="08B7B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5400" b="1" i="1" dirty="0">
                <a:solidFill>
                  <a:srgbClr val="08B7B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altLang="ru-RU" sz="5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altLang="ru-RU" sz="5400" b="1" i="1" dirty="0">
                <a:solidFill>
                  <a:srgbClr val="08B7B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лючий</a:t>
            </a:r>
            <a:r>
              <a:rPr lang="ru-RU" altLang="ru-RU" sz="4800" b="1" i="1" dirty="0">
                <a:solidFill>
                  <a:srgbClr val="08B7B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5400" b="1" i="1" dirty="0">
                <a:solidFill>
                  <a:srgbClr val="08B7B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ё</a:t>
            </a:r>
            <a:r>
              <a:rPr lang="ru-RU" altLang="ru-RU" sz="5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ru-RU" altLang="ru-RU" sz="5400" b="1" i="1" dirty="0">
                <a:solidFill>
                  <a:srgbClr val="08B7B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9699" name="Picture 4">
            <a:extLst>
              <a:ext uri="{FF2B5EF4-FFF2-40B4-BE49-F238E27FC236}">
                <a16:creationId xmlns:a16="http://schemas.microsoft.com/office/drawing/2014/main" id="{F6BA820E-6DA1-4DA8-A306-FE90DA3F248B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371278" y="2345738"/>
            <a:ext cx="4677452" cy="3726435"/>
          </a:xfrm>
          <a:effectLst>
            <a:softEdge rad="112500"/>
          </a:effectLst>
        </p:spPr>
      </p:pic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218C5277-CE1A-4E32-B0DE-87F715197041}"/>
              </a:ext>
            </a:extLst>
          </p:cNvPr>
          <p:cNvCxnSpPr/>
          <p:nvPr/>
        </p:nvCxnSpPr>
        <p:spPr>
          <a:xfrm rot="16200000" flipV="1">
            <a:off x="5524500" y="714375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E50CB3C0-6EF1-4A24-8FE0-7DB68EFCAA47}"/>
              </a:ext>
            </a:extLst>
          </p:cNvPr>
          <p:cNvCxnSpPr/>
          <p:nvPr/>
        </p:nvCxnSpPr>
        <p:spPr>
          <a:xfrm>
            <a:off x="9177454" y="1628078"/>
            <a:ext cx="1315844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8B855A43-AFC6-4135-94D3-7E8617DFCF42}"/>
              </a:ext>
            </a:extLst>
          </p:cNvPr>
          <p:cNvCxnSpPr/>
          <p:nvPr/>
        </p:nvCxnSpPr>
        <p:spPr>
          <a:xfrm>
            <a:off x="4015601" y="1517269"/>
            <a:ext cx="1643063" cy="1588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A0C43773-CD6F-4FDF-A154-3DE1C9189B37}"/>
              </a:ext>
            </a:extLst>
          </p:cNvPr>
          <p:cNvCxnSpPr/>
          <p:nvPr/>
        </p:nvCxnSpPr>
        <p:spPr>
          <a:xfrm>
            <a:off x="4015602" y="1757015"/>
            <a:ext cx="1643063" cy="158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983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/>
          </p:cNvSpPr>
          <p:nvPr>
            <p:ph type="title"/>
          </p:nvPr>
        </p:nvSpPr>
        <p:spPr>
          <a:xfrm>
            <a:off x="-1" y="1"/>
            <a:ext cx="12192001" cy="1484313"/>
          </a:xfrm>
          <a:gradFill rotWithShape="1">
            <a:gsLst>
              <a:gs pos="0">
                <a:srgbClr val="FFFF00"/>
              </a:gs>
              <a:gs pos="100000">
                <a:srgbClr val="F6FDA1"/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sz="6000" b="1" dirty="0" smtClean="0">
                <a:solidFill>
                  <a:srgbClr val="00CC00"/>
                </a:solidFill>
                <a:latin typeface="Comic Sans MS" panose="030F0702030302020204" pitchFamily="66" charset="0"/>
              </a:rPr>
              <a:t>Дорога ошибок</a:t>
            </a:r>
            <a:endParaRPr lang="ru-RU" altLang="ru-RU" sz="6000" b="1" dirty="0">
              <a:solidFill>
                <a:srgbClr val="00CC00"/>
              </a:solidFill>
              <a:latin typeface="Comic Sans MS" panose="030F0702030302020204" pitchFamily="66" charset="0"/>
            </a:endParaRPr>
          </a:p>
        </p:txBody>
      </p:sp>
      <p:sp>
        <p:nvSpPr>
          <p:cNvPr id="58371" name="Rectangle 3">
            <a:extLst>
              <a:ext uri="{FF2B5EF4-FFF2-40B4-BE49-F238E27FC236}">
                <a16:creationId xmlns:a16="http://schemas.microsoft.com/office/drawing/2014/main" id="{FC60940E-4010-4490-8F99-EA7E05B5EDBA}"/>
              </a:ext>
            </a:extLst>
          </p:cNvPr>
          <p:cNvSpPr>
            <a:spLocks noGrp="1" noChangeArrowheads="1"/>
          </p:cNvSpPr>
          <p:nvPr>
            <p:ph sz="quarter" idx="1"/>
          </p:nvPr>
        </p:nvSpPr>
        <p:spPr>
          <a:xfrm>
            <a:off x="-178420" y="1484314"/>
            <a:ext cx="12370420" cy="5373687"/>
          </a:xfrm>
          <a:gradFill rotWithShape="1">
            <a:gsLst>
              <a:gs pos="0">
                <a:srgbClr val="F6FDA1"/>
              </a:gs>
              <a:gs pos="100000">
                <a:srgbClr val="FFFF00"/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eaLnBrk="1" hangingPunct="1">
              <a:buFontTx/>
              <a:buNone/>
              <a:defRPr/>
            </a:pPr>
            <a:r>
              <a:rPr lang="ru-RU" sz="8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8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</a:t>
            </a:r>
            <a:r>
              <a:rPr lang="ru-RU" sz="80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8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бабры,  чесы, трава,  грачи, снега, </a:t>
            </a:r>
            <a:r>
              <a:rPr lang="ru-RU" sz="8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гара</a:t>
            </a:r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8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слиды</a:t>
            </a:r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8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сава</a:t>
            </a:r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8372" name="Picture 4" descr="5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375" y="2968627"/>
            <a:ext cx="3984625" cy="429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22825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837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837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 animBg="1"/>
      <p:bldP spid="58371" grpId="0" build="p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233</TotalTime>
  <Words>211</Words>
  <Application>Microsoft Office PowerPoint</Application>
  <PresentationFormat>Широкоэкранный</PresentationFormat>
  <Paragraphs>38</Paragraphs>
  <Slides>21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9" baseType="lpstr">
      <vt:lpstr>Arial</vt:lpstr>
      <vt:lpstr>Calibri</vt:lpstr>
      <vt:lpstr>Calibri Light</vt:lpstr>
      <vt:lpstr>Comic Sans MS</vt:lpstr>
      <vt:lpstr>Times New Roman</vt:lpstr>
      <vt:lpstr>Wingdings 2</vt:lpstr>
      <vt:lpstr>Тема Office</vt:lpstr>
      <vt:lpstr>Документ</vt:lpstr>
      <vt:lpstr>Презентация PowerPoint</vt:lpstr>
      <vt:lpstr>Презентация PowerPoint</vt:lpstr>
      <vt:lpstr>Презентация PowerPoint</vt:lpstr>
      <vt:lpstr>Презентация PowerPoint</vt:lpstr>
      <vt:lpstr>Выберите те качества, которые возьмем с собой.</vt:lpstr>
      <vt:lpstr>Море словарных слов</vt:lpstr>
      <vt:lpstr>Лесная полянка   </vt:lpstr>
      <vt:lpstr>В лесу живёт колючий ёж.</vt:lpstr>
      <vt:lpstr>Дорога ошибок</vt:lpstr>
      <vt:lpstr>Проверь себя</vt:lpstr>
      <vt:lpstr>Пещера алгоритма</vt:lpstr>
      <vt:lpstr>Давайте прочитаем алгоритм</vt:lpstr>
      <vt:lpstr>Презентация PowerPoint</vt:lpstr>
      <vt:lpstr>Грибная полянка</vt:lpstr>
      <vt:lpstr>Презентация PowerPoint</vt:lpstr>
      <vt:lpstr>Ключом от клетки является учебник. Откройте учебник на  стр.99 № 152</vt:lpstr>
      <vt:lpstr>Презентация PowerPoint</vt:lpstr>
      <vt:lpstr> Итог  урока:</vt:lpstr>
      <vt:lpstr>Презентация PowerPoint</vt:lpstr>
      <vt:lpstr>Рефлексия</vt:lpstr>
      <vt:lpstr>Домашнее задание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Елизавета Савченко</dc:creator>
  <cp:lastModifiedBy>Елизавета Савченко</cp:lastModifiedBy>
  <cp:revision>42</cp:revision>
  <dcterms:created xsi:type="dcterms:W3CDTF">2023-12-16T15:19:34Z</dcterms:created>
  <dcterms:modified xsi:type="dcterms:W3CDTF">2023-12-17T12:48:38Z</dcterms:modified>
</cp:coreProperties>
</file>