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65" r:id="rId4"/>
    <p:sldId id="266" r:id="rId5"/>
    <p:sldId id="267" r:id="rId6"/>
    <p:sldId id="258" r:id="rId7"/>
    <p:sldId id="269" r:id="rId8"/>
    <p:sldId id="260" r:id="rId9"/>
    <p:sldId id="259" r:id="rId10"/>
    <p:sldId id="263" r:id="rId11"/>
    <p:sldId id="261" r:id="rId12"/>
    <p:sldId id="268" r:id="rId13"/>
    <p:sldId id="270" r:id="rId14"/>
    <p:sldId id="27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054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01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67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3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26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96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30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646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18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206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805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75F1E-B526-4FA5-B791-BC52A0D1D7A4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D41D7BA-95FF-4897-8072-DBCEB6963629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07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F9A21-519E-44D4-9DEF-BBE26FB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1948D5-ADF4-4F43-BB74-29F2415DD3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094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58502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E63BA-8461-4719-8148-0EE93140F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164439"/>
            <a:ext cx="9520158" cy="1049235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Найдите периметр и площадь прямоугольника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5CFD39-5A34-41AF-BF3F-9E8C85CCA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36525" indent="0">
              <a:buFont typeface="Wingdings 2" panose="05020102010507070707" pitchFamily="18" charset="2"/>
              <a:buNone/>
            </a:pPr>
            <a:r>
              <a:rPr lang="en-US" altLang="ru-RU" sz="2800" u="sng" dirty="0"/>
              <a:t>I</a:t>
            </a:r>
            <a:r>
              <a:rPr lang="ru-RU" altLang="ru-RU" sz="2800" u="sng" dirty="0"/>
              <a:t>  вариант</a:t>
            </a:r>
            <a:r>
              <a:rPr lang="en-US" altLang="ru-RU" sz="2800" dirty="0"/>
              <a:t>			</a:t>
            </a:r>
            <a:r>
              <a:rPr lang="ru-RU" altLang="ru-RU" sz="2800" dirty="0"/>
              <a:t>         </a:t>
            </a:r>
            <a:r>
              <a:rPr lang="en-US" altLang="ru-RU" sz="2800" u="sng" dirty="0"/>
              <a:t>II</a:t>
            </a:r>
            <a:r>
              <a:rPr lang="ru-RU" altLang="ru-RU" sz="2800" u="sng" dirty="0"/>
              <a:t>  вариант </a:t>
            </a:r>
          </a:p>
          <a:p>
            <a:pPr marL="136525" indent="0">
              <a:buFont typeface="Wingdings 2" panose="05020102010507070707" pitchFamily="18" charset="2"/>
              <a:buNone/>
            </a:pPr>
            <a:endParaRPr lang="ru-RU" altLang="ru-RU" sz="2800" u="sng" dirty="0"/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sz="2800" dirty="0"/>
              <a:t>а = 9 </a:t>
            </a:r>
            <a:r>
              <a:rPr lang="ru-RU" altLang="ru-RU" sz="2800" dirty="0" err="1"/>
              <a:t>дм</a:t>
            </a:r>
            <a:r>
              <a:rPr lang="ru-RU" altLang="ru-RU" sz="2800" dirty="0"/>
              <a:t>				а = 8 </a:t>
            </a:r>
            <a:r>
              <a:rPr lang="ru-RU" altLang="ru-RU" sz="2800" dirty="0" err="1"/>
              <a:t>дм</a:t>
            </a:r>
            <a:endParaRPr lang="ru-RU" altLang="ru-RU" sz="2800" dirty="0"/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sz="2800" dirty="0"/>
              <a:t>в = 4 </a:t>
            </a:r>
            <a:r>
              <a:rPr lang="ru-RU" altLang="ru-RU" sz="2800" dirty="0" err="1"/>
              <a:t>дм</a:t>
            </a:r>
            <a:r>
              <a:rPr lang="ru-RU" altLang="ru-RU" sz="2800" dirty="0"/>
              <a:t>				в = 5 </a:t>
            </a:r>
            <a:r>
              <a:rPr lang="ru-RU" altLang="ru-RU" sz="2800" dirty="0" err="1"/>
              <a:t>дм</a:t>
            </a:r>
            <a:endParaRPr lang="ru-RU" altLang="ru-RU" sz="2800" dirty="0"/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ru-RU" altLang="ru-RU" sz="2800" dirty="0"/>
              <a:t>Р = ? </a:t>
            </a:r>
            <a:r>
              <a:rPr lang="ru-RU" altLang="ru-RU" sz="2800" dirty="0" err="1"/>
              <a:t>дм</a:t>
            </a:r>
            <a:r>
              <a:rPr lang="ru-RU" altLang="ru-RU" sz="2800" dirty="0"/>
              <a:t>  				Р = ? </a:t>
            </a:r>
            <a:r>
              <a:rPr lang="ru-RU" altLang="ru-RU" sz="2800" dirty="0" err="1"/>
              <a:t>дм</a:t>
            </a:r>
            <a:endParaRPr lang="ru-RU" altLang="ru-RU" sz="2800" dirty="0"/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en-US" altLang="ru-RU" sz="2800" dirty="0"/>
              <a:t>S</a:t>
            </a:r>
            <a:r>
              <a:rPr lang="ru-RU" altLang="ru-RU" sz="2800" dirty="0"/>
              <a:t> = ? дм</a:t>
            </a:r>
            <a:r>
              <a:rPr lang="ru-RU" altLang="ru-RU" sz="2800" baseline="30000" dirty="0"/>
              <a:t>2  				</a:t>
            </a:r>
            <a:r>
              <a:rPr lang="en-US" altLang="ru-RU" sz="2800" dirty="0"/>
              <a:t>S</a:t>
            </a:r>
            <a:r>
              <a:rPr lang="ru-RU" altLang="ru-RU" sz="2800" dirty="0"/>
              <a:t> = ? дм</a:t>
            </a:r>
            <a:r>
              <a:rPr lang="ru-RU" altLang="ru-RU" sz="2800" baseline="30000" dirty="0"/>
              <a:t>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9701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3CE612-94A0-4D38-9B2C-FCDD60606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AF881C-EFB1-40D3-AE01-021C713549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747" y="61660"/>
            <a:ext cx="8188025" cy="6141020"/>
          </a:xfrm>
        </p:spPr>
      </p:pic>
    </p:spTree>
    <p:extLst>
      <p:ext uri="{BB962C8B-B14F-4D97-AF65-F5344CB8AC3E}">
        <p14:creationId xmlns:p14="http://schemas.microsoft.com/office/powerpoint/2010/main" val="238222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>
            <a:extLst>
              <a:ext uri="{FF2B5EF4-FFF2-40B4-BE49-F238E27FC236}">
                <a16:creationId xmlns:a16="http://schemas.microsoft.com/office/drawing/2014/main" id="{D367D994-6BCB-4AD3-AD9E-ADF5EA0DA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altLang="ru-RU" sz="4000" dirty="0"/>
              <a:t>Что больше всего запомнилось с урока?</a:t>
            </a:r>
          </a:p>
          <a:p>
            <a:pPr algn="just"/>
            <a:r>
              <a:rPr lang="ru-RU" altLang="ru-RU" sz="4000" dirty="0"/>
              <a:t>Что было самым трудным?</a:t>
            </a:r>
          </a:p>
          <a:p>
            <a:pPr algn="just"/>
            <a:r>
              <a:rPr lang="ru-RU" altLang="ru-RU" sz="4000" dirty="0"/>
              <a:t>Оцените свою деятельность на уроке. </a:t>
            </a:r>
            <a:r>
              <a:rPr lang="ru-RU" altLang="ru-RU" sz="4000" i="1" dirty="0"/>
              <a:t>(покажите личиками)</a:t>
            </a:r>
            <a:endParaRPr lang="ru-RU" altLang="ru-RU" sz="4000" dirty="0"/>
          </a:p>
          <a:p>
            <a:pPr>
              <a:buFont typeface="Wingdings 2" panose="05020102010507070707" pitchFamily="18" charset="2"/>
              <a:buNone/>
            </a:pPr>
            <a:endParaRPr lang="ru-RU" alt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466A1B-B29C-402F-9E78-8D07B3ACD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975" y="4761495"/>
            <a:ext cx="3248025" cy="1409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7FEF15-0086-407D-9655-FA3ADD918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DE609F-485B-4C94-B741-8844A8FE2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Выполнить задания на карточках (в тетрадь)</a:t>
            </a:r>
          </a:p>
        </p:txBody>
      </p:sp>
    </p:spTree>
    <p:extLst>
      <p:ext uri="{BB962C8B-B14F-4D97-AF65-F5344CB8AC3E}">
        <p14:creationId xmlns:p14="http://schemas.microsoft.com/office/powerpoint/2010/main" val="3257129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90629-E85E-425F-B8B2-1B23F87C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5400" dirty="0">
                <a:solidFill>
                  <a:srgbClr val="C00000"/>
                </a:solidFill>
              </a:rPr>
              <a:t>Спасибо за урок!</a:t>
            </a:r>
          </a:p>
        </p:txBody>
      </p:sp>
      <p:pic>
        <p:nvPicPr>
          <p:cNvPr id="22531" name="Picture 3">
            <a:extLst>
              <a:ext uri="{FF2B5EF4-FFF2-40B4-BE49-F238E27FC236}">
                <a16:creationId xmlns:a16="http://schemas.microsoft.com/office/drawing/2014/main" id="{22721AEE-25C1-4F41-95B0-B9F64E284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3" b="13254"/>
          <a:stretch>
            <a:fillRect/>
          </a:stretch>
        </p:blipFill>
        <p:spPr bwMode="auto">
          <a:xfrm>
            <a:off x="4017507" y="1853754"/>
            <a:ext cx="4554536" cy="364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67DA2-9D9D-4B44-A0E3-3A82A8221F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6123" y="441899"/>
            <a:ext cx="8561747" cy="2541431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DA46F7-AA0E-45F0-A465-17937193C2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0CE6A8-B267-4E80-A340-184CAF364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8" y="0"/>
            <a:ext cx="9155922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3540E5C-B80D-43B3-A069-DF223CC7D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975" y="5448300"/>
            <a:ext cx="3248025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87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>
            <a:extLst>
              <a:ext uri="{FF2B5EF4-FFF2-40B4-BE49-F238E27FC236}">
                <a16:creationId xmlns:a16="http://schemas.microsoft.com/office/drawing/2014/main" id="{B387495D-DACD-4247-9630-DB5A73A9F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4" y="1214439"/>
            <a:ext cx="8852535" cy="47085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4000" dirty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Думать – коллективно!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Решать – оперативно!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Отвечать – доказательно!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Работать – старательно!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И тогда пятерки нас ждут обязательно!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E9245A7-4C0A-445D-BAC9-87A5F7CDC09C}"/>
              </a:ext>
            </a:extLst>
          </p:cNvPr>
          <p:cNvSpPr txBox="1">
            <a:spLocks/>
          </p:cNvSpPr>
          <p:nvPr/>
        </p:nvSpPr>
        <p:spPr>
          <a:xfrm>
            <a:off x="2309786" y="285728"/>
            <a:ext cx="7901014" cy="78581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7200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Девиз урока: </a:t>
            </a:r>
            <a:r>
              <a:rPr lang="ru-RU" sz="7200" b="1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C92C74-0378-4D38-A422-3C89ABE1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2186" y="1200128"/>
            <a:ext cx="7901014" cy="868346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3848337C-8275-4C82-88DB-7B8AFF4C8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605768"/>
            <a:ext cx="8991600" cy="4708525"/>
          </a:xfrm>
        </p:spPr>
        <p:txBody>
          <a:bodyPr>
            <a:noAutofit/>
          </a:bodyPr>
          <a:lstStyle/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Если 7 увеличить в 3 раза, то будет 21?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Если 35 разделить на 5, то будет 7?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Если </a:t>
            </a:r>
            <a:r>
              <a:rPr lang="en-US" sz="2400" b="1" dirty="0"/>
              <a:t>S</a:t>
            </a:r>
            <a:r>
              <a:rPr lang="ru-RU" sz="2400" b="1" dirty="0"/>
              <a:t> : в, то получится длина?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Делимое 18, делитель 6, частное 4?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Частное чисел 36 и 4 равно 9?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Разность чисел 48 и 8 = 42?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В уравнении 32 : </a:t>
            </a:r>
            <a:r>
              <a:rPr lang="ru-RU" sz="2400" b="1" dirty="0" err="1"/>
              <a:t>х</a:t>
            </a:r>
            <a:r>
              <a:rPr lang="ru-RU" sz="2400" b="1" dirty="0"/>
              <a:t> = 8 неизвестен делитель?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6 умножить на 7 получится 43?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Частное чисел 30 и 10 = 3?</a:t>
            </a:r>
          </a:p>
          <a:p>
            <a:pPr marL="651510" indent="-514350"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2400" b="1" dirty="0"/>
              <a:t>Произведение чисел 3 и 3 = 8?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5F6A71C-7C98-4E23-8E7F-0670D4D56C61}"/>
              </a:ext>
            </a:extLst>
          </p:cNvPr>
          <p:cNvSpPr txBox="1">
            <a:spLocks/>
          </p:cNvSpPr>
          <p:nvPr/>
        </p:nvSpPr>
        <p:spPr>
          <a:xfrm>
            <a:off x="2309786" y="-42890"/>
            <a:ext cx="7901014" cy="785818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800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Игра «Да-</a:t>
            </a:r>
            <a:r>
              <a:rPr lang="ru-RU" sz="2800" b="1" dirty="0" err="1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нетка</a:t>
            </a:r>
            <a:r>
              <a:rPr lang="ru-RU" sz="2800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57A8A2-01DF-4AB7-BD76-C6D9CDC32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7200" b="1" dirty="0">
                <a:solidFill>
                  <a:srgbClr val="C00000"/>
                </a:solidFill>
              </a:rPr>
              <a:t>Самопроверка: 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6147" name="Содержимое 2">
            <a:extLst>
              <a:ext uri="{FF2B5EF4-FFF2-40B4-BE49-F238E27FC236}">
                <a16:creationId xmlns:a16="http://schemas.microsoft.com/office/drawing/2014/main" id="{F8D57FCC-F3DE-45A7-B400-A49991CE1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6600" b="1" dirty="0"/>
              <a:t>+  +  +  -  +  -  +  -  +  -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                               10-9 – «5»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                               8-7 – «4»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                                                   6-5 – «3»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800" b="1" dirty="0"/>
              <a:t>                                                   4 и </a:t>
            </a:r>
            <a:r>
              <a:rPr lang="en-US" altLang="ru-RU" sz="4800" b="1" dirty="0"/>
              <a:t>&lt;</a:t>
            </a:r>
            <a:r>
              <a:rPr lang="ru-RU" altLang="ru-RU" sz="4800" b="1" dirty="0"/>
              <a:t> – «2»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5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8F857B-0C15-43CA-BAC8-A2BECE37B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2769" y="599758"/>
            <a:ext cx="8329741" cy="1190536"/>
          </a:xfrm>
        </p:spPr>
        <p:txBody>
          <a:bodyPr>
            <a:normAutofit fontScale="90000"/>
          </a:bodyPr>
          <a:lstStyle/>
          <a:p>
            <a:r>
              <a:rPr lang="ru-RU" dirty="0"/>
              <a:t>В 7 одинаковых мешков разложили 63 кг картофеля. Сколько кг картофеля в 9 таких мешках?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767E4D-F226-42B6-BD33-FAA33431F8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38"/>
            <a:ext cx="3241772" cy="2431329"/>
          </a:xfrm>
        </p:spPr>
      </p:pic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81A0BD47-FDA1-48F4-9BEA-6621DBAE1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38678"/>
              </p:ext>
            </p:extLst>
          </p:nvPr>
        </p:nvGraphicFramePr>
        <p:xfrm>
          <a:off x="2346960" y="2692214"/>
          <a:ext cx="8194890" cy="11160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01470">
                  <a:extLst>
                    <a:ext uri="{9D8B030D-6E8A-4147-A177-3AD203B41FA5}">
                      <a16:colId xmlns:a16="http://schemas.microsoft.com/office/drawing/2014/main" val="1732498724"/>
                    </a:ext>
                  </a:extLst>
                </a:gridCol>
                <a:gridCol w="2696710">
                  <a:extLst>
                    <a:ext uri="{9D8B030D-6E8A-4147-A177-3AD203B41FA5}">
                      <a16:colId xmlns:a16="http://schemas.microsoft.com/office/drawing/2014/main" val="1777296155"/>
                    </a:ext>
                  </a:extLst>
                </a:gridCol>
                <a:gridCol w="2696710">
                  <a:extLst>
                    <a:ext uri="{9D8B030D-6E8A-4147-A177-3AD203B41FA5}">
                      <a16:colId xmlns:a16="http://schemas.microsoft.com/office/drawing/2014/main" val="1042545496"/>
                    </a:ext>
                  </a:extLst>
                </a:gridCol>
              </a:tblGrid>
              <a:tr h="37202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 1 мешке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Кол-во мешков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Общая масса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599316"/>
                  </a:ext>
                </a:extLst>
              </a:tr>
              <a:tr h="372020">
                <a:tc>
                  <a:txBody>
                    <a:bodyPr/>
                    <a:lstStyle/>
                    <a:p>
                      <a:r>
                        <a:rPr lang="ru-RU" dirty="0"/>
                        <a:t>                ?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   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276973"/>
                  </a:ext>
                </a:extLst>
              </a:tr>
              <a:tr h="372020">
                <a:tc>
                  <a:txBody>
                    <a:bodyPr/>
                    <a:lstStyle/>
                    <a:p>
                      <a:r>
                        <a:rPr lang="ru-RU" dirty="0"/>
                        <a:t>одинаковая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0376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130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8F83C-2FF9-442A-9ED3-9FE0BE682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57018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в каждом ряду числа, </a:t>
            </a:r>
            <a:br>
              <a:rPr lang="ru-RU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которые не являются </a:t>
            </a:r>
            <a:br>
              <a:rPr lang="ru-RU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результатами табличного умножения</a:t>
            </a:r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id="{F80BC795-690E-4242-83EA-4A6902F4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750" y="1600201"/>
            <a:ext cx="8401050" cy="470852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4000" dirty="0"/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4000" dirty="0"/>
              <a:t>   </a:t>
            </a:r>
            <a:r>
              <a:rPr lang="ru-RU" altLang="ru-RU" sz="4800" dirty="0"/>
              <a:t>6, 18, 17, 21, 41, 64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4800" dirty="0"/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4800" dirty="0"/>
              <a:t>    23, 30, 16, 11, 15, 28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5FD86-CCE7-4B8C-A16F-7EF12CE55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728B120-960D-4FDF-BBFA-5A65A67719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416" y="62345"/>
            <a:ext cx="8118763" cy="6089073"/>
          </a:xfrm>
        </p:spPr>
      </p:pic>
    </p:spTree>
    <p:extLst>
      <p:ext uri="{BB962C8B-B14F-4D97-AF65-F5344CB8AC3E}">
        <p14:creationId xmlns:p14="http://schemas.microsoft.com/office/powerpoint/2010/main" val="233679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3A9ED-1337-4AC0-BB8D-E529EBFF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F3E5B7A-0A0A-4300-8C1F-0EB8D55E2D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7" y="0"/>
            <a:ext cx="10322277" cy="5867400"/>
          </a:xfrm>
        </p:spPr>
      </p:pic>
    </p:spTree>
    <p:extLst>
      <p:ext uri="{BB962C8B-B14F-4D97-AF65-F5344CB8AC3E}">
        <p14:creationId xmlns:p14="http://schemas.microsoft.com/office/powerpoint/2010/main" val="206298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Галерея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44</TotalTime>
  <Words>323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Palatino Linotype</vt:lpstr>
      <vt:lpstr>Wingdings 2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Самопроверка: </vt:lpstr>
      <vt:lpstr>В 7 одинаковых мешков разложили 63 кг картофеля. Сколько кг картофеля в 9 таких мешках?</vt:lpstr>
      <vt:lpstr>Найдите в каждом ряду числа,  которые не являются  результатами табличного умножения</vt:lpstr>
      <vt:lpstr>Презентация PowerPoint</vt:lpstr>
      <vt:lpstr>Презентация PowerPoint</vt:lpstr>
      <vt:lpstr>Найдите периметр и площадь прямоугольника</vt:lpstr>
      <vt:lpstr>Презентация PowerPoint</vt:lpstr>
      <vt:lpstr>Презентация PowerPoint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8</cp:revision>
  <dcterms:created xsi:type="dcterms:W3CDTF">2023-11-24T17:07:22Z</dcterms:created>
  <dcterms:modified xsi:type="dcterms:W3CDTF">2023-11-24T17:52:12Z</dcterms:modified>
</cp:coreProperties>
</file>