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256" r:id="rId2"/>
    <p:sldId id="266" r:id="rId3"/>
    <p:sldId id="259" r:id="rId4"/>
    <p:sldId id="314" r:id="rId5"/>
    <p:sldId id="276" r:id="rId6"/>
    <p:sldId id="297" r:id="rId7"/>
    <p:sldId id="319" r:id="rId8"/>
    <p:sldId id="301" r:id="rId9"/>
    <p:sldId id="286" r:id="rId10"/>
    <p:sldId id="257" r:id="rId11"/>
    <p:sldId id="269" r:id="rId12"/>
    <p:sldId id="315" r:id="rId13"/>
    <p:sldId id="277" r:id="rId14"/>
    <p:sldId id="298" r:id="rId15"/>
    <p:sldId id="302" r:id="rId16"/>
    <p:sldId id="290" r:id="rId17"/>
    <p:sldId id="320" r:id="rId18"/>
    <p:sldId id="270" r:id="rId19"/>
    <p:sldId id="316" r:id="rId20"/>
    <p:sldId id="299" r:id="rId21"/>
    <p:sldId id="300" r:id="rId22"/>
    <p:sldId id="321" r:id="rId23"/>
    <p:sldId id="303" r:id="rId24"/>
    <p:sldId id="305" r:id="rId25"/>
    <p:sldId id="306" r:id="rId26"/>
    <p:sldId id="289" r:id="rId27"/>
    <p:sldId id="317" r:id="rId28"/>
    <p:sldId id="262" r:id="rId29"/>
    <p:sldId id="293" r:id="rId30"/>
    <p:sldId id="310" r:id="rId31"/>
    <p:sldId id="284" r:id="rId32"/>
    <p:sldId id="322" r:id="rId33"/>
    <p:sldId id="271" r:id="rId34"/>
    <p:sldId id="318" r:id="rId35"/>
    <p:sldId id="282" r:id="rId36"/>
    <p:sldId id="295" r:id="rId37"/>
    <p:sldId id="313" r:id="rId38"/>
    <p:sldId id="312" r:id="rId39"/>
    <p:sldId id="324" r:id="rId40"/>
    <p:sldId id="265" r:id="rId41"/>
  </p:sldIdLst>
  <p:sldSz cx="9144000" cy="6858000" type="screen4x3"/>
  <p:notesSz cx="6858000" cy="9144000"/>
  <p:embeddedFontLst>
    <p:embeddedFont>
      <p:font typeface="Matilda" panose="020B0604020202020204" charset="0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006C31"/>
    <a:srgbClr val="00589A"/>
    <a:srgbClr val="007A37"/>
    <a:srgbClr val="003760"/>
    <a:srgbClr val="860000"/>
    <a:srgbClr val="993300"/>
    <a:srgbClr val="00642D"/>
    <a:srgbClr val="008EC0"/>
    <a:srgbClr val="7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374" y="-84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21ABA-338A-4BE9-B764-BD906C49B9EC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9032A-9AA2-405A-8FCD-A0EF34E16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623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9032A-9AA2-405A-8FCD-A0EF34E16D3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09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59032A-9AA2-405A-8FCD-A0EF34E16D3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97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9032A-9AA2-405A-8FCD-A0EF34E16D3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51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9032A-9AA2-405A-8FCD-A0EF34E16D3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5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%20&#1041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76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33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103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79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73;&#1091;&#1082;&#1074;&#1072;%20&#1075;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6815/137563163.1460/0_123131_fe0feec1_orig" TargetMode="External"/><Relationship Id="rId2" Type="http://schemas.openxmlformats.org/officeDocument/2006/relationships/hyperlink" Target="https://img-fotki.yandex.ru/get/6434/132005175.2a/0_88b3a_77db9b1a_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enaranko.ucoz.ru/" TargetMode="External"/><Relationship Id="rId5" Type="http://schemas.openxmlformats.org/officeDocument/2006/relationships/hyperlink" Target="http://qlaster.ru/public/image2/0/895/895493_0x0.jpg" TargetMode="External"/><Relationship Id="rId4" Type="http://schemas.openxmlformats.org/officeDocument/2006/relationships/hyperlink" Target="https://img-fotki.yandex.ru/get/6314/42672521.24/0_64756_3b0d903a_ori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980728"/>
            <a:ext cx="662473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Работа по азбуке</a:t>
            </a:r>
            <a:endParaRPr kumimoji="0" lang="ru-RU" sz="6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C1C5549-D773-4D09-A6D7-4B8E2429C8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766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214422"/>
            <a:ext cx="2857520" cy="15001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зола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206428"/>
            <a:ext cx="2857520" cy="15001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лоза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976" y="1213786"/>
            <a:ext cx="2857520" cy="150019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357562"/>
            <a:ext cx="2857520" cy="150019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забор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2442" y="3357562"/>
            <a:ext cx="2857520" cy="1500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образ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976" y="3365556"/>
            <a:ext cx="2857520" cy="150019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429000"/>
            <a:ext cx="2857520" cy="150019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знамя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98886" y="3450417"/>
            <a:ext cx="2857520" cy="1500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мазня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94342" y="3429000"/>
            <a:ext cx="2857520" cy="150019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1285860"/>
            <a:ext cx="2857520" cy="150019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замок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71184" y="1264443"/>
            <a:ext cx="2857520" cy="1500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мазок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1264443"/>
            <a:ext cx="2857520" cy="150019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38F5BA9C-6A04-4627-8FEA-0FEE6192FCA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Анаграммы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pic>
        <p:nvPicPr>
          <p:cNvPr id="15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56031173-D663-40EE-BD2F-274884914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</a:t>
            </a:r>
            <a:r>
              <a:rPr lang="ru-RU" sz="8800" b="1" dirty="0" err="1">
                <a:solidFill>
                  <a:srgbClr val="007A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8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1439458E-0DE3-4F7D-BDB4-C840B567B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70" y="1473303"/>
            <a:ext cx="2454389" cy="282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="" xmlns:a16="http://schemas.microsoft.com/office/drawing/2014/main" id="{DCE4FF99-81BE-43F9-8A4F-16A8D9948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389" y="2132856"/>
            <a:ext cx="2266844" cy="17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F43EEAE-D7B8-4262-9F43-4B7BA6F106BF}"/>
              </a:ext>
            </a:extLst>
          </p:cNvPr>
          <p:cNvSpPr/>
          <p:nvPr/>
        </p:nvSpPr>
        <p:spPr>
          <a:xfrm>
            <a:off x="2015716" y="4569442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C669158-2977-4F23-BA01-4806C0F998C0}"/>
              </a:ext>
            </a:extLst>
          </p:cNvPr>
          <p:cNvSpPr/>
          <p:nvPr/>
        </p:nvSpPr>
        <p:spPr>
          <a:xfrm>
            <a:off x="6048164" y="4569442"/>
            <a:ext cx="360040" cy="360040"/>
          </a:xfrm>
          <a:prstGeom prst="rect">
            <a:avLst/>
          </a:prstGeom>
          <a:solidFill>
            <a:srgbClr val="006C31"/>
          </a:solidFill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0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5F0DE7C-B800-405A-918E-0E038AFF5B68}"/>
              </a:ext>
            </a:extLst>
          </p:cNvPr>
          <p:cNvSpPr txBox="1"/>
          <p:nvPr/>
        </p:nvSpPr>
        <p:spPr>
          <a:xfrm>
            <a:off x="1090823" y="2780928"/>
            <a:ext cx="69623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б   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 err="1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        </a:t>
            </a:r>
            <a:r>
              <a:rPr lang="ru-RU" sz="6600" b="1" dirty="0" err="1">
                <a:solidFill>
                  <a:srgbClr val="860000"/>
                </a:solidFill>
              </a:rPr>
              <a:t>а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>
                <a:solidFill>
                  <a:schemeClr val="tx2"/>
                </a:solidFill>
              </a:rPr>
              <a:t>   б</a:t>
            </a:r>
            <a:r>
              <a:rPr lang="ru-RU" sz="6600" b="1" dirty="0">
                <a:solidFill>
                  <a:srgbClr val="860000"/>
                </a:solidFill>
              </a:rPr>
              <a:t>а</a:t>
            </a:r>
          </a:p>
          <a:p>
            <a:r>
              <a:rPr lang="ru-RU" sz="6600" b="1" dirty="0" err="1">
                <a:solidFill>
                  <a:srgbClr val="860000"/>
                </a:solidFill>
              </a:rPr>
              <a:t>ы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>
                <a:solidFill>
                  <a:schemeClr val="tx2"/>
                </a:solidFill>
              </a:rPr>
              <a:t>   б</a:t>
            </a:r>
            <a:r>
              <a:rPr lang="ru-RU" sz="6600" b="1" dirty="0">
                <a:solidFill>
                  <a:srgbClr val="860000"/>
                </a:solidFill>
              </a:rPr>
              <a:t>ы</a:t>
            </a:r>
            <a:r>
              <a:rPr lang="ru-RU" sz="6600" b="1" dirty="0">
                <a:solidFill>
                  <a:schemeClr val="tx2"/>
                </a:solidFill>
              </a:rPr>
              <a:t>      </a:t>
            </a:r>
            <a:r>
              <a:rPr lang="ru-RU" sz="6600" b="1" dirty="0" err="1">
                <a:solidFill>
                  <a:srgbClr val="860000"/>
                </a:solidFill>
              </a:rPr>
              <a:t>у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>
                <a:solidFill>
                  <a:schemeClr val="tx2"/>
                </a:solidFill>
              </a:rPr>
              <a:t>  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 err="1">
                <a:solidFill>
                  <a:srgbClr val="860000"/>
                </a:solidFill>
              </a:rPr>
              <a:t>у</a:t>
            </a:r>
            <a:endParaRPr lang="ru-RU" sz="6600" b="1" dirty="0">
              <a:solidFill>
                <a:srgbClr val="860000"/>
              </a:solidFill>
            </a:endParaRPr>
          </a:p>
          <a:p>
            <a:r>
              <a:rPr lang="ru-RU" sz="6600" b="1" dirty="0" err="1">
                <a:solidFill>
                  <a:srgbClr val="860000"/>
                </a:solidFill>
              </a:rPr>
              <a:t>и</a:t>
            </a:r>
            <a:r>
              <a:rPr lang="ru-RU" sz="6600" b="1" dirty="0" err="1">
                <a:solidFill>
                  <a:schemeClr val="tx2"/>
                </a:solidFill>
              </a:rPr>
              <a:t>б</a:t>
            </a:r>
            <a:r>
              <a:rPr lang="ru-RU" sz="6600" b="1" dirty="0">
                <a:solidFill>
                  <a:schemeClr val="tx2"/>
                </a:solidFill>
              </a:rPr>
              <a:t>  </a:t>
            </a:r>
            <a:r>
              <a:rPr lang="ru-RU" sz="6600" b="1" dirty="0">
                <a:solidFill>
                  <a:srgbClr val="00642D"/>
                </a:solidFill>
              </a:rPr>
              <a:t>б</a:t>
            </a:r>
            <a:r>
              <a:rPr lang="ru-RU" sz="6600" b="1" dirty="0">
                <a:solidFill>
                  <a:srgbClr val="860000"/>
                </a:solidFill>
              </a:rPr>
              <a:t>и        е</a:t>
            </a:r>
            <a:r>
              <a:rPr lang="ru-RU" sz="6600" b="1" dirty="0">
                <a:solidFill>
                  <a:schemeClr val="tx2"/>
                </a:solidFill>
              </a:rPr>
              <a:t>б   </a:t>
            </a:r>
            <a:r>
              <a:rPr lang="ru-RU" sz="6600" b="1" dirty="0">
                <a:solidFill>
                  <a:srgbClr val="00642D"/>
                </a:solidFill>
              </a:rPr>
              <a:t>б</a:t>
            </a:r>
            <a:r>
              <a:rPr lang="ru-RU" sz="6600" b="1" dirty="0">
                <a:solidFill>
                  <a:srgbClr val="C00000"/>
                </a:solidFill>
              </a:rPr>
              <a:t>е</a:t>
            </a:r>
            <a:endParaRPr lang="ru-RU" sz="4000" b="1" dirty="0">
              <a:solidFill>
                <a:srgbClr val="86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E4C00004-7984-48A5-B285-5FF1785BB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3760" r="77647" b="57174"/>
          <a:stretch/>
        </p:blipFill>
        <p:spPr bwMode="auto">
          <a:xfrm>
            <a:off x="1081982" y="356757"/>
            <a:ext cx="129614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65C2D8E-9C9F-4AD3-A3E8-5FC630C6412E}"/>
              </a:ext>
            </a:extLst>
          </p:cNvPr>
          <p:cNvSpPr txBox="1"/>
          <p:nvPr/>
        </p:nvSpPr>
        <p:spPr>
          <a:xfrm>
            <a:off x="2627784" y="356757"/>
            <a:ext cx="59046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Буква «Б» проснётся рано.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Буква «Б» бочонок с краном.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Умывайся! Будь здоров,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Богатырь Борис Бобров!</a:t>
            </a:r>
          </a:p>
        </p:txBody>
      </p:sp>
    </p:spTree>
    <p:extLst>
      <p:ext uri="{BB962C8B-B14F-4D97-AF65-F5344CB8AC3E}">
        <p14:creationId xmlns:p14="http://schemas.microsoft.com/office/powerpoint/2010/main" val="4095900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20BB033-05D8-4460-8A3F-6784A1088027}"/>
              </a:ext>
            </a:extLst>
          </p:cNvPr>
          <p:cNvSpPr txBox="1"/>
          <p:nvPr/>
        </p:nvSpPr>
        <p:spPr>
          <a:xfrm>
            <a:off x="1076940" y="1205278"/>
            <a:ext cx="80648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зебра      зубры             белка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кобра     барсук            собака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EB8F1657-6965-4233-B497-4977149237DA}"/>
              </a:ext>
            </a:extLst>
          </p:cNvPr>
          <p:cNvCxnSpPr/>
          <p:nvPr/>
        </p:nvCxnSpPr>
        <p:spPr>
          <a:xfrm>
            <a:off x="4139952" y="1378817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595468D9-FEE1-4BFF-8626-959840978E3D}"/>
              </a:ext>
            </a:extLst>
          </p:cNvPr>
          <p:cNvCxnSpPr/>
          <p:nvPr/>
        </p:nvCxnSpPr>
        <p:spPr>
          <a:xfrm>
            <a:off x="2051720" y="207576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13670601-DE0D-435B-B063-340D91C883CB}"/>
              </a:ext>
            </a:extLst>
          </p:cNvPr>
          <p:cNvCxnSpPr/>
          <p:nvPr/>
        </p:nvCxnSpPr>
        <p:spPr>
          <a:xfrm>
            <a:off x="1907704" y="127026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DCBAB292-9675-44CC-9FF3-864545AD5AFF}"/>
              </a:ext>
            </a:extLst>
          </p:cNvPr>
          <p:cNvCxnSpPr/>
          <p:nvPr/>
        </p:nvCxnSpPr>
        <p:spPr>
          <a:xfrm>
            <a:off x="7524328" y="135248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D9EED8CD-F8A4-4E96-84FE-850012CBC404}"/>
              </a:ext>
            </a:extLst>
          </p:cNvPr>
          <p:cNvCxnSpPr/>
          <p:nvPr/>
        </p:nvCxnSpPr>
        <p:spPr>
          <a:xfrm>
            <a:off x="4211960" y="207576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E7E29C35-43C5-48B4-8EEC-695D2484B065}"/>
              </a:ext>
            </a:extLst>
          </p:cNvPr>
          <p:cNvCxnSpPr/>
          <p:nvPr/>
        </p:nvCxnSpPr>
        <p:spPr>
          <a:xfrm>
            <a:off x="7236296" y="196491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A2E09BA-FCA0-4B60-AE56-CD9797AAEE20}"/>
              </a:ext>
            </a:extLst>
          </p:cNvPr>
          <p:cNvSpPr txBox="1"/>
          <p:nvPr/>
        </p:nvSpPr>
        <p:spPr>
          <a:xfrm>
            <a:off x="918587" y="3682379"/>
            <a:ext cx="73068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Белые бараны били в барабаны.</a:t>
            </a:r>
          </a:p>
          <a:p>
            <a:pPr algn="ctr"/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="" xmlns:a16="http://schemas.microsoft.com/office/drawing/2014/main" id="{9871D468-B1DF-4E92-A1F5-1525ABB258BF}"/>
              </a:ext>
            </a:extLst>
          </p:cNvPr>
          <p:cNvCxnSpPr/>
          <p:nvPr/>
        </p:nvCxnSpPr>
        <p:spPr>
          <a:xfrm>
            <a:off x="7812360" y="199073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C85ED34-381C-4AC3-9BBD-324C0590A9BF}"/>
              </a:ext>
            </a:extLst>
          </p:cNvPr>
          <p:cNvSpPr txBox="1"/>
          <p:nvPr/>
        </p:nvSpPr>
        <p:spPr>
          <a:xfrm>
            <a:off x="2286000" y="175903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705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CAF496D-754A-4054-8126-77AF4231362E}"/>
              </a:ext>
            </a:extLst>
          </p:cNvPr>
          <p:cNvSpPr txBox="1"/>
          <p:nvPr/>
        </p:nvSpPr>
        <p:spPr>
          <a:xfrm>
            <a:off x="2123728" y="260648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09B032-4354-4868-B850-3D277921464A}"/>
              </a:ext>
            </a:extLst>
          </p:cNvPr>
          <p:cNvSpPr txBox="1"/>
          <p:nvPr/>
        </p:nvSpPr>
        <p:spPr>
          <a:xfrm>
            <a:off x="755576" y="1124744"/>
            <a:ext cx="81369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Мы в </a:t>
            </a:r>
            <a:r>
              <a:rPr lang="ru-RU" sz="4000" b="1" dirty="0" err="1">
                <a:solidFill>
                  <a:schemeClr val="tx2"/>
                </a:solidFill>
              </a:rPr>
              <a:t>ма</a:t>
            </a:r>
            <a:r>
              <a:rPr lang="ru-RU" sz="4000" b="1" dirty="0">
                <a:solidFill>
                  <a:schemeClr val="tx2"/>
                </a:solidFill>
              </a:rPr>
              <a:t>-га-</a:t>
            </a:r>
            <a:r>
              <a:rPr lang="ru-RU" sz="4000" b="1" dirty="0" err="1">
                <a:solidFill>
                  <a:schemeClr val="tx2"/>
                </a:solidFill>
              </a:rPr>
              <a:t>зи</a:t>
            </a:r>
            <a:r>
              <a:rPr lang="ru-RU" sz="4000" b="1" dirty="0">
                <a:solidFill>
                  <a:schemeClr val="tx2"/>
                </a:solidFill>
              </a:rPr>
              <a:t>-не. </a:t>
            </a:r>
            <a:r>
              <a:rPr lang="ru-RU" sz="4000" b="1" dirty="0" err="1">
                <a:solidFill>
                  <a:schemeClr val="tx2"/>
                </a:solidFill>
              </a:rPr>
              <a:t>Ма-ма</a:t>
            </a:r>
            <a:r>
              <a:rPr lang="ru-RU" sz="4000" b="1" dirty="0">
                <a:solidFill>
                  <a:schemeClr val="tx2"/>
                </a:solidFill>
              </a:rPr>
              <a:t> ку-пи-ла в ба-ка-</a:t>
            </a:r>
            <a:r>
              <a:rPr lang="ru-RU" sz="4000" b="1" dirty="0" err="1">
                <a:solidFill>
                  <a:schemeClr val="tx2"/>
                </a:solidFill>
              </a:rPr>
              <a:t>ле</a:t>
            </a:r>
            <a:r>
              <a:rPr lang="ru-RU" sz="4000" b="1" dirty="0">
                <a:solidFill>
                  <a:schemeClr val="tx2"/>
                </a:solidFill>
              </a:rPr>
              <a:t>-е </a:t>
            </a:r>
            <a:r>
              <a:rPr lang="ru-RU" sz="4000" b="1" dirty="0" err="1">
                <a:solidFill>
                  <a:schemeClr val="tx2"/>
                </a:solidFill>
              </a:rPr>
              <a:t>кру-пу</a:t>
            </a:r>
            <a:r>
              <a:rPr lang="ru-RU" sz="4000" b="1" dirty="0">
                <a:solidFill>
                  <a:schemeClr val="tx2"/>
                </a:solidFill>
              </a:rPr>
              <a:t> и </a:t>
            </a:r>
            <a:r>
              <a:rPr lang="ru-RU" sz="4000" b="1" dirty="0" err="1">
                <a:solidFill>
                  <a:schemeClr val="tx2"/>
                </a:solidFill>
              </a:rPr>
              <a:t>му</a:t>
            </a:r>
            <a:r>
              <a:rPr lang="ru-RU" sz="4000" b="1" dirty="0">
                <a:solidFill>
                  <a:schemeClr val="tx2"/>
                </a:solidFill>
              </a:rPr>
              <a:t>-ку. </a:t>
            </a:r>
            <a:r>
              <a:rPr lang="ru-RU" sz="4000" b="1" dirty="0" err="1">
                <a:solidFill>
                  <a:schemeClr val="tx2"/>
                </a:solidFill>
              </a:rPr>
              <a:t>Зи</a:t>
            </a:r>
            <a:r>
              <a:rPr lang="ru-RU" sz="4000" b="1" dirty="0">
                <a:solidFill>
                  <a:schemeClr val="tx2"/>
                </a:solidFill>
              </a:rPr>
              <a:t>-на </a:t>
            </a:r>
            <a:r>
              <a:rPr lang="ru-RU" sz="4000" b="1" dirty="0" err="1">
                <a:solidFill>
                  <a:schemeClr val="tx2"/>
                </a:solidFill>
              </a:rPr>
              <a:t>выб</a:t>
            </a:r>
            <a:r>
              <a:rPr lang="ru-RU" sz="4000" b="1" dirty="0">
                <a:solidFill>
                  <a:schemeClr val="tx2"/>
                </a:solidFill>
              </a:rPr>
              <a:t>-</a:t>
            </a:r>
            <a:r>
              <a:rPr lang="ru-RU" sz="4000" b="1" dirty="0" err="1">
                <a:solidFill>
                  <a:schemeClr val="tx2"/>
                </a:solidFill>
              </a:rPr>
              <a:t>ра</a:t>
            </a:r>
            <a:r>
              <a:rPr lang="ru-RU" sz="4000" b="1" dirty="0">
                <a:solidFill>
                  <a:schemeClr val="tx2"/>
                </a:solidFill>
              </a:rPr>
              <a:t>-ла сок. Он пи-та-те-лен. В со-</a:t>
            </a:r>
            <a:r>
              <a:rPr lang="ru-RU" sz="4000" b="1" dirty="0" err="1">
                <a:solidFill>
                  <a:schemeClr val="tx2"/>
                </a:solidFill>
              </a:rPr>
              <a:t>ке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ви</a:t>
            </a:r>
            <a:r>
              <a:rPr lang="ru-RU" sz="4000" b="1" dirty="0">
                <a:solidFill>
                  <a:schemeClr val="tx2"/>
                </a:solidFill>
              </a:rPr>
              <a:t>-та-ми-</a:t>
            </a:r>
            <a:r>
              <a:rPr lang="ru-RU" sz="4000" b="1" dirty="0" err="1">
                <a:solidFill>
                  <a:schemeClr val="tx2"/>
                </a:solidFill>
              </a:rPr>
              <a:t>ны</a:t>
            </a:r>
            <a:r>
              <a:rPr lang="ru-RU" sz="4000" b="1" dirty="0">
                <a:solidFill>
                  <a:schemeClr val="tx2"/>
                </a:solidFill>
              </a:rPr>
              <a:t>. У па-</a:t>
            </a:r>
            <a:r>
              <a:rPr lang="ru-RU" sz="4000" b="1" dirty="0" err="1">
                <a:solidFill>
                  <a:schemeClr val="tx2"/>
                </a:solidFill>
              </a:rPr>
              <a:t>пы</a:t>
            </a:r>
            <a:r>
              <a:rPr lang="ru-RU" sz="4000" b="1" dirty="0">
                <a:solidFill>
                  <a:schemeClr val="tx2"/>
                </a:solidFill>
              </a:rPr>
              <a:t> три </a:t>
            </a:r>
            <a:r>
              <a:rPr lang="ru-RU" sz="4000" b="1" dirty="0" err="1">
                <a:solidFill>
                  <a:schemeClr val="tx2"/>
                </a:solidFill>
              </a:rPr>
              <a:t>бу</a:t>
            </a:r>
            <a:r>
              <a:rPr lang="ru-RU" sz="4000" b="1" dirty="0">
                <a:solidFill>
                  <a:schemeClr val="tx2"/>
                </a:solidFill>
              </a:rPr>
              <a:t>-тыл-</a:t>
            </a:r>
            <a:r>
              <a:rPr lang="ru-RU" sz="4000" b="1" dirty="0" err="1">
                <a:solidFill>
                  <a:schemeClr val="tx2"/>
                </a:solidFill>
              </a:rPr>
              <a:t>ки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мо</a:t>
            </a:r>
            <a:r>
              <a:rPr lang="ru-RU" sz="4000" b="1" dirty="0">
                <a:solidFill>
                  <a:schemeClr val="tx2"/>
                </a:solidFill>
              </a:rPr>
              <a:t>-</a:t>
            </a:r>
            <a:r>
              <a:rPr lang="ru-RU" sz="4000" b="1" dirty="0" err="1">
                <a:solidFill>
                  <a:schemeClr val="tx2"/>
                </a:solidFill>
              </a:rPr>
              <a:t>ло</a:t>
            </a:r>
            <a:r>
              <a:rPr lang="ru-RU" sz="4000" b="1" dirty="0">
                <a:solidFill>
                  <a:schemeClr val="tx2"/>
                </a:solidFill>
              </a:rPr>
              <a:t>-ка и </a:t>
            </a:r>
            <a:r>
              <a:rPr lang="ru-RU" sz="4000" b="1" dirty="0" err="1">
                <a:solidFill>
                  <a:schemeClr val="tx2"/>
                </a:solidFill>
              </a:rPr>
              <a:t>бу</a:t>
            </a:r>
            <a:r>
              <a:rPr lang="ru-RU" sz="4000" b="1" dirty="0">
                <a:solidFill>
                  <a:schemeClr val="tx2"/>
                </a:solidFill>
              </a:rPr>
              <a:t>-тыл-ка сит-</a:t>
            </a:r>
            <a:r>
              <a:rPr lang="ru-RU" sz="4000" b="1" dirty="0" err="1">
                <a:solidFill>
                  <a:schemeClr val="tx2"/>
                </a:solidFill>
              </a:rPr>
              <a:t>ро</a:t>
            </a:r>
            <a:r>
              <a:rPr lang="ru-RU" sz="4000" b="1" dirty="0">
                <a:solidFill>
                  <a:schemeClr val="tx2"/>
                </a:solidFill>
              </a:rPr>
              <a:t>.  О-ни ку-пи-ли </a:t>
            </a:r>
            <a:r>
              <a:rPr lang="ru-RU" sz="4000" b="1" dirty="0" err="1">
                <a:solidFill>
                  <a:schemeClr val="tx2"/>
                </a:solidFill>
              </a:rPr>
              <a:t>ры-бу</a:t>
            </a:r>
            <a:r>
              <a:rPr lang="ru-RU" sz="4000" b="1" dirty="0">
                <a:solidFill>
                  <a:schemeClr val="tx2"/>
                </a:solidFill>
              </a:rPr>
              <a:t>.    </a:t>
            </a:r>
            <a:r>
              <a:rPr lang="ru-RU" sz="4000" b="1" dirty="0" err="1">
                <a:solidFill>
                  <a:schemeClr val="tx2"/>
                </a:solidFill>
              </a:rPr>
              <a:t>Ма-ма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сва-рит</a:t>
            </a:r>
            <a:r>
              <a:rPr lang="ru-RU" sz="4000" b="1" dirty="0">
                <a:solidFill>
                  <a:schemeClr val="tx2"/>
                </a:solidFill>
              </a:rPr>
              <a:t> суп.</a:t>
            </a:r>
          </a:p>
        </p:txBody>
      </p:sp>
    </p:spTree>
    <p:extLst>
      <p:ext uri="{BB962C8B-B14F-4D97-AF65-F5344CB8AC3E}">
        <p14:creationId xmlns:p14="http://schemas.microsoft.com/office/powerpoint/2010/main" val="1965563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2027DD-6634-4732-9B74-8F97B3043D9A}"/>
              </a:ext>
            </a:extLst>
          </p:cNvPr>
          <p:cNvSpPr txBox="1">
            <a:spLocks/>
          </p:cNvSpPr>
          <p:nvPr/>
        </p:nvSpPr>
        <p:spPr>
          <a:xfrm>
            <a:off x="1259632" y="136618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Ребусы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(нажми на картинку)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B08A2CAA-34C5-432C-98AD-D42E3F54FC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9" r="38286" b="55250"/>
          <a:stretch/>
        </p:blipFill>
        <p:spPr bwMode="auto">
          <a:xfrm>
            <a:off x="1259632" y="1196753"/>
            <a:ext cx="1008112" cy="14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67A1E9F-E1EC-4E8E-80AD-B7FFE24597FA}"/>
              </a:ext>
            </a:extLst>
          </p:cNvPr>
          <p:cNvSpPr txBox="1"/>
          <p:nvPr/>
        </p:nvSpPr>
        <p:spPr>
          <a:xfrm>
            <a:off x="2378616" y="671401"/>
            <a:ext cx="360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2"/>
                </a:solidFill>
              </a:rPr>
              <a:t>,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="" xmlns:a16="http://schemas.microsoft.com/office/drawing/2014/main" id="{8146B3F5-875B-48AB-80F5-A713B88526EB}"/>
              </a:ext>
            </a:extLst>
          </p:cNvPr>
          <p:cNvCxnSpPr/>
          <p:nvPr/>
        </p:nvCxnSpPr>
        <p:spPr>
          <a:xfrm>
            <a:off x="3343558" y="1695855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ED5785FA-41C8-41ED-B053-3C21C0265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594" y="1082034"/>
            <a:ext cx="1660593" cy="143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A9FDBCD9-D01E-4A09-A525-30EACADE2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35" y="2913353"/>
            <a:ext cx="1444239" cy="166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F6E78B6-41B1-4780-B884-341C6A952AD3}"/>
              </a:ext>
            </a:extLst>
          </p:cNvPr>
          <p:cNvSpPr txBox="1"/>
          <p:nvPr/>
        </p:nvSpPr>
        <p:spPr>
          <a:xfrm>
            <a:off x="2631174" y="2479376"/>
            <a:ext cx="69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е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ECB9865A-99A9-4859-9AED-5A45991EDC84}"/>
              </a:ext>
            </a:extLst>
          </p:cNvPr>
          <p:cNvCxnSpPr>
            <a:cxnSpLocks/>
          </p:cNvCxnSpPr>
          <p:nvPr/>
        </p:nvCxnSpPr>
        <p:spPr>
          <a:xfrm>
            <a:off x="2617028" y="2734592"/>
            <a:ext cx="576064" cy="5612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4D72D7B-42B7-4F92-A559-F69FAA248D62}"/>
              </a:ext>
            </a:extLst>
          </p:cNvPr>
          <p:cNvSpPr txBox="1"/>
          <p:nvPr/>
        </p:nvSpPr>
        <p:spPr>
          <a:xfrm>
            <a:off x="2738656" y="3427116"/>
            <a:ext cx="69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у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F102A5E8-4DEA-4017-806B-9C8D64EFC097}"/>
              </a:ext>
            </a:extLst>
          </p:cNvPr>
          <p:cNvCxnSpPr/>
          <p:nvPr/>
        </p:nvCxnSpPr>
        <p:spPr>
          <a:xfrm>
            <a:off x="2640124" y="4243620"/>
            <a:ext cx="336420" cy="3600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78B102ED-A096-4097-A0F2-B59F40F428E1}"/>
              </a:ext>
            </a:extLst>
          </p:cNvPr>
          <p:cNvCxnSpPr>
            <a:cxnSpLocks/>
          </p:cNvCxnSpPr>
          <p:nvPr/>
        </p:nvCxnSpPr>
        <p:spPr>
          <a:xfrm flipV="1">
            <a:off x="2976544" y="4218217"/>
            <a:ext cx="335847" cy="3557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467ACA79-90DA-45D3-8D3C-C83F0ADF4E23}"/>
              </a:ext>
            </a:extLst>
          </p:cNvPr>
          <p:cNvCxnSpPr/>
          <p:nvPr/>
        </p:nvCxnSpPr>
        <p:spPr>
          <a:xfrm>
            <a:off x="3429396" y="3711135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>
            <a:extLst>
              <a:ext uri="{FF2B5EF4-FFF2-40B4-BE49-F238E27FC236}">
                <a16:creationId xmlns="" xmlns:a16="http://schemas.microsoft.com/office/drawing/2014/main" id="{E749B677-5137-499C-8CC8-0892B7A92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986" y="3090643"/>
            <a:ext cx="1508204" cy="111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="" xmlns:a16="http://schemas.microsoft.com/office/drawing/2014/main" id="{13E609DA-8DD5-4292-8C26-76B476F96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968" y="4752777"/>
            <a:ext cx="1183739" cy="163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AD5A8D-2CAF-4847-BD95-24C68AF0EBD1}"/>
              </a:ext>
            </a:extLst>
          </p:cNvPr>
          <p:cNvSpPr txBox="1"/>
          <p:nvPr/>
        </p:nvSpPr>
        <p:spPr>
          <a:xfrm>
            <a:off x="971599" y="5027140"/>
            <a:ext cx="1444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БА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="" xmlns:a16="http://schemas.microsoft.com/office/drawing/2014/main" id="{5915D8C4-A470-4876-9192-6461D6B40731}"/>
              </a:ext>
            </a:extLst>
          </p:cNvPr>
          <p:cNvCxnSpPr/>
          <p:nvPr/>
        </p:nvCxnSpPr>
        <p:spPr>
          <a:xfrm>
            <a:off x="3429396" y="5535411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>
            <a:extLst>
              <a:ext uri="{FF2B5EF4-FFF2-40B4-BE49-F238E27FC236}">
                <a16:creationId xmlns="" xmlns:a16="http://schemas.microsoft.com/office/drawing/2014/main" id="{F1172832-4F6B-4B35-B2AB-E3BD19A23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188" y="4778386"/>
            <a:ext cx="2266844" cy="17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5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7E0595-2AC2-47EB-9C02-13C2F078D4A8}"/>
              </a:ext>
            </a:extLst>
          </p:cNvPr>
          <p:cNvSpPr txBox="1">
            <a:spLocks/>
          </p:cNvSpPr>
          <p:nvPr/>
        </p:nvSpPr>
        <p:spPr>
          <a:xfrm>
            <a:off x="971600" y="404664"/>
            <a:ext cx="7632848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Игра «Зашифрованное слово»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00525A3-D97C-4CDD-9E86-7D037DA86523}"/>
              </a:ext>
            </a:extLst>
          </p:cNvPr>
          <p:cNvSpPr txBox="1"/>
          <p:nvPr/>
        </p:nvSpPr>
        <p:spPr>
          <a:xfrm>
            <a:off x="1187624" y="1186388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Взять по одному слогу из каждого слова и образовать новые слова, слова начинаются с буквы </a:t>
            </a:r>
            <a:r>
              <a:rPr lang="ru-RU" sz="3200" b="1" dirty="0">
                <a:solidFill>
                  <a:schemeClr val="tx2"/>
                </a:solidFill>
              </a:rPr>
              <a:t> Б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5D6781E-3234-48EA-A7B7-6BFD0A5F732E}"/>
              </a:ext>
            </a:extLst>
          </p:cNvPr>
          <p:cNvSpPr txBox="1"/>
          <p:nvPr/>
        </p:nvSpPr>
        <p:spPr>
          <a:xfrm>
            <a:off x="962759" y="234888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берёза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9864000-F0FD-43E9-A200-CA6492C23A46}"/>
              </a:ext>
            </a:extLst>
          </p:cNvPr>
          <p:cNvSpPr txBox="1"/>
          <p:nvPr/>
        </p:nvSpPr>
        <p:spPr>
          <a:xfrm>
            <a:off x="3743908" y="234887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резеда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D20D1BE6-42C8-4C31-890D-F69A0CECF601}"/>
              </a:ext>
            </a:extLst>
          </p:cNvPr>
          <p:cNvCxnSpPr>
            <a:cxnSpLocks/>
          </p:cNvCxnSpPr>
          <p:nvPr/>
        </p:nvCxnSpPr>
        <p:spPr>
          <a:xfrm>
            <a:off x="946433" y="2995210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3B4B19B0-7AB6-40C1-B09B-EA46AA78E115}"/>
              </a:ext>
            </a:extLst>
          </p:cNvPr>
          <p:cNvCxnSpPr>
            <a:cxnSpLocks/>
          </p:cNvCxnSpPr>
          <p:nvPr/>
        </p:nvCxnSpPr>
        <p:spPr>
          <a:xfrm>
            <a:off x="4639587" y="2995210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8749130-962A-4435-B7BA-7BD5673D5F46}"/>
              </a:ext>
            </a:extLst>
          </p:cNvPr>
          <p:cNvSpPr txBox="1"/>
          <p:nvPr/>
        </p:nvSpPr>
        <p:spPr>
          <a:xfrm>
            <a:off x="883130" y="319975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A0000"/>
                </a:solidFill>
              </a:rPr>
              <a:t>бамбук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9D11FA1-CA2B-43F6-8B31-9E543CD433DF}"/>
              </a:ext>
            </a:extLst>
          </p:cNvPr>
          <p:cNvSpPr txBox="1"/>
          <p:nvPr/>
        </p:nvSpPr>
        <p:spPr>
          <a:xfrm>
            <a:off x="3743908" y="317382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A0000"/>
                </a:solidFill>
              </a:rPr>
              <a:t>василёк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FB81EC3A-CA2D-47B1-8103-6FD19CF4436C}"/>
              </a:ext>
            </a:extLst>
          </p:cNvPr>
          <p:cNvCxnSpPr>
            <a:cxnSpLocks/>
          </p:cNvCxnSpPr>
          <p:nvPr/>
        </p:nvCxnSpPr>
        <p:spPr>
          <a:xfrm>
            <a:off x="1775354" y="3820157"/>
            <a:ext cx="576064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36D13D6E-2740-4019-9687-5494CB37C09C}"/>
              </a:ext>
            </a:extLst>
          </p:cNvPr>
          <p:cNvCxnSpPr>
            <a:cxnSpLocks/>
          </p:cNvCxnSpPr>
          <p:nvPr/>
        </p:nvCxnSpPr>
        <p:spPr>
          <a:xfrm>
            <a:off x="3743908" y="3820157"/>
            <a:ext cx="576064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4C0FE73-3D40-4491-B0D5-703933F2962B}"/>
              </a:ext>
            </a:extLst>
          </p:cNvPr>
          <p:cNvSpPr txBox="1"/>
          <p:nvPr/>
        </p:nvSpPr>
        <p:spPr>
          <a:xfrm>
            <a:off x="1046870" y="3998076"/>
            <a:ext cx="1593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победа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F85291C-EE96-4E9E-8F86-1F9A7D450EB1}"/>
              </a:ext>
            </a:extLst>
          </p:cNvPr>
          <p:cNvSpPr txBox="1"/>
          <p:nvPr/>
        </p:nvSpPr>
        <p:spPr>
          <a:xfrm>
            <a:off x="3177040" y="4042997"/>
            <a:ext cx="1593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рёва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D545B1A-B518-4662-8858-37231D0B45F8}"/>
              </a:ext>
            </a:extLst>
          </p:cNvPr>
          <p:cNvSpPr txBox="1"/>
          <p:nvPr/>
        </p:nvSpPr>
        <p:spPr>
          <a:xfrm>
            <a:off x="5503683" y="4042997"/>
            <a:ext cx="1593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коза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C673B97D-C892-47C5-961A-FEE7520C8C86}"/>
              </a:ext>
            </a:extLst>
          </p:cNvPr>
          <p:cNvCxnSpPr>
            <a:cxnSpLocks/>
          </p:cNvCxnSpPr>
          <p:nvPr/>
        </p:nvCxnSpPr>
        <p:spPr>
          <a:xfrm>
            <a:off x="1487322" y="4644407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D3ADD6B8-E545-4BA0-AF83-241CEEA55BC7}"/>
              </a:ext>
            </a:extLst>
          </p:cNvPr>
          <p:cNvCxnSpPr>
            <a:cxnSpLocks/>
          </p:cNvCxnSpPr>
          <p:nvPr/>
        </p:nvCxnSpPr>
        <p:spPr>
          <a:xfrm>
            <a:off x="3177040" y="4689328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E0C206B1-045D-4FA4-B900-19E06A410151}"/>
              </a:ext>
            </a:extLst>
          </p:cNvPr>
          <p:cNvCxnSpPr>
            <a:cxnSpLocks/>
          </p:cNvCxnSpPr>
          <p:nvPr/>
        </p:nvCxnSpPr>
        <p:spPr>
          <a:xfrm>
            <a:off x="6012159" y="4661262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78D8B555-EF5F-4E23-9FA4-AC39923AFB6D}"/>
              </a:ext>
            </a:extLst>
          </p:cNvPr>
          <p:cNvSpPr txBox="1"/>
          <p:nvPr/>
        </p:nvSpPr>
        <p:spPr>
          <a:xfrm>
            <a:off x="957448" y="4962643"/>
            <a:ext cx="1771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буран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C3DBCCF3-33FF-460B-9DEB-E79B411F5BE2}"/>
              </a:ext>
            </a:extLst>
          </p:cNvPr>
          <p:cNvSpPr txBox="1"/>
          <p:nvPr/>
        </p:nvSpPr>
        <p:spPr>
          <a:xfrm>
            <a:off x="2947399" y="5025281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магазин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1897C086-1CD3-41E1-816F-FCC862427B74}"/>
              </a:ext>
            </a:extLst>
          </p:cNvPr>
          <p:cNvSpPr txBox="1"/>
          <p:nvPr/>
        </p:nvSpPr>
        <p:spPr>
          <a:xfrm>
            <a:off x="5169877" y="5041814"/>
            <a:ext cx="2380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газета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40206E78-419C-4FAE-B864-C0AF428E7B94}"/>
              </a:ext>
            </a:extLst>
          </p:cNvPr>
          <p:cNvCxnSpPr>
            <a:cxnSpLocks/>
          </p:cNvCxnSpPr>
          <p:nvPr/>
        </p:nvCxnSpPr>
        <p:spPr>
          <a:xfrm>
            <a:off x="913138" y="5599115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A0C0DBFA-3419-451B-8B08-04F8F84BA71A}"/>
              </a:ext>
            </a:extLst>
          </p:cNvPr>
          <p:cNvCxnSpPr>
            <a:cxnSpLocks/>
          </p:cNvCxnSpPr>
          <p:nvPr/>
        </p:nvCxnSpPr>
        <p:spPr>
          <a:xfrm>
            <a:off x="3050991" y="5671612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F5EF7C17-F369-4C34-B142-D50CF46B3518}"/>
              </a:ext>
            </a:extLst>
          </p:cNvPr>
          <p:cNvCxnSpPr>
            <a:cxnSpLocks/>
          </p:cNvCxnSpPr>
          <p:nvPr/>
        </p:nvCxnSpPr>
        <p:spPr>
          <a:xfrm>
            <a:off x="5215651" y="5692353"/>
            <a:ext cx="576064" cy="0"/>
          </a:xfrm>
          <a:prstGeom prst="line">
            <a:avLst/>
          </a:prstGeom>
          <a:ln w="57150">
            <a:solidFill>
              <a:srgbClr val="86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3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C2A3C1F6-C614-4E1E-99E6-EC67B5C8D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82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F9A12F-3C5D-492C-9C6F-27489CAC980A}"/>
              </a:ext>
            </a:extLst>
          </p:cNvPr>
          <p:cNvSpPr txBox="1">
            <a:spLocks/>
          </p:cNvSpPr>
          <p:nvPr/>
        </p:nvSpPr>
        <p:spPr>
          <a:xfrm>
            <a:off x="971600" y="404664"/>
            <a:ext cx="7632848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Игра «вставь пропущенные буквы Б или П»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FEE5814-EC18-4C55-B701-1DA0395D871E}"/>
              </a:ext>
            </a:extLst>
          </p:cNvPr>
          <p:cNvSpPr txBox="1"/>
          <p:nvPr/>
        </p:nvSpPr>
        <p:spPr>
          <a:xfrm>
            <a:off x="4941593" y="1345498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су…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2C1715A-2C02-4174-907D-B0F3715B209B}"/>
              </a:ext>
            </a:extLst>
          </p:cNvPr>
          <p:cNvSpPr txBox="1"/>
          <p:nvPr/>
        </p:nvSpPr>
        <p:spPr>
          <a:xfrm>
            <a:off x="1547664" y="1303338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/>
                </a:solidFill>
              </a:rPr>
              <a:t>зу</a:t>
            </a:r>
            <a:r>
              <a:rPr lang="ru-RU" sz="6000" b="1" dirty="0">
                <a:solidFill>
                  <a:schemeClr val="tx2"/>
                </a:solidFill>
              </a:rPr>
              <a:t>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7BD2BE2-0C86-4243-95FE-C89970CEF03D}"/>
              </a:ext>
            </a:extLst>
          </p:cNvPr>
          <p:cNvSpPr txBox="1"/>
          <p:nvPr/>
        </p:nvSpPr>
        <p:spPr>
          <a:xfrm>
            <a:off x="4957083" y="2120793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сер…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3D4B5D6-3890-418E-AD14-37C876016558}"/>
              </a:ext>
            </a:extLst>
          </p:cNvPr>
          <p:cNvSpPr txBox="1"/>
          <p:nvPr/>
        </p:nvSpPr>
        <p:spPr>
          <a:xfrm>
            <a:off x="4932040" y="2921168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стол…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E95E863-F1AE-4635-B8FE-7DC47409159D}"/>
              </a:ext>
            </a:extLst>
          </p:cNvPr>
          <p:cNvSpPr txBox="1"/>
          <p:nvPr/>
        </p:nvSpPr>
        <p:spPr>
          <a:xfrm>
            <a:off x="4957083" y="4511248"/>
            <a:ext cx="31809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/>
                </a:solidFill>
              </a:rPr>
              <a:t>ры</a:t>
            </a:r>
            <a:r>
              <a:rPr lang="ru-RU" sz="6000" b="1" dirty="0">
                <a:solidFill>
                  <a:schemeClr val="tx2"/>
                </a:solidFill>
              </a:rPr>
              <a:t>…ка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E087F04-9966-459B-B2E2-E8B1B73FA392}"/>
              </a:ext>
            </a:extLst>
          </p:cNvPr>
          <p:cNvSpPr txBox="1"/>
          <p:nvPr/>
        </p:nvSpPr>
        <p:spPr>
          <a:xfrm>
            <a:off x="4932040" y="3716208"/>
            <a:ext cx="28035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ла…ка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17FE917-F1C0-47A5-97D1-033E0FC7CC00}"/>
              </a:ext>
            </a:extLst>
          </p:cNvPr>
          <p:cNvSpPr txBox="1"/>
          <p:nvPr/>
        </p:nvSpPr>
        <p:spPr>
          <a:xfrm>
            <a:off x="1403648" y="2907293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…</a:t>
            </a:r>
            <a:r>
              <a:rPr lang="ru-RU" sz="6000" b="1" dirty="0" err="1">
                <a:solidFill>
                  <a:schemeClr val="tx2"/>
                </a:solidFill>
              </a:rPr>
              <a:t>инт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44A4EC5-8B52-471E-8302-DD8769D4C158}"/>
              </a:ext>
            </a:extLst>
          </p:cNvPr>
          <p:cNvSpPr txBox="1"/>
          <p:nvPr/>
        </p:nvSpPr>
        <p:spPr>
          <a:xfrm>
            <a:off x="1528588" y="3681124"/>
            <a:ext cx="26583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…</a:t>
            </a:r>
            <a:r>
              <a:rPr lang="ru-RU" sz="6000" b="1" dirty="0" err="1">
                <a:solidFill>
                  <a:schemeClr val="tx2"/>
                </a:solidFill>
              </a:rPr>
              <a:t>илет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317C9F-49CA-4623-B5FE-5D01B3260A28}"/>
              </a:ext>
            </a:extLst>
          </p:cNvPr>
          <p:cNvSpPr txBox="1"/>
          <p:nvPr/>
        </p:nvSpPr>
        <p:spPr>
          <a:xfrm>
            <a:off x="1395264" y="2098378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…</a:t>
            </a:r>
            <a:r>
              <a:rPr lang="ru-RU" sz="6000" b="1" dirty="0" err="1">
                <a:solidFill>
                  <a:schemeClr val="tx2"/>
                </a:solidFill>
              </a:rPr>
              <a:t>арк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7AAC20F-1ED4-4A28-8C18-8C21CE6570F7}"/>
              </a:ext>
            </a:extLst>
          </p:cNvPr>
          <p:cNvSpPr txBox="1"/>
          <p:nvPr/>
        </p:nvSpPr>
        <p:spPr>
          <a:xfrm>
            <a:off x="1547663" y="4511248"/>
            <a:ext cx="26392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…илот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03CC899-0C43-4E3C-98FA-063B9FB3CFFF}"/>
              </a:ext>
            </a:extLst>
          </p:cNvPr>
          <p:cNvSpPr txBox="1"/>
          <p:nvPr/>
        </p:nvSpPr>
        <p:spPr>
          <a:xfrm>
            <a:off x="2317584" y="1211005"/>
            <a:ext cx="608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9AF1E1D-2E42-4715-A8B8-BE0AA139C7E2}"/>
              </a:ext>
            </a:extLst>
          </p:cNvPr>
          <p:cNvSpPr txBox="1"/>
          <p:nvPr/>
        </p:nvSpPr>
        <p:spPr>
          <a:xfrm>
            <a:off x="6523142" y="2823500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8390CBD-4A68-4D1A-B7B2-EF4A0EC28B9D}"/>
              </a:ext>
            </a:extLst>
          </p:cNvPr>
          <p:cNvSpPr txBox="1"/>
          <p:nvPr/>
        </p:nvSpPr>
        <p:spPr>
          <a:xfrm>
            <a:off x="1547663" y="2814960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0B8B638-9AFE-4B13-9673-36B1EBB5388D}"/>
              </a:ext>
            </a:extLst>
          </p:cNvPr>
          <p:cNvSpPr txBox="1"/>
          <p:nvPr/>
        </p:nvSpPr>
        <p:spPr>
          <a:xfrm>
            <a:off x="1646495" y="3542188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б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82CF06D-8146-4A18-8948-94B5EAA68E78}"/>
              </a:ext>
            </a:extLst>
          </p:cNvPr>
          <p:cNvSpPr txBox="1"/>
          <p:nvPr/>
        </p:nvSpPr>
        <p:spPr>
          <a:xfrm>
            <a:off x="6190157" y="4418915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10B3F682-CA3F-4C31-A058-531510658118}"/>
              </a:ext>
            </a:extLst>
          </p:cNvPr>
          <p:cNvSpPr txBox="1"/>
          <p:nvPr/>
        </p:nvSpPr>
        <p:spPr>
          <a:xfrm>
            <a:off x="5749171" y="1268760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п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0507CF8-B494-4AB1-A003-ADC47AA2D285}"/>
              </a:ext>
            </a:extLst>
          </p:cNvPr>
          <p:cNvSpPr txBox="1"/>
          <p:nvPr/>
        </p:nvSpPr>
        <p:spPr>
          <a:xfrm>
            <a:off x="1572706" y="1998385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п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EE191FB-0C5B-4E68-BA1F-7DFBC80C81BF}"/>
              </a:ext>
            </a:extLst>
          </p:cNvPr>
          <p:cNvSpPr txBox="1"/>
          <p:nvPr/>
        </p:nvSpPr>
        <p:spPr>
          <a:xfrm>
            <a:off x="5875070" y="3616215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п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5050BCA-A93E-4B9E-AB15-221B169448A7}"/>
              </a:ext>
            </a:extLst>
          </p:cNvPr>
          <p:cNvSpPr txBox="1"/>
          <p:nvPr/>
        </p:nvSpPr>
        <p:spPr>
          <a:xfrm>
            <a:off x="1641733" y="4362327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п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AB5A6908-3042-4DC8-A4A8-0691FF68D337}"/>
              </a:ext>
            </a:extLst>
          </p:cNvPr>
          <p:cNvSpPr txBox="1"/>
          <p:nvPr/>
        </p:nvSpPr>
        <p:spPr>
          <a:xfrm>
            <a:off x="2200143" y="1131060"/>
            <a:ext cx="457200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(нажми на слово)</a:t>
            </a:r>
            <a:r>
              <a:rPr kumimoji="0" lang="ru-RU" sz="18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4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F7430A7-C0C3-4D33-B2D6-0BBC2A09363A}"/>
              </a:ext>
            </a:extLst>
          </p:cNvPr>
          <p:cNvSpPr txBox="1"/>
          <p:nvPr/>
        </p:nvSpPr>
        <p:spPr>
          <a:xfrm>
            <a:off x="6168730" y="2038333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7A0000"/>
                </a:solidFill>
              </a:rPr>
              <a:t>п</a:t>
            </a:r>
          </a:p>
        </p:txBody>
      </p:sp>
    </p:spTree>
    <p:extLst>
      <p:ext uri="{BB962C8B-B14F-4D97-AF65-F5344CB8AC3E}">
        <p14:creationId xmlns:p14="http://schemas.microsoft.com/office/powerpoint/2010/main" val="135699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8800" b="1" dirty="0" err="1">
                <a:solidFill>
                  <a:srgbClr val="007A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8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84984"/>
            <a:ext cx="296416" cy="29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3474700A-2E2C-467E-BA6D-0E25D6B1F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025" y="1700808"/>
            <a:ext cx="1872208" cy="24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9DB1C4E0-9B47-4D77-9767-3E7CF653E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722" y="2154205"/>
            <a:ext cx="2654325" cy="204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53C50FC-299F-4B74-9870-6DA9068963A3}"/>
              </a:ext>
            </a:extLst>
          </p:cNvPr>
          <p:cNvSpPr/>
          <p:nvPr/>
        </p:nvSpPr>
        <p:spPr>
          <a:xfrm>
            <a:off x="2327960" y="4517947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4E2EB446-CB1B-4676-AB0C-D03B5CA34228}"/>
              </a:ext>
            </a:extLst>
          </p:cNvPr>
          <p:cNvSpPr/>
          <p:nvPr/>
        </p:nvSpPr>
        <p:spPr>
          <a:xfrm>
            <a:off x="6243322" y="4517947"/>
            <a:ext cx="360040" cy="360040"/>
          </a:xfrm>
          <a:prstGeom prst="rect">
            <a:avLst/>
          </a:prstGeom>
          <a:solidFill>
            <a:srgbClr val="006C31"/>
          </a:solidFill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9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DB79826-CBFA-4AF9-AD82-B72AFA454DDD}"/>
              </a:ext>
            </a:extLst>
          </p:cNvPr>
          <p:cNvSpPr txBox="1"/>
          <p:nvPr/>
        </p:nvSpPr>
        <p:spPr>
          <a:xfrm>
            <a:off x="971600" y="2708920"/>
            <a:ext cx="7560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д   д</a:t>
            </a:r>
            <a:r>
              <a:rPr lang="ru-RU" sz="6600" b="1" dirty="0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        </a:t>
            </a:r>
            <a:r>
              <a:rPr lang="ru-RU" sz="6600" b="1" dirty="0">
                <a:solidFill>
                  <a:srgbClr val="860000"/>
                </a:solidFill>
              </a:rPr>
              <a:t>а</a:t>
            </a:r>
            <a:r>
              <a:rPr lang="ru-RU" sz="6600" b="1" dirty="0">
                <a:solidFill>
                  <a:schemeClr val="tx2"/>
                </a:solidFill>
              </a:rPr>
              <a:t>д   д</a:t>
            </a:r>
            <a:r>
              <a:rPr lang="ru-RU" sz="6600" b="1" dirty="0">
                <a:solidFill>
                  <a:srgbClr val="860000"/>
                </a:solidFill>
              </a:rPr>
              <a:t>а</a:t>
            </a:r>
          </a:p>
          <a:p>
            <a:r>
              <a:rPr lang="ru-RU" sz="6600" b="1" dirty="0" err="1">
                <a:solidFill>
                  <a:srgbClr val="860000"/>
                </a:solidFill>
              </a:rPr>
              <a:t>ы</a:t>
            </a:r>
            <a:r>
              <a:rPr lang="ru-RU" sz="6600" b="1" dirty="0" err="1">
                <a:solidFill>
                  <a:schemeClr val="tx2"/>
                </a:solidFill>
              </a:rPr>
              <a:t>д</a:t>
            </a:r>
            <a:r>
              <a:rPr lang="ru-RU" sz="6600" b="1" dirty="0">
                <a:solidFill>
                  <a:schemeClr val="tx2"/>
                </a:solidFill>
              </a:rPr>
              <a:t>   </a:t>
            </a:r>
            <a:r>
              <a:rPr lang="ru-RU" sz="6600" b="1" dirty="0" err="1">
                <a:solidFill>
                  <a:schemeClr val="tx2"/>
                </a:solidFill>
              </a:rPr>
              <a:t>д</a:t>
            </a:r>
            <a:r>
              <a:rPr lang="ru-RU" sz="6600" b="1" dirty="0" err="1">
                <a:solidFill>
                  <a:srgbClr val="860000"/>
                </a:solidFill>
              </a:rPr>
              <a:t>ы</a:t>
            </a:r>
            <a:r>
              <a:rPr lang="ru-RU" sz="6600" b="1" dirty="0">
                <a:solidFill>
                  <a:schemeClr val="tx2"/>
                </a:solidFill>
              </a:rPr>
              <a:t>      </a:t>
            </a:r>
            <a:r>
              <a:rPr lang="ru-RU" sz="6600" b="1" dirty="0">
                <a:solidFill>
                  <a:srgbClr val="860000"/>
                </a:solidFill>
              </a:rPr>
              <a:t>у</a:t>
            </a:r>
            <a:r>
              <a:rPr lang="ru-RU" sz="6600" b="1" dirty="0">
                <a:solidFill>
                  <a:schemeClr val="tx2"/>
                </a:solidFill>
              </a:rPr>
              <a:t>д  </a:t>
            </a:r>
            <a:r>
              <a:rPr lang="ru-RU" sz="6600" b="1" dirty="0" err="1">
                <a:solidFill>
                  <a:schemeClr val="tx2"/>
                </a:solidFill>
              </a:rPr>
              <a:t>д</a:t>
            </a:r>
            <a:r>
              <a:rPr lang="ru-RU" sz="6600" b="1" dirty="0" err="1">
                <a:solidFill>
                  <a:srgbClr val="860000"/>
                </a:solidFill>
              </a:rPr>
              <a:t>у</a:t>
            </a:r>
            <a:r>
              <a:rPr lang="ru-RU" sz="6600" b="1" dirty="0">
                <a:solidFill>
                  <a:schemeClr val="tx2"/>
                </a:solidFill>
              </a:rPr>
              <a:t> </a:t>
            </a:r>
          </a:p>
          <a:p>
            <a:r>
              <a:rPr lang="ru-RU" sz="6600" b="1" dirty="0">
                <a:solidFill>
                  <a:srgbClr val="860000"/>
                </a:solidFill>
              </a:rPr>
              <a:t>и</a:t>
            </a:r>
            <a:r>
              <a:rPr lang="ru-RU" sz="6600" b="1" dirty="0">
                <a:solidFill>
                  <a:schemeClr val="tx2"/>
                </a:solidFill>
              </a:rPr>
              <a:t>д  </a:t>
            </a:r>
            <a:r>
              <a:rPr lang="ru-RU" sz="6600" b="1" dirty="0" err="1">
                <a:solidFill>
                  <a:srgbClr val="00642D"/>
                </a:solidFill>
              </a:rPr>
              <a:t>д</a:t>
            </a:r>
            <a:r>
              <a:rPr lang="ru-RU" sz="6600" b="1" dirty="0" err="1">
                <a:solidFill>
                  <a:srgbClr val="860000"/>
                </a:solidFill>
              </a:rPr>
              <a:t>и</a:t>
            </a:r>
            <a:r>
              <a:rPr lang="ru-RU" sz="6600" b="1" dirty="0">
                <a:solidFill>
                  <a:srgbClr val="860000"/>
                </a:solidFill>
              </a:rPr>
              <a:t>         </a:t>
            </a:r>
            <a:r>
              <a:rPr lang="ru-RU" sz="6600" b="1" dirty="0" err="1">
                <a:solidFill>
                  <a:srgbClr val="860000"/>
                </a:solidFill>
              </a:rPr>
              <a:t>е</a:t>
            </a:r>
            <a:r>
              <a:rPr lang="ru-RU" sz="6600" b="1" dirty="0" err="1">
                <a:solidFill>
                  <a:srgbClr val="00589A"/>
                </a:solidFill>
              </a:rPr>
              <a:t>д</a:t>
            </a:r>
            <a:r>
              <a:rPr lang="ru-RU" sz="6600" b="1" dirty="0">
                <a:solidFill>
                  <a:srgbClr val="860000"/>
                </a:solidFill>
              </a:rPr>
              <a:t>   </a:t>
            </a:r>
            <a:r>
              <a:rPr lang="ru-RU" sz="6600" b="1" dirty="0">
                <a:solidFill>
                  <a:srgbClr val="007A37"/>
                </a:solidFill>
              </a:rPr>
              <a:t>д</a:t>
            </a:r>
            <a:r>
              <a:rPr lang="ru-RU" sz="6600" b="1" dirty="0">
                <a:solidFill>
                  <a:srgbClr val="860000"/>
                </a:solidFill>
              </a:rPr>
              <a:t>е</a:t>
            </a:r>
            <a:endParaRPr lang="ru-RU" sz="4000" b="1" dirty="0">
              <a:solidFill>
                <a:srgbClr val="86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FED45A9-8D2B-4171-9616-6ED6D6380B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6" t="1433" r="71837" b="54863"/>
          <a:stretch/>
        </p:blipFill>
        <p:spPr>
          <a:xfrm>
            <a:off x="1115616" y="332656"/>
            <a:ext cx="1728192" cy="21602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24A06AD-3AE5-41E0-8C7A-10B67F802CAC}"/>
              </a:ext>
            </a:extLst>
          </p:cNvPr>
          <p:cNvSpPr txBox="1"/>
          <p:nvPr/>
        </p:nvSpPr>
        <p:spPr>
          <a:xfrm>
            <a:off x="3059832" y="381724"/>
            <a:ext cx="4824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Этот домик – буква «Д».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В домике _ окошко.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Из трубы идёт дымок,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А в окошке кошка.</a:t>
            </a:r>
          </a:p>
        </p:txBody>
      </p:sp>
    </p:spTree>
    <p:extLst>
      <p:ext uri="{BB962C8B-B14F-4D97-AF65-F5344CB8AC3E}">
        <p14:creationId xmlns:p14="http://schemas.microsoft.com/office/powerpoint/2010/main" val="3429296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5E0AFB8-1E23-4989-AF93-F5A460D6347B}"/>
              </a:ext>
            </a:extLst>
          </p:cNvPr>
          <p:cNvSpPr txBox="1">
            <a:spLocks/>
          </p:cNvSpPr>
          <p:nvPr/>
        </p:nvSpPr>
        <p:spPr>
          <a:xfrm>
            <a:off x="3418181" y="1983558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9" name="Заголовок 1">
            <a:hlinkClick r:id="rId4" action="ppaction://hlinksldjump"/>
            <a:extLst>
              <a:ext uri="{FF2B5EF4-FFF2-40B4-BE49-F238E27FC236}">
                <a16:creationId xmlns="" xmlns:a16="http://schemas.microsoft.com/office/drawing/2014/main" id="{88C05F14-20F1-4481-8296-0A7B5F8AEC27}"/>
              </a:ext>
            </a:extLst>
          </p:cNvPr>
          <p:cNvSpPr txBox="1">
            <a:spLocks/>
          </p:cNvSpPr>
          <p:nvPr/>
        </p:nvSpPr>
        <p:spPr>
          <a:xfrm>
            <a:off x="6444208" y="1948382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10" name="Заголовок 1">
            <a:hlinkClick r:id="rId5" action="ppaction://hlinksldjump"/>
            <a:extLst>
              <a:ext uri="{FF2B5EF4-FFF2-40B4-BE49-F238E27FC236}">
                <a16:creationId xmlns="" xmlns:a16="http://schemas.microsoft.com/office/drawing/2014/main" id="{52CF9B35-38D5-4A32-B37F-558AA4339BBE}"/>
              </a:ext>
            </a:extLst>
          </p:cNvPr>
          <p:cNvSpPr txBox="1">
            <a:spLocks/>
          </p:cNvSpPr>
          <p:nvPr/>
        </p:nvSpPr>
        <p:spPr>
          <a:xfrm>
            <a:off x="5290389" y="3645024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11" name="Заголовок 1">
            <a:hlinkClick r:id="rId6" action="ppaction://hlinksldjump"/>
            <a:extLst>
              <a:ext uri="{FF2B5EF4-FFF2-40B4-BE49-F238E27FC236}">
                <a16:creationId xmlns="" xmlns:a16="http://schemas.microsoft.com/office/drawing/2014/main" id="{FAE3E10E-CF68-4F72-BC7F-905730147E17}"/>
              </a:ext>
            </a:extLst>
          </p:cNvPr>
          <p:cNvSpPr txBox="1">
            <a:spLocks/>
          </p:cNvSpPr>
          <p:nvPr/>
        </p:nvSpPr>
        <p:spPr>
          <a:xfrm>
            <a:off x="1905168" y="3829395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4FECC69D-7464-4C99-8408-AB65C195543A}"/>
              </a:ext>
            </a:extLst>
          </p:cNvPr>
          <p:cNvSpPr txBox="1"/>
          <p:nvPr/>
        </p:nvSpPr>
        <p:spPr>
          <a:xfrm>
            <a:off x="2699792" y="633788"/>
            <a:ext cx="4248472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Выбери букву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12" name="Заголовок 1">
            <a:hlinkClick r:id="rId6" action="ppaction://hlinksldjump"/>
            <a:extLst>
              <a:ext uri="{FF2B5EF4-FFF2-40B4-BE49-F238E27FC236}">
                <a16:creationId xmlns="" xmlns:a16="http://schemas.microsoft.com/office/drawing/2014/main" id="{4863A980-2F14-4E43-8106-4E3288EFC3A5}"/>
              </a:ext>
            </a:extLst>
          </p:cNvPr>
          <p:cNvSpPr txBox="1">
            <a:spLocks/>
          </p:cNvSpPr>
          <p:nvPr/>
        </p:nvSpPr>
        <p:spPr>
          <a:xfrm>
            <a:off x="892828" y="1986008"/>
            <a:ext cx="2307638" cy="2181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1698768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20BB033-05D8-4460-8A3F-6784A1088027}"/>
              </a:ext>
            </a:extLst>
          </p:cNvPr>
          <p:cNvSpPr txBox="1"/>
          <p:nvPr/>
        </p:nvSpPr>
        <p:spPr>
          <a:xfrm>
            <a:off x="952660" y="1094424"/>
            <a:ext cx="80648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вода       водопад       водолаз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труд        трудна          дети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дерево      сады           дымок        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EB8F1657-6965-4233-B497-4977149237DA}"/>
              </a:ext>
            </a:extLst>
          </p:cNvPr>
          <p:cNvCxnSpPr/>
          <p:nvPr/>
        </p:nvCxnSpPr>
        <p:spPr>
          <a:xfrm>
            <a:off x="3707904" y="124680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595468D9-FEE1-4BFF-8626-959840978E3D}"/>
              </a:ext>
            </a:extLst>
          </p:cNvPr>
          <p:cNvCxnSpPr/>
          <p:nvPr/>
        </p:nvCxnSpPr>
        <p:spPr>
          <a:xfrm>
            <a:off x="6732240" y="124680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13670601-DE0D-435B-B063-340D91C883CB}"/>
              </a:ext>
            </a:extLst>
          </p:cNvPr>
          <p:cNvCxnSpPr/>
          <p:nvPr/>
        </p:nvCxnSpPr>
        <p:spPr>
          <a:xfrm>
            <a:off x="1619672" y="116458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DCBAB292-9675-44CC-9FF3-864545AD5AFF}"/>
              </a:ext>
            </a:extLst>
          </p:cNvPr>
          <p:cNvCxnSpPr/>
          <p:nvPr/>
        </p:nvCxnSpPr>
        <p:spPr>
          <a:xfrm>
            <a:off x="4283968" y="127841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D9EED8CD-F8A4-4E96-84FE-850012CBC404}"/>
              </a:ext>
            </a:extLst>
          </p:cNvPr>
          <p:cNvCxnSpPr/>
          <p:nvPr/>
        </p:nvCxnSpPr>
        <p:spPr>
          <a:xfrm>
            <a:off x="4427984" y="196491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E7E29C35-43C5-48B4-8EEC-695D2484B065}"/>
              </a:ext>
            </a:extLst>
          </p:cNvPr>
          <p:cNvCxnSpPr/>
          <p:nvPr/>
        </p:nvCxnSpPr>
        <p:spPr>
          <a:xfrm>
            <a:off x="6948264" y="1868221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A2E09BA-FCA0-4B60-AE56-CD9797AAEE20}"/>
              </a:ext>
            </a:extLst>
          </p:cNvPr>
          <p:cNvSpPr txBox="1"/>
          <p:nvPr/>
        </p:nvSpPr>
        <p:spPr>
          <a:xfrm>
            <a:off x="918587" y="3682379"/>
            <a:ext cx="82254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олимпиада       тренер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бадминтон       тренировка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баскетбол        соревнование 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="" xmlns:a16="http://schemas.microsoft.com/office/drawing/2014/main" id="{9871D468-B1DF-4E92-A1F5-1525ABB258BF}"/>
              </a:ext>
            </a:extLst>
          </p:cNvPr>
          <p:cNvCxnSpPr/>
          <p:nvPr/>
        </p:nvCxnSpPr>
        <p:spPr>
          <a:xfrm>
            <a:off x="7241087" y="1246809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C85ED34-381C-4AC3-9BBD-324C0590A9BF}"/>
              </a:ext>
            </a:extLst>
          </p:cNvPr>
          <p:cNvSpPr txBox="1"/>
          <p:nvPr/>
        </p:nvSpPr>
        <p:spPr>
          <a:xfrm>
            <a:off x="2286000" y="175903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B40AA19E-EE49-4A4A-AB58-8469048C1F3F}"/>
              </a:ext>
            </a:extLst>
          </p:cNvPr>
          <p:cNvCxnSpPr/>
          <p:nvPr/>
        </p:nvCxnSpPr>
        <p:spPr>
          <a:xfrm>
            <a:off x="1616151" y="264201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0F494F6A-0310-4F95-A9EA-BFF48DA25CAD}"/>
              </a:ext>
            </a:extLst>
          </p:cNvPr>
          <p:cNvCxnSpPr/>
          <p:nvPr/>
        </p:nvCxnSpPr>
        <p:spPr>
          <a:xfrm>
            <a:off x="7092280" y="254097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36B2A26D-D444-4AD4-AE10-D0D08A7CEADA}"/>
              </a:ext>
            </a:extLst>
          </p:cNvPr>
          <p:cNvCxnSpPr/>
          <p:nvPr/>
        </p:nvCxnSpPr>
        <p:spPr>
          <a:xfrm>
            <a:off x="4067944" y="254097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6C7633F3-05D7-4D0F-A428-1D92BE4EE128}"/>
              </a:ext>
            </a:extLst>
          </p:cNvPr>
          <p:cNvCxnSpPr/>
          <p:nvPr/>
        </p:nvCxnSpPr>
        <p:spPr>
          <a:xfrm>
            <a:off x="2123728" y="264201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23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CAF496D-754A-4054-8126-77AF4231362E}"/>
              </a:ext>
            </a:extLst>
          </p:cNvPr>
          <p:cNvSpPr txBox="1"/>
          <p:nvPr/>
        </p:nvSpPr>
        <p:spPr>
          <a:xfrm>
            <a:off x="2123728" y="260648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09B032-4354-4868-B850-3D277921464A}"/>
              </a:ext>
            </a:extLst>
          </p:cNvPr>
          <p:cNvSpPr txBox="1"/>
          <p:nvPr/>
        </p:nvSpPr>
        <p:spPr>
          <a:xfrm>
            <a:off x="827584" y="836712"/>
            <a:ext cx="7920880" cy="519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Праздник. 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У ре-</a:t>
            </a:r>
            <a:r>
              <a:rPr lang="ru-RU" sz="4000" b="1" dirty="0" err="1">
                <a:solidFill>
                  <a:schemeClr val="tx2"/>
                </a:solidFill>
              </a:rPr>
              <a:t>ки</a:t>
            </a:r>
            <a:r>
              <a:rPr lang="ru-RU" sz="4000" b="1" dirty="0">
                <a:solidFill>
                  <a:schemeClr val="tx2"/>
                </a:solidFill>
              </a:rPr>
              <a:t> сто-</a:t>
            </a:r>
            <a:r>
              <a:rPr lang="ru-RU" sz="4000" b="1" dirty="0" err="1">
                <a:solidFill>
                  <a:schemeClr val="tx2"/>
                </a:solidFill>
              </a:rPr>
              <a:t>ит</a:t>
            </a:r>
            <a:r>
              <a:rPr lang="ru-RU" sz="4000" b="1" dirty="0">
                <a:solidFill>
                  <a:schemeClr val="tx2"/>
                </a:solidFill>
              </a:rPr>
              <a:t> дом. К не-</a:t>
            </a:r>
            <a:r>
              <a:rPr lang="ru-RU" sz="4000" b="1" dirty="0" err="1">
                <a:solidFill>
                  <a:schemeClr val="tx2"/>
                </a:solidFill>
              </a:rPr>
              <a:t>му</a:t>
            </a:r>
            <a:r>
              <a:rPr lang="ru-RU" sz="4000" b="1" dirty="0">
                <a:solidFill>
                  <a:schemeClr val="tx2"/>
                </a:solidFill>
              </a:rPr>
              <a:t> и-дут </a:t>
            </a:r>
            <a:r>
              <a:rPr lang="ru-RU" sz="4000" b="1" dirty="0" err="1">
                <a:solidFill>
                  <a:schemeClr val="tx2"/>
                </a:solidFill>
              </a:rPr>
              <a:t>Ди-ма</a:t>
            </a:r>
            <a:r>
              <a:rPr lang="ru-RU" sz="4000" b="1" dirty="0">
                <a:solidFill>
                  <a:schemeClr val="tx2"/>
                </a:solidFill>
              </a:rPr>
              <a:t> и Та-рас.  У до-</a:t>
            </a:r>
            <a:r>
              <a:rPr lang="ru-RU" sz="4000" b="1" dirty="0" err="1">
                <a:solidFill>
                  <a:schemeClr val="tx2"/>
                </a:solidFill>
              </a:rPr>
              <a:t>ма</a:t>
            </a:r>
            <a:r>
              <a:rPr lang="ru-RU" sz="4000" b="1" dirty="0">
                <a:solidFill>
                  <a:schemeClr val="tx2"/>
                </a:solidFill>
              </a:rPr>
              <a:t> си-</a:t>
            </a:r>
            <a:r>
              <a:rPr lang="ru-RU" sz="4000" b="1" dirty="0" err="1">
                <a:solidFill>
                  <a:schemeClr val="tx2"/>
                </a:solidFill>
              </a:rPr>
              <a:t>дит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ма-ма</a:t>
            </a:r>
            <a:r>
              <a:rPr lang="ru-RU" sz="4000" b="1" dirty="0">
                <a:solidFill>
                  <a:schemeClr val="tx2"/>
                </a:solidFill>
              </a:rPr>
              <a:t>. Та-рас и </a:t>
            </a:r>
            <a:r>
              <a:rPr lang="ru-RU" sz="4000" b="1" dirty="0" err="1">
                <a:solidFill>
                  <a:schemeClr val="tx2"/>
                </a:solidFill>
              </a:rPr>
              <a:t>Ди-ма</a:t>
            </a:r>
            <a:r>
              <a:rPr lang="ru-RU" sz="4000" b="1" dirty="0">
                <a:solidFill>
                  <a:schemeClr val="tx2"/>
                </a:solidFill>
              </a:rPr>
              <a:t> от-да-дут </a:t>
            </a:r>
            <a:r>
              <a:rPr lang="ru-RU" sz="4000" b="1" dirty="0" err="1">
                <a:solidFill>
                  <a:schemeClr val="tx2"/>
                </a:solidFill>
              </a:rPr>
              <a:t>ма-ме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кор</a:t>
            </a:r>
            <a:r>
              <a:rPr lang="ru-RU" sz="4000" b="1" dirty="0">
                <a:solidFill>
                  <a:schemeClr val="tx2"/>
                </a:solidFill>
              </a:rPr>
              <a:t>-</a:t>
            </a:r>
            <a:r>
              <a:rPr lang="ru-RU" sz="4000" b="1" dirty="0" err="1">
                <a:solidFill>
                  <a:schemeClr val="tx2"/>
                </a:solidFill>
              </a:rPr>
              <a:t>зин</a:t>
            </a:r>
            <a:r>
              <a:rPr lang="ru-RU" sz="4000" b="1" dirty="0">
                <a:solidFill>
                  <a:schemeClr val="tx2"/>
                </a:solidFill>
              </a:rPr>
              <a:t>-ку. В </a:t>
            </a:r>
            <a:r>
              <a:rPr lang="ru-RU" sz="4000" b="1" dirty="0" err="1">
                <a:solidFill>
                  <a:schemeClr val="tx2"/>
                </a:solidFill>
              </a:rPr>
              <a:t>кор</a:t>
            </a:r>
            <a:r>
              <a:rPr lang="ru-RU" sz="4000" b="1" dirty="0">
                <a:solidFill>
                  <a:schemeClr val="tx2"/>
                </a:solidFill>
              </a:rPr>
              <a:t>-</a:t>
            </a:r>
            <a:r>
              <a:rPr lang="ru-RU" sz="4000" b="1" dirty="0" err="1">
                <a:solidFill>
                  <a:schemeClr val="tx2"/>
                </a:solidFill>
              </a:rPr>
              <a:t>зи</a:t>
            </a:r>
            <a:r>
              <a:rPr lang="ru-RU" sz="4000" b="1" dirty="0">
                <a:solidFill>
                  <a:schemeClr val="tx2"/>
                </a:solidFill>
              </a:rPr>
              <a:t>-не   пи-о-</a:t>
            </a:r>
            <a:r>
              <a:rPr lang="ru-RU" sz="4000" b="1" dirty="0" err="1">
                <a:solidFill>
                  <a:schemeClr val="tx2"/>
                </a:solidFill>
              </a:rPr>
              <a:t>ны</a:t>
            </a:r>
            <a:r>
              <a:rPr lang="ru-RU" sz="4000" b="1" dirty="0">
                <a:solidFill>
                  <a:schemeClr val="tx2"/>
                </a:solidFill>
              </a:rPr>
              <a:t>. У Ли-</a:t>
            </a:r>
            <a:r>
              <a:rPr lang="ru-RU" sz="4000" b="1" dirty="0" err="1">
                <a:solidFill>
                  <a:schemeClr val="tx2"/>
                </a:solidFill>
              </a:rPr>
              <a:t>зы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ро-зы</a:t>
            </a:r>
            <a:r>
              <a:rPr lang="ru-RU" sz="4000" b="1" dirty="0">
                <a:solidFill>
                  <a:schemeClr val="tx2"/>
                </a:solidFill>
              </a:rPr>
              <a:t>. О-ни  не-</a:t>
            </a:r>
            <a:r>
              <a:rPr lang="ru-RU" sz="4000" b="1" dirty="0" err="1">
                <a:solidFill>
                  <a:schemeClr val="tx2"/>
                </a:solidFill>
              </a:rPr>
              <a:t>сут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по-дар-ки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ма-ме</a:t>
            </a:r>
            <a:r>
              <a:rPr lang="ru-RU" sz="4000" b="1" dirty="0">
                <a:solidFill>
                  <a:schemeClr val="tx2"/>
                </a:solidFill>
              </a:rPr>
              <a:t>. Па-па  </a:t>
            </a:r>
            <a:r>
              <a:rPr lang="ru-RU" sz="4000" b="1" dirty="0" err="1">
                <a:solidFill>
                  <a:schemeClr val="tx2"/>
                </a:solidFill>
              </a:rPr>
              <a:t>по-дал</a:t>
            </a:r>
            <a:r>
              <a:rPr lang="ru-RU" sz="4000" b="1" dirty="0">
                <a:solidFill>
                  <a:schemeClr val="tx2"/>
                </a:solidFill>
              </a:rPr>
              <a:t> торт. Всем </a:t>
            </a:r>
            <a:r>
              <a:rPr lang="ru-RU" sz="4000" b="1" dirty="0" err="1">
                <a:solidFill>
                  <a:schemeClr val="tx2"/>
                </a:solidFill>
              </a:rPr>
              <a:t>ве</a:t>
            </a:r>
            <a:r>
              <a:rPr lang="ru-RU" sz="4000" b="1" dirty="0">
                <a:solidFill>
                  <a:schemeClr val="tx2"/>
                </a:solidFill>
              </a:rPr>
              <a:t>-се-</a:t>
            </a:r>
            <a:r>
              <a:rPr lang="ru-RU" sz="4000" b="1" dirty="0" err="1">
                <a:solidFill>
                  <a:schemeClr val="tx2"/>
                </a:solidFill>
              </a:rPr>
              <a:t>ло</a:t>
            </a:r>
            <a:r>
              <a:rPr lang="ru-RU" sz="4000" b="1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47272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B0C362E-7F6A-4751-B7FC-B58532AA81FD}"/>
              </a:ext>
            </a:extLst>
          </p:cNvPr>
          <p:cNvSpPr txBox="1"/>
          <p:nvPr/>
        </p:nvSpPr>
        <p:spPr>
          <a:xfrm>
            <a:off x="1367644" y="332656"/>
            <a:ext cx="6408712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Вставь букву Д или Т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8097110-3D5E-4B72-8670-CDA14FF78CD7}"/>
              </a:ext>
            </a:extLst>
          </p:cNvPr>
          <p:cNvSpPr txBox="1"/>
          <p:nvPr/>
        </p:nvSpPr>
        <p:spPr>
          <a:xfrm>
            <a:off x="1115616" y="1052853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.. </a:t>
            </a:r>
            <a:r>
              <a:rPr lang="ru-RU" sz="5400" b="1" dirty="0" err="1">
                <a:solidFill>
                  <a:schemeClr val="tx2"/>
                </a:solidFill>
              </a:rPr>
              <a:t>уман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7DB1350-AD47-40AA-89EB-1B2E1227A582}"/>
              </a:ext>
            </a:extLst>
          </p:cNvPr>
          <p:cNvSpPr txBox="1"/>
          <p:nvPr/>
        </p:nvSpPr>
        <p:spPr>
          <a:xfrm>
            <a:off x="4572000" y="98072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.. </a:t>
            </a:r>
            <a:r>
              <a:rPr lang="ru-RU" sz="5400" b="1" dirty="0" err="1">
                <a:solidFill>
                  <a:schemeClr val="tx2"/>
                </a:solidFill>
              </a:rPr>
              <a:t>ама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E9B0671-204E-4355-9ED8-91B249F5466B}"/>
              </a:ext>
            </a:extLst>
          </p:cNvPr>
          <p:cNvSpPr txBox="1"/>
          <p:nvPr/>
        </p:nvSpPr>
        <p:spPr>
          <a:xfrm>
            <a:off x="1140166" y="2132856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.. </a:t>
            </a:r>
            <a:r>
              <a:rPr lang="ru-RU" sz="5400" b="1" dirty="0" err="1">
                <a:solidFill>
                  <a:schemeClr val="tx2"/>
                </a:solidFill>
              </a:rPr>
              <a:t>рова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84EC6D2-980C-4C39-8AE4-BE2EFE36BC72}"/>
              </a:ext>
            </a:extLst>
          </p:cNvPr>
          <p:cNvSpPr txBox="1"/>
          <p:nvPr/>
        </p:nvSpPr>
        <p:spPr>
          <a:xfrm>
            <a:off x="4541948" y="2132856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.. </a:t>
            </a:r>
            <a:r>
              <a:rPr lang="ru-RU" sz="5400" b="1" dirty="0" err="1">
                <a:solidFill>
                  <a:schemeClr val="tx2"/>
                </a:solidFill>
              </a:rPr>
              <a:t>рава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A954A8F-E321-451B-97B4-11D80789E7FB}"/>
              </a:ext>
            </a:extLst>
          </p:cNvPr>
          <p:cNvSpPr txBox="1"/>
          <p:nvPr/>
        </p:nvSpPr>
        <p:spPr>
          <a:xfrm>
            <a:off x="1115616" y="334015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са</a:t>
            </a:r>
            <a:r>
              <a:rPr lang="ru-RU" sz="5400" b="1" dirty="0">
                <a:solidFill>
                  <a:schemeClr val="tx2"/>
                </a:solidFill>
              </a:rPr>
              <a:t> ..ы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34A5D3F-53B1-4FB4-881F-9E0AE4A88264}"/>
              </a:ext>
            </a:extLst>
          </p:cNvPr>
          <p:cNvSpPr txBox="1"/>
          <p:nvPr/>
        </p:nvSpPr>
        <p:spPr>
          <a:xfrm>
            <a:off x="4541948" y="3339854"/>
            <a:ext cx="2982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пру.. </a:t>
            </a:r>
            <a:r>
              <a:rPr lang="ru-RU" sz="5400" b="1" dirty="0" err="1">
                <a:solidFill>
                  <a:schemeClr val="tx2"/>
                </a:solidFill>
              </a:rPr>
              <a:t>ик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57AF209-5470-4070-A4F3-28101F78224D}"/>
              </a:ext>
            </a:extLst>
          </p:cNvPr>
          <p:cNvSpPr txBox="1"/>
          <p:nvPr/>
        </p:nvSpPr>
        <p:spPr>
          <a:xfrm>
            <a:off x="1115616" y="454714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.. </a:t>
            </a:r>
            <a:r>
              <a:rPr lang="ru-RU" sz="5400" b="1" dirty="0" err="1">
                <a:solidFill>
                  <a:schemeClr val="tx2"/>
                </a:solidFill>
              </a:rPr>
              <a:t>ерем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D903FA8-FB4C-4C1F-9601-B3484DE8D2A2}"/>
              </a:ext>
            </a:extLst>
          </p:cNvPr>
          <p:cNvSpPr txBox="1"/>
          <p:nvPr/>
        </p:nvSpPr>
        <p:spPr>
          <a:xfrm>
            <a:off x="4557686" y="4546556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ве</a:t>
            </a:r>
            <a:r>
              <a:rPr lang="ru-RU" sz="5400" b="1" dirty="0">
                <a:solidFill>
                  <a:schemeClr val="tx2"/>
                </a:solidFill>
              </a:rPr>
              <a:t> .. </a:t>
            </a:r>
            <a:r>
              <a:rPr lang="ru-RU" sz="5400" b="1" dirty="0" err="1">
                <a:solidFill>
                  <a:schemeClr val="tx2"/>
                </a:solidFill>
              </a:rPr>
              <a:t>ро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B862B30-6EE8-4379-B084-A4181C90B49E}"/>
              </a:ext>
            </a:extLst>
          </p:cNvPr>
          <p:cNvSpPr txBox="1"/>
          <p:nvPr/>
        </p:nvSpPr>
        <p:spPr>
          <a:xfrm>
            <a:off x="4644008" y="888395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BA142ED-7E65-4947-B382-0A2EFAFAF349}"/>
              </a:ext>
            </a:extLst>
          </p:cNvPr>
          <p:cNvSpPr txBox="1"/>
          <p:nvPr/>
        </p:nvSpPr>
        <p:spPr>
          <a:xfrm>
            <a:off x="1140166" y="2040523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3FC32D7-B4D2-4CDD-B2E9-3AB97338E8F6}"/>
              </a:ext>
            </a:extLst>
          </p:cNvPr>
          <p:cNvSpPr txBox="1"/>
          <p:nvPr/>
        </p:nvSpPr>
        <p:spPr>
          <a:xfrm>
            <a:off x="1907704" y="3205425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E257477-2FA4-4451-85A2-43C816C064FF}"/>
              </a:ext>
            </a:extLst>
          </p:cNvPr>
          <p:cNvSpPr txBox="1"/>
          <p:nvPr/>
        </p:nvSpPr>
        <p:spPr>
          <a:xfrm>
            <a:off x="5359558" y="4433968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68860F4-ED51-4AD9-8AC2-7F38155097F3}"/>
              </a:ext>
            </a:extLst>
          </p:cNvPr>
          <p:cNvSpPr txBox="1"/>
          <p:nvPr/>
        </p:nvSpPr>
        <p:spPr>
          <a:xfrm>
            <a:off x="1168069" y="957497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8F5EF41-B186-4F70-BE4F-7D64359C4495}"/>
              </a:ext>
            </a:extLst>
          </p:cNvPr>
          <p:cNvSpPr txBox="1"/>
          <p:nvPr/>
        </p:nvSpPr>
        <p:spPr>
          <a:xfrm>
            <a:off x="4644008" y="2046368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т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8E974EA-1292-4EBC-954A-7756F7E4BDDA}"/>
              </a:ext>
            </a:extLst>
          </p:cNvPr>
          <p:cNvSpPr txBox="1"/>
          <p:nvPr/>
        </p:nvSpPr>
        <p:spPr>
          <a:xfrm>
            <a:off x="1140166" y="4398205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т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07717205-19BA-49C7-AB82-DC0B6E9632B3}"/>
              </a:ext>
            </a:extLst>
          </p:cNvPr>
          <p:cNvSpPr txBox="1"/>
          <p:nvPr/>
        </p:nvSpPr>
        <p:spPr>
          <a:xfrm>
            <a:off x="5683594" y="3245512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7A0000"/>
                </a:solidFill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175866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A25F5A0-8AD4-43AF-8A3A-DEE43E546382}"/>
              </a:ext>
            </a:extLst>
          </p:cNvPr>
          <p:cNvSpPr txBox="1"/>
          <p:nvPr/>
        </p:nvSpPr>
        <p:spPr>
          <a:xfrm>
            <a:off x="611560" y="260648"/>
            <a:ext cx="828092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Составь слова по моделям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5A26729-5848-4A2A-9EE2-44126722C5BF}"/>
              </a:ext>
            </a:extLst>
          </p:cNvPr>
          <p:cNvSpPr txBox="1"/>
          <p:nvPr/>
        </p:nvSpPr>
        <p:spPr>
          <a:xfrm>
            <a:off x="1187624" y="1484784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A02A3FE-C299-488F-917E-E51BED1BE971}"/>
              </a:ext>
            </a:extLst>
          </p:cNvPr>
          <p:cNvSpPr/>
          <p:nvPr/>
        </p:nvSpPr>
        <p:spPr>
          <a:xfrm>
            <a:off x="1763688" y="16894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AF3ECE1-4097-48DE-90BE-7A8817FC827A}"/>
              </a:ext>
            </a:extLst>
          </p:cNvPr>
          <p:cNvSpPr/>
          <p:nvPr/>
        </p:nvSpPr>
        <p:spPr>
          <a:xfrm>
            <a:off x="2267744" y="16894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5BBFFA7-8322-4B67-83AF-74C86692D0A6}"/>
              </a:ext>
            </a:extLst>
          </p:cNvPr>
          <p:cNvSpPr/>
          <p:nvPr/>
        </p:nvSpPr>
        <p:spPr>
          <a:xfrm>
            <a:off x="1763688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EA1A966-8665-4726-B23C-2270CCF874C0}"/>
              </a:ext>
            </a:extLst>
          </p:cNvPr>
          <p:cNvSpPr/>
          <p:nvPr/>
        </p:nvSpPr>
        <p:spPr>
          <a:xfrm>
            <a:off x="2267744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8CD29A3-07D1-4994-9F72-2D5B4F15481E}"/>
              </a:ext>
            </a:extLst>
          </p:cNvPr>
          <p:cNvSpPr/>
          <p:nvPr/>
        </p:nvSpPr>
        <p:spPr>
          <a:xfrm>
            <a:off x="2771800" y="2578143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F65ED6E-1A75-4609-BF5D-C3CA968D61E4}"/>
              </a:ext>
            </a:extLst>
          </p:cNvPr>
          <p:cNvSpPr/>
          <p:nvPr/>
        </p:nvSpPr>
        <p:spPr>
          <a:xfrm>
            <a:off x="1187624" y="32849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ED97447-6C83-43F3-8789-21A3C8E24109}"/>
              </a:ext>
            </a:extLst>
          </p:cNvPr>
          <p:cNvSpPr/>
          <p:nvPr/>
        </p:nvSpPr>
        <p:spPr>
          <a:xfrm>
            <a:off x="1763688" y="3282469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766EB32E-7D03-4D4F-AFBE-48C2A364679B}"/>
              </a:ext>
            </a:extLst>
          </p:cNvPr>
          <p:cNvSpPr/>
          <p:nvPr/>
        </p:nvSpPr>
        <p:spPr>
          <a:xfrm>
            <a:off x="2771800" y="32849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FA80055-6F40-4CB0-8B80-1145E8A1A0EE}"/>
              </a:ext>
            </a:extLst>
          </p:cNvPr>
          <p:cNvSpPr/>
          <p:nvPr/>
        </p:nvSpPr>
        <p:spPr>
          <a:xfrm>
            <a:off x="3381705" y="3284984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581A121-B39C-4461-8D8D-DD5277FE37A6}"/>
              </a:ext>
            </a:extLst>
          </p:cNvPr>
          <p:cNvSpPr/>
          <p:nvPr/>
        </p:nvSpPr>
        <p:spPr>
          <a:xfrm>
            <a:off x="1187624" y="4077072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0ED7A183-CFCB-4EBA-A1CB-A99F820A8325}"/>
              </a:ext>
            </a:extLst>
          </p:cNvPr>
          <p:cNvSpPr/>
          <p:nvPr/>
        </p:nvSpPr>
        <p:spPr>
          <a:xfrm>
            <a:off x="1777262" y="4092971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C6CD131-3A64-4562-BBA2-B0C01AF83798}"/>
              </a:ext>
            </a:extLst>
          </p:cNvPr>
          <p:cNvSpPr/>
          <p:nvPr/>
        </p:nvSpPr>
        <p:spPr>
          <a:xfrm>
            <a:off x="2813510" y="4122938"/>
            <a:ext cx="360040" cy="3600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F1F1F78-7962-4C3C-BF6C-CB1F621AA657}"/>
              </a:ext>
            </a:extLst>
          </p:cNvPr>
          <p:cNvSpPr txBox="1"/>
          <p:nvPr/>
        </p:nvSpPr>
        <p:spPr>
          <a:xfrm>
            <a:off x="1104626" y="2299519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1FC4E30-6E8E-4798-A190-4B29B85316D6}"/>
              </a:ext>
            </a:extLst>
          </p:cNvPr>
          <p:cNvSpPr txBox="1"/>
          <p:nvPr/>
        </p:nvSpPr>
        <p:spPr>
          <a:xfrm>
            <a:off x="2140380" y="3044279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805541C-DBDC-4B87-923C-3F5A19295000}"/>
              </a:ext>
            </a:extLst>
          </p:cNvPr>
          <p:cNvSpPr txBox="1"/>
          <p:nvPr/>
        </p:nvSpPr>
        <p:spPr>
          <a:xfrm>
            <a:off x="2221230" y="3872371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1388D16-F252-4259-9141-77849BEB2B3A}"/>
              </a:ext>
            </a:extLst>
          </p:cNvPr>
          <p:cNvSpPr txBox="1"/>
          <p:nvPr/>
        </p:nvSpPr>
        <p:spPr>
          <a:xfrm>
            <a:off x="3317073" y="1438337"/>
            <a:ext cx="5754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дом, дым, два, дуб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B5355F9-8946-4C50-B959-3886ABE93C59}"/>
              </a:ext>
            </a:extLst>
          </p:cNvPr>
          <p:cNvSpPr txBox="1"/>
          <p:nvPr/>
        </p:nvSpPr>
        <p:spPr>
          <a:xfrm>
            <a:off x="3422704" y="2254225"/>
            <a:ext cx="5109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дело, дети, друг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C124996-C204-42F0-9A1D-E9C26B82ECF3}"/>
              </a:ext>
            </a:extLst>
          </p:cNvPr>
          <p:cNvSpPr txBox="1"/>
          <p:nvPr/>
        </p:nvSpPr>
        <p:spPr>
          <a:xfrm>
            <a:off x="3814246" y="3064894"/>
            <a:ext cx="50782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ведро, садик, лодка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11D51AA-F328-449A-8779-3D8AE87DA403}"/>
              </a:ext>
            </a:extLst>
          </p:cNvPr>
          <p:cNvSpPr txBox="1"/>
          <p:nvPr/>
        </p:nvSpPr>
        <p:spPr>
          <a:xfrm>
            <a:off x="3451333" y="3890127"/>
            <a:ext cx="45050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кедр, кадр, руда</a:t>
            </a:r>
          </a:p>
        </p:txBody>
      </p:sp>
    </p:spTree>
    <p:extLst>
      <p:ext uri="{BB962C8B-B14F-4D97-AF65-F5344CB8AC3E}">
        <p14:creationId xmlns:p14="http://schemas.microsoft.com/office/powerpoint/2010/main" val="390119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2027DD-6634-4732-9B74-8F97B3043D9A}"/>
              </a:ext>
            </a:extLst>
          </p:cNvPr>
          <p:cNvSpPr txBox="1">
            <a:spLocks/>
          </p:cNvSpPr>
          <p:nvPr/>
        </p:nvSpPr>
        <p:spPr>
          <a:xfrm>
            <a:off x="1259632" y="136618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Ребусы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(нажми на картинку)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="" xmlns:a16="http://schemas.microsoft.com/office/drawing/2014/main" id="{8146B3F5-875B-48AB-80F5-A713B88526EB}"/>
              </a:ext>
            </a:extLst>
          </p:cNvPr>
          <p:cNvCxnSpPr/>
          <p:nvPr/>
        </p:nvCxnSpPr>
        <p:spPr>
          <a:xfrm>
            <a:off x="4113472" y="1556792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F6E78B6-41B1-4780-B884-341C6A952AD3}"/>
              </a:ext>
            </a:extLst>
          </p:cNvPr>
          <p:cNvSpPr txBox="1"/>
          <p:nvPr/>
        </p:nvSpPr>
        <p:spPr>
          <a:xfrm>
            <a:off x="2631174" y="2479376"/>
            <a:ext cx="69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о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ECB9865A-99A9-4859-9AED-5A45991EDC84}"/>
              </a:ext>
            </a:extLst>
          </p:cNvPr>
          <p:cNvCxnSpPr>
            <a:cxnSpLocks/>
          </p:cNvCxnSpPr>
          <p:nvPr/>
        </p:nvCxnSpPr>
        <p:spPr>
          <a:xfrm>
            <a:off x="2617028" y="2734592"/>
            <a:ext cx="576064" cy="5612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4D72D7B-42B7-4F92-A559-F69FAA248D62}"/>
              </a:ext>
            </a:extLst>
          </p:cNvPr>
          <p:cNvSpPr txBox="1"/>
          <p:nvPr/>
        </p:nvSpPr>
        <p:spPr>
          <a:xfrm>
            <a:off x="2584551" y="3407977"/>
            <a:ext cx="69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ы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F102A5E8-4DEA-4017-806B-9C8D64EFC097}"/>
              </a:ext>
            </a:extLst>
          </p:cNvPr>
          <p:cNvCxnSpPr/>
          <p:nvPr/>
        </p:nvCxnSpPr>
        <p:spPr>
          <a:xfrm>
            <a:off x="2640124" y="4243620"/>
            <a:ext cx="336420" cy="3600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78B102ED-A096-4097-A0F2-B59F40F428E1}"/>
              </a:ext>
            </a:extLst>
          </p:cNvPr>
          <p:cNvCxnSpPr>
            <a:cxnSpLocks/>
          </p:cNvCxnSpPr>
          <p:nvPr/>
        </p:nvCxnSpPr>
        <p:spPr>
          <a:xfrm flipV="1">
            <a:off x="2976544" y="4218217"/>
            <a:ext cx="335847" cy="3557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467ACA79-90DA-45D3-8D3C-C83F0ADF4E23}"/>
              </a:ext>
            </a:extLst>
          </p:cNvPr>
          <p:cNvCxnSpPr/>
          <p:nvPr/>
        </p:nvCxnSpPr>
        <p:spPr>
          <a:xfrm>
            <a:off x="3429396" y="3711135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AD5A8D-2CAF-4847-BD95-24C68AF0EBD1}"/>
              </a:ext>
            </a:extLst>
          </p:cNvPr>
          <p:cNvSpPr txBox="1"/>
          <p:nvPr/>
        </p:nvSpPr>
        <p:spPr>
          <a:xfrm>
            <a:off x="812435" y="1177132"/>
            <a:ext cx="1011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ДО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="" xmlns:a16="http://schemas.microsoft.com/office/drawing/2014/main" id="{5915D8C4-A470-4876-9192-6461D6B40731}"/>
              </a:ext>
            </a:extLst>
          </p:cNvPr>
          <p:cNvCxnSpPr/>
          <p:nvPr/>
        </p:nvCxnSpPr>
        <p:spPr>
          <a:xfrm>
            <a:off x="4113472" y="5592426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3A4EDAFB-8914-4FC4-9FE7-46F218A59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565" y="912335"/>
            <a:ext cx="1552544" cy="155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7FB9E8C7-6F9E-426B-BDAC-CCA926124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807" y="756254"/>
            <a:ext cx="1864707" cy="186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="" xmlns:a16="http://schemas.microsoft.com/office/drawing/2014/main" id="{D294B940-E64E-4590-A4DC-FDAB63869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61" y="2663812"/>
            <a:ext cx="1845389" cy="184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="" xmlns:a16="http://schemas.microsoft.com/office/drawing/2014/main" id="{3900D10A-6740-49F0-B219-F27B2462D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951" y="3015236"/>
            <a:ext cx="2137417" cy="131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="" xmlns:a16="http://schemas.microsoft.com/office/drawing/2014/main" id="{0C25D239-D2AA-4747-87B3-D32A4CE6F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414" y="4819709"/>
            <a:ext cx="2854846" cy="165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9A780E9-B39A-452F-A3AF-55610CC6D001}"/>
              </a:ext>
            </a:extLst>
          </p:cNvPr>
          <p:cNvSpPr txBox="1"/>
          <p:nvPr/>
        </p:nvSpPr>
        <p:spPr>
          <a:xfrm>
            <a:off x="1875777" y="5167805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/>
              <a:t>дро</a:t>
            </a:r>
            <a:endParaRPr lang="ru-RU" sz="3600" b="1" dirty="0"/>
          </a:p>
        </p:txBody>
      </p:sp>
      <p:pic>
        <p:nvPicPr>
          <p:cNvPr id="3088" name="Picture 16">
            <a:extLst>
              <a:ext uri="{FF2B5EF4-FFF2-40B4-BE49-F238E27FC236}">
                <a16:creationId xmlns="" xmlns:a16="http://schemas.microsoft.com/office/drawing/2014/main" id="{1BFA0F5B-11BE-4BEC-9740-32F07FB46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96" y="4592555"/>
            <a:ext cx="1845390" cy="184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7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E83A89-73E2-499E-9EC7-048C02A0532B}"/>
              </a:ext>
            </a:extLst>
          </p:cNvPr>
          <p:cNvSpPr txBox="1">
            <a:spLocks/>
          </p:cNvSpPr>
          <p:nvPr/>
        </p:nvSpPr>
        <p:spPr>
          <a:xfrm>
            <a:off x="1712426" y="340263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Л</a:t>
            </a: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ото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Составь слова, нажимай на первый слог</a:t>
            </a:r>
            <a:endParaRPr kumimoji="0" lang="ru-RU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862961D-1334-49C8-B358-39933E64DB7F}"/>
              </a:ext>
            </a:extLst>
          </p:cNvPr>
          <p:cNvSpPr txBox="1"/>
          <p:nvPr/>
        </p:nvSpPr>
        <p:spPr>
          <a:xfrm>
            <a:off x="1475656" y="148478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1728EB-12F6-4777-A713-5408A8C0BBBE}"/>
              </a:ext>
            </a:extLst>
          </p:cNvPr>
          <p:cNvSpPr txBox="1"/>
          <p:nvPr/>
        </p:nvSpPr>
        <p:spPr>
          <a:xfrm>
            <a:off x="3203848" y="213285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ма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B09275A-617F-474C-8C70-1EDA15702AF6}"/>
              </a:ext>
            </a:extLst>
          </p:cNvPr>
          <p:cNvSpPr txBox="1"/>
          <p:nvPr/>
        </p:nvSpPr>
        <p:spPr>
          <a:xfrm>
            <a:off x="4391980" y="1340768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до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22B266E-0CBB-4040-9C6D-603283152CB6}"/>
              </a:ext>
            </a:extLst>
          </p:cNvPr>
          <p:cNvSpPr txBox="1"/>
          <p:nvPr/>
        </p:nvSpPr>
        <p:spPr>
          <a:xfrm>
            <a:off x="1172366" y="328498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ды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3F4C8C4-B987-4B8F-937C-0D142A3D9612}"/>
              </a:ext>
            </a:extLst>
          </p:cNvPr>
          <p:cNvSpPr txBox="1"/>
          <p:nvPr/>
        </p:nvSpPr>
        <p:spPr>
          <a:xfrm>
            <a:off x="3068644" y="296733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ра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134B351-A6F2-4CEF-8A79-4D619C843CD6}"/>
              </a:ext>
            </a:extLst>
          </p:cNvPr>
          <p:cNvSpPr txBox="1"/>
          <p:nvPr/>
        </p:nvSpPr>
        <p:spPr>
          <a:xfrm>
            <a:off x="3707904" y="4446175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ди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4777FDB-99BC-4FC9-9420-1FF9225AC32B}"/>
              </a:ext>
            </a:extLst>
          </p:cNvPr>
          <p:cNvSpPr txBox="1"/>
          <p:nvPr/>
        </p:nvSpPr>
        <p:spPr>
          <a:xfrm>
            <a:off x="5868144" y="331845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accent2">
                    <a:lumMod val="50000"/>
                  </a:schemeClr>
                </a:solidFill>
              </a:rPr>
              <a:t>ду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8020ACD-9155-4740-B45B-5318022AB4CE}"/>
              </a:ext>
            </a:extLst>
          </p:cNvPr>
          <p:cNvSpPr txBox="1"/>
          <p:nvPr/>
        </p:nvSpPr>
        <p:spPr>
          <a:xfrm>
            <a:off x="2015716" y="491155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га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A52BA85-495C-4E3C-BC4B-1EB277927517}"/>
              </a:ext>
            </a:extLst>
          </p:cNvPr>
          <p:cNvSpPr txBox="1"/>
          <p:nvPr/>
        </p:nvSpPr>
        <p:spPr>
          <a:xfrm>
            <a:off x="5508104" y="444988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ма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871A806-2686-4182-8DBD-76426E3535EF}"/>
              </a:ext>
            </a:extLst>
          </p:cNvPr>
          <p:cNvSpPr txBox="1"/>
          <p:nvPr/>
        </p:nvSpPr>
        <p:spPr>
          <a:xfrm>
            <a:off x="4419172" y="257851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по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D204B2C-3C1E-4CB5-AE28-4EEC039C1D63}"/>
              </a:ext>
            </a:extLst>
          </p:cNvPr>
          <p:cNvSpPr txBox="1"/>
          <p:nvPr/>
        </p:nvSpPr>
        <p:spPr>
          <a:xfrm>
            <a:off x="7452320" y="438963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ма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BF2B944-2860-4B47-838D-C33E963614D6}"/>
              </a:ext>
            </a:extLst>
          </p:cNvPr>
          <p:cNvSpPr txBox="1"/>
          <p:nvPr/>
        </p:nvSpPr>
        <p:spPr>
          <a:xfrm>
            <a:off x="399593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да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AFA4DE7-1C2E-494C-B830-086064AA4EE0}"/>
              </a:ext>
            </a:extLst>
          </p:cNvPr>
          <p:cNvSpPr txBox="1"/>
          <p:nvPr/>
        </p:nvSpPr>
        <p:spPr>
          <a:xfrm>
            <a:off x="615617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ро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6FB91C9-B8D5-42ED-AA5D-43A0B3296C77}"/>
              </a:ext>
            </a:extLst>
          </p:cNvPr>
          <p:cNvSpPr txBox="1"/>
          <p:nvPr/>
        </p:nvSpPr>
        <p:spPr>
          <a:xfrm>
            <a:off x="7593026" y="531296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во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64E6484-570B-4D52-93B4-B9FB47120D34}"/>
              </a:ext>
            </a:extLst>
          </p:cNvPr>
          <p:cNvSpPr txBox="1"/>
          <p:nvPr/>
        </p:nvSpPr>
        <p:spPr>
          <a:xfrm>
            <a:off x="6948264" y="2096100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де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318AEEC-69E0-4737-BAB0-65F993181F9D}"/>
              </a:ext>
            </a:extLst>
          </p:cNvPr>
          <p:cNvSpPr txBox="1"/>
          <p:nvPr/>
        </p:nvSpPr>
        <p:spPr>
          <a:xfrm>
            <a:off x="7764422" y="324889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chemeClr val="tx2"/>
                </a:solidFill>
              </a:rPr>
              <a:t>ти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A50A8D9-7F25-4371-B40F-84DDAB91D5BC}"/>
              </a:ext>
            </a:extLst>
          </p:cNvPr>
          <p:cNvSpPr txBox="1"/>
          <p:nvPr/>
        </p:nvSpPr>
        <p:spPr>
          <a:xfrm>
            <a:off x="848330" y="414595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до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61B47B-DFA0-48AE-ACAD-1513199D0AF4}"/>
              </a:ext>
            </a:extLst>
          </p:cNvPr>
          <p:cNvSpPr txBox="1"/>
          <p:nvPr/>
        </p:nvSpPr>
        <p:spPr>
          <a:xfrm>
            <a:off x="2849557" y="559440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ми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4510699-24CD-4F54-912B-94923FAC4DBD}"/>
              </a:ext>
            </a:extLst>
          </p:cNvPr>
          <p:cNvSpPr txBox="1"/>
          <p:nvPr/>
        </p:nvSpPr>
        <p:spPr>
          <a:xfrm>
            <a:off x="4263251" y="3401271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но</a:t>
            </a:r>
          </a:p>
        </p:txBody>
      </p:sp>
    </p:spTree>
    <p:extLst>
      <p:ext uri="{BB962C8B-B14F-4D97-AF65-F5344CB8AC3E}">
        <p14:creationId xmlns:p14="http://schemas.microsoft.com/office/powerpoint/2010/main" val="374850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63 L -0.09739 -0.578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-29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1481E-6 L 0.45452 -0.5182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6" y="-2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-0.11511 0.0481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23229 -0.261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1310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0.23802 -0.39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31059 -0.125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1667 L -0.09045 -0.091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12986 -0.1636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-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-0.00949 L -0.01076 -0.165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551 L -0.15017 -0.2097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972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22518 0.1067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67" y="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  <p:bldP spid="13" grpId="0"/>
      <p:bldP spid="14" grpId="0"/>
      <p:bldP spid="15" grpId="0"/>
      <p:bldP spid="16" grpId="0"/>
      <p:bldP spid="18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8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A14562B-376E-43AD-A615-0BFD5DB9F3B2}"/>
              </a:ext>
            </a:extLst>
          </p:cNvPr>
          <p:cNvSpPr txBox="1"/>
          <p:nvPr/>
        </p:nvSpPr>
        <p:spPr>
          <a:xfrm>
            <a:off x="251520" y="4207533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      я</a:t>
            </a:r>
            <a:r>
              <a:rPr lang="ru-RU" sz="4800" b="1" dirty="0"/>
              <a:t>ма                 м</a:t>
            </a:r>
            <a:r>
              <a:rPr lang="ru-RU" sz="4800" b="1" dirty="0">
                <a:solidFill>
                  <a:srgbClr val="C00000"/>
                </a:solidFill>
              </a:rPr>
              <a:t>я</a:t>
            </a:r>
            <a:r>
              <a:rPr lang="ru-RU" sz="4800" b="1" dirty="0"/>
              <a:t>л</a:t>
            </a: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96D4EC9A-759F-47C2-8409-985A35A56E64}"/>
              </a:ext>
            </a:extLst>
          </p:cNvPr>
          <p:cNvSpPr/>
          <p:nvPr/>
        </p:nvSpPr>
        <p:spPr>
          <a:xfrm>
            <a:off x="1271149" y="5376631"/>
            <a:ext cx="576064" cy="288032"/>
          </a:xfrm>
          <a:prstGeom prst="rtTriangle">
            <a:avLst/>
          </a:prstGeom>
          <a:solidFill>
            <a:srgbClr val="007A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="" xmlns:a16="http://schemas.microsoft.com/office/drawing/2014/main" id="{CC0A7102-335D-4F92-ACD9-9FFB91B089CB}"/>
              </a:ext>
            </a:extLst>
          </p:cNvPr>
          <p:cNvSpPr/>
          <p:nvPr/>
        </p:nvSpPr>
        <p:spPr>
          <a:xfrm rot="10800000">
            <a:off x="1292178" y="5376631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ый треугольник 16">
            <a:extLst>
              <a:ext uri="{FF2B5EF4-FFF2-40B4-BE49-F238E27FC236}">
                <a16:creationId xmlns="" xmlns:a16="http://schemas.microsoft.com/office/drawing/2014/main" id="{5B835202-B35B-4DF2-8898-B3B638F81081}"/>
              </a:ext>
            </a:extLst>
          </p:cNvPr>
          <p:cNvSpPr/>
          <p:nvPr/>
        </p:nvSpPr>
        <p:spPr>
          <a:xfrm>
            <a:off x="5004048" y="5335600"/>
            <a:ext cx="576064" cy="288032"/>
          </a:xfrm>
          <a:prstGeom prst="rtTriangle">
            <a:avLst/>
          </a:prstGeom>
          <a:solidFill>
            <a:srgbClr val="007A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ый треугольник 18">
            <a:extLst>
              <a:ext uri="{FF2B5EF4-FFF2-40B4-BE49-F238E27FC236}">
                <a16:creationId xmlns="" xmlns:a16="http://schemas.microsoft.com/office/drawing/2014/main" id="{0905026A-CCDC-477A-BC8C-9608CEA9C532}"/>
              </a:ext>
            </a:extLst>
          </p:cNvPr>
          <p:cNvSpPr/>
          <p:nvPr/>
        </p:nvSpPr>
        <p:spPr>
          <a:xfrm rot="10800000">
            <a:off x="5025077" y="5335600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0143C38E-B4C8-4E2A-89D2-E1AA6BBA5405}"/>
              </a:ext>
            </a:extLst>
          </p:cNvPr>
          <p:cNvSpPr/>
          <p:nvPr/>
        </p:nvSpPr>
        <p:spPr>
          <a:xfrm>
            <a:off x="5619574" y="5335599"/>
            <a:ext cx="288029" cy="288033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ый треугольник 15">
            <a:extLst>
              <a:ext uri="{FF2B5EF4-FFF2-40B4-BE49-F238E27FC236}">
                <a16:creationId xmlns="" xmlns:a16="http://schemas.microsoft.com/office/drawing/2014/main" id="{FFE8B604-3410-4514-A277-B72DDF5C6F55}"/>
              </a:ext>
            </a:extLst>
          </p:cNvPr>
          <p:cNvSpPr/>
          <p:nvPr/>
        </p:nvSpPr>
        <p:spPr>
          <a:xfrm>
            <a:off x="1886675" y="5376631"/>
            <a:ext cx="576064" cy="288032"/>
          </a:xfrm>
          <a:prstGeom prst="rtTriangle">
            <a:avLst/>
          </a:prstGeom>
          <a:solidFill>
            <a:srgbClr val="0058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ый треугольник 20">
            <a:extLst>
              <a:ext uri="{FF2B5EF4-FFF2-40B4-BE49-F238E27FC236}">
                <a16:creationId xmlns="" xmlns:a16="http://schemas.microsoft.com/office/drawing/2014/main" id="{F349A73A-12C9-454A-AE79-DAEBE67A1F4D}"/>
              </a:ext>
            </a:extLst>
          </p:cNvPr>
          <p:cNvSpPr/>
          <p:nvPr/>
        </p:nvSpPr>
        <p:spPr>
          <a:xfrm rot="10800000">
            <a:off x="1907704" y="5376631"/>
            <a:ext cx="576064" cy="2880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A7526962-D7D2-4923-95CD-64CF719C5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3" y="1808177"/>
            <a:ext cx="1634508" cy="181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8F6B10FF-8991-440C-B1CE-2DBADDF1A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171" y="1289615"/>
            <a:ext cx="2068212" cy="25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59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7" grpId="0" animBg="1"/>
      <p:bldP spid="19" grpId="0" animBg="1"/>
      <p:bldP spid="20" grpId="0" animBg="1"/>
      <p:bldP spid="16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1D8C874-D02A-490A-9A90-71EB1DB0120F}"/>
              </a:ext>
            </a:extLst>
          </p:cNvPr>
          <p:cNvSpPr txBox="1"/>
          <p:nvPr/>
        </p:nvSpPr>
        <p:spPr>
          <a:xfrm>
            <a:off x="899592" y="2667684"/>
            <a:ext cx="7876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>
                <a:solidFill>
                  <a:srgbClr val="007A37"/>
                </a:solidFill>
              </a:rPr>
              <a:t>с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860000"/>
                </a:solidFill>
              </a:rPr>
              <a:t>      </a:t>
            </a:r>
            <a:r>
              <a:rPr lang="ru-RU" sz="6000" b="1" dirty="0" err="1">
                <a:solidFill>
                  <a:srgbClr val="007A37"/>
                </a:solidFill>
              </a:rPr>
              <a:t>р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860000"/>
                </a:solidFill>
              </a:rPr>
              <a:t>      </a:t>
            </a:r>
            <a:r>
              <a:rPr lang="ru-RU" sz="6000" b="1" dirty="0">
                <a:solidFill>
                  <a:srgbClr val="007A37"/>
                </a:solidFill>
              </a:rPr>
              <a:t>л</a:t>
            </a:r>
            <a:r>
              <a:rPr lang="ru-RU" sz="6000" b="1" dirty="0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860000"/>
                </a:solidFill>
              </a:rPr>
              <a:t>     </a:t>
            </a:r>
            <a:r>
              <a:rPr lang="ru-RU" sz="6000" b="1" dirty="0" err="1">
                <a:solidFill>
                  <a:srgbClr val="007A37"/>
                </a:solidFill>
              </a:rPr>
              <a:t>в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FF0000"/>
                </a:solidFill>
              </a:rPr>
              <a:t>      </a:t>
            </a:r>
            <a:r>
              <a:rPr lang="ru-RU" sz="6000" b="1" dirty="0" err="1">
                <a:solidFill>
                  <a:srgbClr val="007A37"/>
                </a:solidFill>
              </a:rPr>
              <a:t>н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860000"/>
                </a:solidFill>
              </a:rPr>
              <a:t>     </a:t>
            </a:r>
            <a:r>
              <a:rPr lang="ru-RU" sz="6000" b="1" dirty="0" err="1">
                <a:solidFill>
                  <a:srgbClr val="007A37"/>
                </a:solidFill>
              </a:rPr>
              <a:t>т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FF0000"/>
                </a:solidFill>
              </a:rPr>
              <a:t>      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 err="1">
                <a:solidFill>
                  <a:srgbClr val="00589A"/>
                </a:solidFill>
              </a:rPr>
              <a:t>н</a:t>
            </a:r>
            <a:r>
              <a:rPr lang="ru-RU" sz="6000" b="1" dirty="0">
                <a:solidFill>
                  <a:srgbClr val="FF0000"/>
                </a:solidFill>
              </a:rPr>
              <a:t>     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 err="1">
                <a:solidFill>
                  <a:srgbClr val="00589A"/>
                </a:solidFill>
              </a:rPr>
              <a:t>т</a:t>
            </a:r>
            <a:r>
              <a:rPr lang="ru-RU" sz="6000" b="1" dirty="0">
                <a:solidFill>
                  <a:srgbClr val="FF0000"/>
                </a:solidFill>
              </a:rPr>
              <a:t>      я</a:t>
            </a:r>
            <a:r>
              <a:rPr lang="ru-RU" sz="6000" b="1" dirty="0">
                <a:solidFill>
                  <a:srgbClr val="00589A"/>
                </a:solidFill>
              </a:rPr>
              <a:t>к     </a:t>
            </a:r>
            <a:r>
              <a:rPr lang="ru-RU" sz="6000" b="1" dirty="0">
                <a:solidFill>
                  <a:srgbClr val="FF0000"/>
                </a:solidFill>
              </a:rPr>
              <a:t>я</a:t>
            </a:r>
            <a:r>
              <a:rPr lang="ru-RU" sz="6000" b="1" dirty="0">
                <a:solidFill>
                  <a:srgbClr val="00589A"/>
                </a:solidFill>
              </a:rPr>
              <a:t>л</a:t>
            </a:r>
            <a:r>
              <a:rPr lang="ru-RU" sz="6000" b="1" dirty="0">
                <a:solidFill>
                  <a:srgbClr val="FF0000"/>
                </a:solidFill>
              </a:rPr>
              <a:t>     я</a:t>
            </a:r>
            <a:r>
              <a:rPr lang="ru-RU" sz="6000" b="1" dirty="0">
                <a:solidFill>
                  <a:srgbClr val="00589A"/>
                </a:solidFill>
              </a:rPr>
              <a:t>р</a:t>
            </a:r>
            <a:r>
              <a:rPr lang="ru-RU" sz="6000" b="1" dirty="0">
                <a:solidFill>
                  <a:srgbClr val="FF0000"/>
                </a:solidFill>
              </a:rPr>
              <a:t>      я</a:t>
            </a:r>
            <a:r>
              <a:rPr lang="ru-RU" sz="6000" b="1" dirty="0">
                <a:solidFill>
                  <a:srgbClr val="00589A"/>
                </a:solidFill>
              </a:rPr>
              <a:t>с</a:t>
            </a:r>
            <a:r>
              <a:rPr lang="ru-RU" sz="6000" b="1" dirty="0">
                <a:solidFill>
                  <a:srgbClr val="FF0000"/>
                </a:solidFill>
              </a:rPr>
              <a:t>                                                    </a:t>
            </a:r>
            <a:r>
              <a:rPr lang="ru-RU" sz="6000" b="1" dirty="0" err="1">
                <a:solidFill>
                  <a:srgbClr val="FF0000"/>
                </a:solidFill>
              </a:rPr>
              <a:t>я</a:t>
            </a:r>
            <a:r>
              <a:rPr lang="ru-RU" sz="6000" b="1" dirty="0" err="1">
                <a:solidFill>
                  <a:srgbClr val="00589A"/>
                </a:solidFill>
              </a:rPr>
              <a:t>в</a:t>
            </a:r>
            <a:r>
              <a:rPr lang="ru-RU" sz="6000" b="1" dirty="0">
                <a:solidFill>
                  <a:srgbClr val="FF0000"/>
                </a:solidFill>
              </a:rPr>
              <a:t>   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AA0F4B2F-31D2-4E8C-91CA-A3C3F08D72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163" r="71306" b="56070"/>
          <a:stretch/>
        </p:blipFill>
        <p:spPr bwMode="auto">
          <a:xfrm>
            <a:off x="899592" y="236841"/>
            <a:ext cx="172819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DEA8DCD-5E95-47BB-AE77-D3A7816163E6}"/>
              </a:ext>
            </a:extLst>
          </p:cNvPr>
          <p:cNvSpPr txBox="1"/>
          <p:nvPr/>
        </p:nvSpPr>
        <p:spPr>
          <a:xfrm>
            <a:off x="2699792" y="334978"/>
            <a:ext cx="60762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Поглядите-ка, друзья,</a:t>
            </a:r>
          </a:p>
          <a:p>
            <a:r>
              <a:rPr lang="ru-RU" sz="3600" b="1" dirty="0">
                <a:solidFill>
                  <a:schemeClr val="tx2"/>
                </a:solidFill>
              </a:rPr>
              <a:t>Смастерил скворечник я.</a:t>
            </a:r>
          </a:p>
          <a:p>
            <a:r>
              <a:rPr lang="ru-RU" sz="3600" b="1" dirty="0">
                <a:solidFill>
                  <a:schemeClr val="tx2"/>
                </a:solidFill>
              </a:rPr>
              <a:t>А в скворечник залетела</a:t>
            </a:r>
          </a:p>
          <a:p>
            <a:r>
              <a:rPr lang="ru-RU" sz="3600" b="1" dirty="0">
                <a:solidFill>
                  <a:schemeClr val="tx2"/>
                </a:solidFill>
              </a:rPr>
              <a:t>Вместо птички буква «Я».</a:t>
            </a:r>
          </a:p>
        </p:txBody>
      </p:sp>
    </p:spTree>
    <p:extLst>
      <p:ext uri="{BB962C8B-B14F-4D97-AF65-F5344CB8AC3E}">
        <p14:creationId xmlns:p14="http://schemas.microsoft.com/office/powerpoint/2010/main" val="3154716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E4E508A-7A08-4A16-A823-7A06A0AB3086}"/>
              </a:ext>
            </a:extLst>
          </p:cNvPr>
          <p:cNvSpPr txBox="1"/>
          <p:nvPr/>
        </p:nvSpPr>
        <p:spPr>
          <a:xfrm>
            <a:off x="1079613" y="747258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яма   Яна   ябеда     якоря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ядро    ярлык    ясно  лямка    Толя     Оля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7991F5D2-9FE5-47C3-B8C5-31E9137957FA}"/>
              </a:ext>
            </a:extLst>
          </p:cNvPr>
          <p:cNvCxnSpPr/>
          <p:nvPr/>
        </p:nvCxnSpPr>
        <p:spPr>
          <a:xfrm>
            <a:off x="1475656" y="98072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="" xmlns:a16="http://schemas.microsoft.com/office/drawing/2014/main" id="{72C68D19-A2E6-4F15-895D-9C6B7C240B17}"/>
              </a:ext>
            </a:extLst>
          </p:cNvPr>
          <p:cNvCxnSpPr/>
          <p:nvPr/>
        </p:nvCxnSpPr>
        <p:spPr>
          <a:xfrm>
            <a:off x="3131840" y="90872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="" xmlns:a16="http://schemas.microsoft.com/office/drawing/2014/main" id="{9B6F7B66-D244-47F8-B8CB-97DD81D6B7D6}"/>
              </a:ext>
            </a:extLst>
          </p:cNvPr>
          <p:cNvCxnSpPr/>
          <p:nvPr/>
        </p:nvCxnSpPr>
        <p:spPr>
          <a:xfrm>
            <a:off x="6804248" y="90872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C59B4CF5-6533-40ED-9D38-49B97491D9A4}"/>
              </a:ext>
            </a:extLst>
          </p:cNvPr>
          <p:cNvCxnSpPr/>
          <p:nvPr/>
        </p:nvCxnSpPr>
        <p:spPr>
          <a:xfrm>
            <a:off x="1877434" y="161338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="" xmlns:a16="http://schemas.microsoft.com/office/drawing/2014/main" id="{B74A460C-BD2E-4802-A7AA-E28473C7FEF8}"/>
              </a:ext>
            </a:extLst>
          </p:cNvPr>
          <p:cNvCxnSpPr/>
          <p:nvPr/>
        </p:nvCxnSpPr>
        <p:spPr>
          <a:xfrm>
            <a:off x="4572000" y="90872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EA40FB-4327-42D4-A5CE-78439A25AC90}"/>
              </a:ext>
            </a:extLst>
          </p:cNvPr>
          <p:cNvSpPr txBox="1"/>
          <p:nvPr/>
        </p:nvSpPr>
        <p:spPr>
          <a:xfrm>
            <a:off x="899595" y="3289052"/>
            <a:ext cx="8244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дятел     ястреб   дрозд</a:t>
            </a:r>
          </a:p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вишня  малина   смородина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3E2D73A3-8B77-4610-A18E-160F61977CB9}"/>
              </a:ext>
            </a:extLst>
          </p:cNvPr>
          <p:cNvCxnSpPr>
            <a:cxnSpLocks/>
          </p:cNvCxnSpPr>
          <p:nvPr/>
        </p:nvCxnSpPr>
        <p:spPr>
          <a:xfrm>
            <a:off x="2267744" y="234888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D056ECD7-DDD9-4D9D-9182-6A21C6C94DD2}"/>
              </a:ext>
            </a:extLst>
          </p:cNvPr>
          <p:cNvCxnSpPr/>
          <p:nvPr/>
        </p:nvCxnSpPr>
        <p:spPr>
          <a:xfrm>
            <a:off x="7452320" y="90872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67DB2227-28B6-4BAB-BD6B-7C4F2238A7D5}"/>
              </a:ext>
            </a:extLst>
          </p:cNvPr>
          <p:cNvCxnSpPr/>
          <p:nvPr/>
        </p:nvCxnSpPr>
        <p:spPr>
          <a:xfrm>
            <a:off x="4211960" y="234888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4170DEB9-38BD-432D-AEA3-BA6A54FDA79C}"/>
              </a:ext>
            </a:extLst>
          </p:cNvPr>
          <p:cNvCxnSpPr/>
          <p:nvPr/>
        </p:nvCxnSpPr>
        <p:spPr>
          <a:xfrm>
            <a:off x="5148064" y="90872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Заголовок 1">
            <a:extLst>
              <a:ext uri="{FF2B5EF4-FFF2-40B4-BE49-F238E27FC236}">
                <a16:creationId xmlns="" xmlns:a16="http://schemas.microsoft.com/office/drawing/2014/main" id="{3EFEBA29-1AD2-4256-90D2-8346F4D157A4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0AA0288D-9D4D-4252-A9FD-5086D1F6E9D4}"/>
              </a:ext>
            </a:extLst>
          </p:cNvPr>
          <p:cNvCxnSpPr/>
          <p:nvPr/>
        </p:nvCxnSpPr>
        <p:spPr>
          <a:xfrm>
            <a:off x="6156176" y="234888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AE04F2FD-FCCC-4370-8937-D85FAFCEE38F}"/>
              </a:ext>
            </a:extLst>
          </p:cNvPr>
          <p:cNvCxnSpPr/>
          <p:nvPr/>
        </p:nvCxnSpPr>
        <p:spPr>
          <a:xfrm>
            <a:off x="3779912" y="161338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C422829E-A8AC-48D9-8392-3B253188D9C1}"/>
              </a:ext>
            </a:extLst>
          </p:cNvPr>
          <p:cNvCxnSpPr/>
          <p:nvPr/>
        </p:nvCxnSpPr>
        <p:spPr>
          <a:xfrm>
            <a:off x="6084168" y="161338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12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887A52-ACF2-42D3-8EFA-8348E3B12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66018"/>
            <a:ext cx="820891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chemeClr val="tx2"/>
                </a:solidFill>
              </a:rPr>
              <a:t>Ли-за </a:t>
            </a:r>
            <a:r>
              <a:rPr lang="ru-RU" sz="4400" b="1" dirty="0" err="1">
                <a:solidFill>
                  <a:schemeClr val="tx2"/>
                </a:solidFill>
              </a:rPr>
              <a:t>ри</a:t>
            </a:r>
            <a:r>
              <a:rPr lang="ru-RU" sz="4400" b="1" dirty="0">
                <a:solidFill>
                  <a:schemeClr val="tx2"/>
                </a:solidFill>
              </a:rPr>
              <a:t>-со-</a:t>
            </a:r>
            <a:r>
              <a:rPr lang="ru-RU" sz="4400" b="1" dirty="0" err="1">
                <a:solidFill>
                  <a:schemeClr val="tx2"/>
                </a:solidFill>
              </a:rPr>
              <a:t>ва</a:t>
            </a:r>
            <a:r>
              <a:rPr lang="ru-RU" sz="4400" b="1" dirty="0">
                <a:solidFill>
                  <a:schemeClr val="tx2"/>
                </a:solidFill>
              </a:rPr>
              <a:t>-ла а-на-кон-</a:t>
            </a:r>
            <a:r>
              <a:rPr lang="ru-RU" sz="4400" b="1" dirty="0" err="1">
                <a:solidFill>
                  <a:schemeClr val="tx2"/>
                </a:solidFill>
              </a:rPr>
              <a:t>ду</a:t>
            </a:r>
            <a:r>
              <a:rPr lang="ru-RU" sz="4400" b="1" dirty="0">
                <a:solidFill>
                  <a:schemeClr val="tx2"/>
                </a:solidFill>
              </a:rPr>
              <a:t>.  Ра-я вы-</a:t>
            </a:r>
            <a:r>
              <a:rPr lang="ru-RU" sz="4400" b="1" dirty="0" err="1">
                <a:solidFill>
                  <a:schemeClr val="tx2"/>
                </a:solidFill>
              </a:rPr>
              <a:t>ле</a:t>
            </a:r>
            <a:r>
              <a:rPr lang="ru-RU" sz="4400" b="1" dirty="0">
                <a:solidFill>
                  <a:schemeClr val="tx2"/>
                </a:solidFill>
              </a:rPr>
              <a:t>-пи-ла из            </a:t>
            </a:r>
            <a:r>
              <a:rPr lang="ru-RU" sz="4400" b="1" dirty="0" err="1">
                <a:solidFill>
                  <a:schemeClr val="tx2"/>
                </a:solidFill>
              </a:rPr>
              <a:t>плас</a:t>
            </a:r>
            <a:r>
              <a:rPr lang="ru-RU" sz="4400" b="1" dirty="0">
                <a:solidFill>
                  <a:schemeClr val="tx2"/>
                </a:solidFill>
              </a:rPr>
              <a:t>-</a:t>
            </a:r>
            <a:r>
              <a:rPr lang="ru-RU" sz="4400" b="1" dirty="0" err="1">
                <a:solidFill>
                  <a:schemeClr val="tx2"/>
                </a:solidFill>
              </a:rPr>
              <a:t>ти</a:t>
            </a:r>
            <a:r>
              <a:rPr lang="ru-RU" sz="4400" b="1" dirty="0">
                <a:solidFill>
                  <a:schemeClr val="tx2"/>
                </a:solidFill>
              </a:rPr>
              <a:t>-ли-на пав-ли-на. </a:t>
            </a:r>
            <a:r>
              <a:rPr lang="ru-RU" sz="4400" b="1" dirty="0" err="1">
                <a:solidFill>
                  <a:schemeClr val="tx2"/>
                </a:solidFill>
              </a:rPr>
              <a:t>Ва-ня</a:t>
            </a:r>
            <a:r>
              <a:rPr lang="ru-RU" sz="4400" b="1" dirty="0">
                <a:solidFill>
                  <a:schemeClr val="tx2"/>
                </a:solidFill>
              </a:rPr>
              <a:t> вы-ре-зал </a:t>
            </a:r>
            <a:r>
              <a:rPr lang="ru-RU" sz="4400" b="1" dirty="0" err="1">
                <a:solidFill>
                  <a:schemeClr val="tx2"/>
                </a:solidFill>
              </a:rPr>
              <a:t>сло</a:t>
            </a:r>
            <a:r>
              <a:rPr lang="ru-RU" sz="4400" b="1" dirty="0">
                <a:solidFill>
                  <a:schemeClr val="tx2"/>
                </a:solidFill>
              </a:rPr>
              <a:t>-на. У </a:t>
            </a:r>
            <a:r>
              <a:rPr lang="ru-RU" sz="4400" b="1" dirty="0" err="1">
                <a:solidFill>
                  <a:schemeClr val="tx2"/>
                </a:solidFill>
              </a:rPr>
              <a:t>сло</a:t>
            </a:r>
            <a:r>
              <a:rPr lang="ru-RU" sz="4400" b="1" dirty="0">
                <a:solidFill>
                  <a:schemeClr val="tx2"/>
                </a:solidFill>
              </a:rPr>
              <a:t>-на        си-</a:t>
            </a:r>
            <a:r>
              <a:rPr lang="ru-RU" sz="4400" b="1" dirty="0" err="1">
                <a:solidFill>
                  <a:schemeClr val="tx2"/>
                </a:solidFill>
              </a:rPr>
              <a:t>ня</a:t>
            </a:r>
            <a:r>
              <a:rPr lang="ru-RU" sz="4400" b="1" dirty="0">
                <a:solidFill>
                  <a:schemeClr val="tx2"/>
                </a:solidFill>
              </a:rPr>
              <a:t>-я па-на-</a:t>
            </a:r>
            <a:r>
              <a:rPr lang="ru-RU" sz="4400" b="1" dirty="0" err="1">
                <a:solidFill>
                  <a:schemeClr val="tx2"/>
                </a:solidFill>
              </a:rPr>
              <a:t>ма</a:t>
            </a:r>
            <a:r>
              <a:rPr lang="ru-RU" sz="4400" b="1" dirty="0">
                <a:solidFill>
                  <a:schemeClr val="tx2"/>
                </a:solidFill>
              </a:rPr>
              <a:t>. </a:t>
            </a:r>
            <a:r>
              <a:rPr lang="ru-RU" sz="4400" b="1" dirty="0" err="1">
                <a:solidFill>
                  <a:schemeClr val="tx2"/>
                </a:solidFill>
              </a:rPr>
              <a:t>Пе-тя</a:t>
            </a:r>
            <a:r>
              <a:rPr lang="ru-RU" sz="4400" b="1" dirty="0">
                <a:solidFill>
                  <a:schemeClr val="tx2"/>
                </a:solidFill>
              </a:rPr>
              <a:t> мал. Он </a:t>
            </a:r>
            <a:r>
              <a:rPr lang="ru-RU" sz="4400" b="1" dirty="0" err="1">
                <a:solidFill>
                  <a:schemeClr val="tx2"/>
                </a:solidFill>
              </a:rPr>
              <a:t>ри</a:t>
            </a:r>
            <a:r>
              <a:rPr lang="ru-RU" sz="4400" b="1" dirty="0">
                <a:solidFill>
                  <a:schemeClr val="tx2"/>
                </a:solidFill>
              </a:rPr>
              <a:t>-су-</a:t>
            </a:r>
            <a:r>
              <a:rPr lang="ru-RU" sz="4400" b="1" dirty="0" err="1">
                <a:solidFill>
                  <a:schemeClr val="tx2"/>
                </a:solidFill>
              </a:rPr>
              <a:t>ет</a:t>
            </a:r>
            <a:r>
              <a:rPr lang="ru-RU" sz="4400" b="1" dirty="0">
                <a:solidFill>
                  <a:schemeClr val="tx2"/>
                </a:solidFill>
              </a:rPr>
              <a:t> </a:t>
            </a:r>
            <a:r>
              <a:rPr lang="ru-RU" sz="4400" b="1" dirty="0" err="1">
                <a:solidFill>
                  <a:schemeClr val="tx2"/>
                </a:solidFill>
              </a:rPr>
              <a:t>по-лос-ки</a:t>
            </a:r>
            <a:r>
              <a:rPr lang="ru-RU" sz="4400" b="1" dirty="0">
                <a:solidFill>
                  <a:schemeClr val="tx2"/>
                </a:solidFill>
              </a:rPr>
              <a:t> и       </a:t>
            </a:r>
            <a:r>
              <a:rPr lang="ru-RU" sz="4400" b="1" dirty="0" err="1">
                <a:solidFill>
                  <a:schemeClr val="tx2"/>
                </a:solidFill>
              </a:rPr>
              <a:t>кри</a:t>
            </a:r>
            <a:r>
              <a:rPr lang="ru-RU" sz="4400" b="1" dirty="0">
                <a:solidFill>
                  <a:schemeClr val="tx2"/>
                </a:solidFill>
              </a:rPr>
              <a:t>-вы-е ли-ни-и.</a:t>
            </a:r>
          </a:p>
          <a:p>
            <a:pPr marL="0" indent="0">
              <a:buNone/>
            </a:pP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7C3B1D4E-CF42-414D-9C20-FF817CA91E89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69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6" y="26753"/>
            <a:ext cx="2068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8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8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>
            <a:extLst>
              <a:ext uri="{FF2B5EF4-FFF2-40B4-BE49-F238E27FC236}">
                <a16:creationId xmlns="" xmlns:a16="http://schemas.microsoft.com/office/drawing/2014/main" id="{94E71D5B-5D8E-40A6-90AB-36C033FDB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1899E3A-1AF4-4B6C-85EF-CE1EF9D223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0" t="8194" r="5819" b="9355"/>
          <a:stretch/>
        </p:blipFill>
        <p:spPr bwMode="auto">
          <a:xfrm>
            <a:off x="1294368" y="2161684"/>
            <a:ext cx="1935474" cy="19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="" xmlns:a16="http://schemas.microsoft.com/office/drawing/2014/main" id="{4433BDEF-45B9-49BA-B36E-C352E4BE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1952"/>
            <a:ext cx="3549899" cy="280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C65A12A-FC48-4E50-BBDF-AE0A01A9B885}"/>
              </a:ext>
            </a:extLst>
          </p:cNvPr>
          <p:cNvSpPr/>
          <p:nvPr/>
        </p:nvSpPr>
        <p:spPr>
          <a:xfrm>
            <a:off x="1802058" y="4941168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4C74685B-FDA2-42B8-8400-D7A821AFF7DE}"/>
              </a:ext>
            </a:extLst>
          </p:cNvPr>
          <p:cNvSpPr/>
          <p:nvPr/>
        </p:nvSpPr>
        <p:spPr>
          <a:xfrm>
            <a:off x="6407731" y="4938856"/>
            <a:ext cx="360040" cy="360040"/>
          </a:xfrm>
          <a:prstGeom prst="rect">
            <a:avLst/>
          </a:prstGeom>
          <a:solidFill>
            <a:srgbClr val="006C31"/>
          </a:solidFill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6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899F38B0-8E35-4040-912B-DB387C640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155" y="1037138"/>
            <a:ext cx="1368152" cy="159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0F86E208-C508-4315-9517-598046F69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142" y="872111"/>
            <a:ext cx="2528590" cy="161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="" xmlns:a16="http://schemas.microsoft.com/office/drawing/2014/main" id="{7DFA4BD9-A8E3-49F3-ADAF-81F34A2E7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72" y="1128673"/>
            <a:ext cx="2228922" cy="12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="" xmlns:a16="http://schemas.microsoft.com/office/drawing/2014/main" id="{46141B71-6BEA-4A57-BB94-55FA30E73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23" y="4824950"/>
            <a:ext cx="2066616" cy="158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="" xmlns:a16="http://schemas.microsoft.com/office/drawing/2014/main" id="{9D5BC5F3-135D-4B6E-BF2B-4C8673DF5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628" y="4451681"/>
            <a:ext cx="2771800" cy="195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="" xmlns:a16="http://schemas.microsoft.com/office/drawing/2014/main" id="{5FBABCD8-90D4-4A0F-A5F0-E86E201568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8" t="19781" r="16915" b="12672"/>
          <a:stretch/>
        </p:blipFill>
        <p:spPr bwMode="auto">
          <a:xfrm>
            <a:off x="6577236" y="4691736"/>
            <a:ext cx="2020055" cy="154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9AA365A-BDFC-460A-9811-39E752CF2D4A}"/>
              </a:ext>
            </a:extLst>
          </p:cNvPr>
          <p:cNvSpPr txBox="1"/>
          <p:nvPr/>
        </p:nvSpPr>
        <p:spPr>
          <a:xfrm>
            <a:off x="3779941" y="3476667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дятел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23CE820-9120-4336-AD2D-F57AB333E753}"/>
              </a:ext>
            </a:extLst>
          </p:cNvPr>
          <p:cNvSpPr txBox="1"/>
          <p:nvPr/>
        </p:nvSpPr>
        <p:spPr>
          <a:xfrm>
            <a:off x="714243" y="3582808"/>
            <a:ext cx="2066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тетерев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B901F07-65FF-41AB-9490-BC54B39C64A9}"/>
              </a:ext>
            </a:extLst>
          </p:cNvPr>
          <p:cNvSpPr txBox="1"/>
          <p:nvPr/>
        </p:nvSpPr>
        <p:spPr>
          <a:xfrm>
            <a:off x="3779941" y="271309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утка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8814C32-83D9-47A7-AA34-DA35A6FC1A9C}"/>
              </a:ext>
            </a:extLst>
          </p:cNvPr>
          <p:cNvSpPr txBox="1"/>
          <p:nvPr/>
        </p:nvSpPr>
        <p:spPr>
          <a:xfrm>
            <a:off x="819331" y="2694609"/>
            <a:ext cx="2376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зяблик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3199506-5D39-421B-B620-9CB5C96A22B5}"/>
              </a:ext>
            </a:extLst>
          </p:cNvPr>
          <p:cNvSpPr txBox="1"/>
          <p:nvPr/>
        </p:nvSpPr>
        <p:spPr>
          <a:xfrm>
            <a:off x="6231769" y="2709697"/>
            <a:ext cx="2376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ворона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39897B7-A3A1-40E5-8DD4-AE1AE0DAC3D2}"/>
              </a:ext>
            </a:extLst>
          </p:cNvPr>
          <p:cNvSpPr txBox="1"/>
          <p:nvPr/>
        </p:nvSpPr>
        <p:spPr>
          <a:xfrm>
            <a:off x="6228183" y="3420267"/>
            <a:ext cx="2066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сорока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2DBF8D78-DC8F-4B72-95EF-6E41C94DDE7D}"/>
              </a:ext>
            </a:extLst>
          </p:cNvPr>
          <p:cNvSpPr txBox="1">
            <a:spLocks/>
          </p:cNvSpPr>
          <p:nvPr/>
        </p:nvSpPr>
        <p:spPr>
          <a:xfrm>
            <a:off x="636754" y="196625"/>
            <a:ext cx="850724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Назови птиц 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птицу)</a:t>
            </a:r>
            <a:endParaRPr kumimoji="0" lang="ru-RU" sz="32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710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01285 0.2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32465 -0.203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-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00382 0.2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81481E-6 L -0.27657 -0.1879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-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0.02708 0.202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0.00521 -0.178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664014" y="354687"/>
            <a:ext cx="8302377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Буква </a:t>
            </a:r>
            <a:r>
              <a:rPr kumimoji="0" lang="ru-RU" sz="5400" b="1" i="0" u="none" strike="noStrike" kern="1200" normalizeH="0" baseline="0" noProof="0" dirty="0" smtClean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потерялась </a:t>
            </a: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нажимай на </a:t>
            </a: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слово)</a:t>
            </a:r>
            <a:r>
              <a:rPr kumimoji="0" lang="ru-RU" sz="5400" b="1" i="0" u="none" strike="noStrike" kern="1200" normalizeH="0" baseline="0" noProof="0" dirty="0" smtClean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 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5C2B976-F1D1-4F4F-8629-E2D957F92A81}"/>
              </a:ext>
            </a:extLst>
          </p:cNvPr>
          <p:cNvSpPr txBox="1"/>
          <p:nvPr/>
        </p:nvSpPr>
        <p:spPr>
          <a:xfrm>
            <a:off x="1187624" y="1484784"/>
            <a:ext cx="2637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3659A1-767F-4D83-ADEA-900E7218041D}"/>
              </a:ext>
            </a:extLst>
          </p:cNvPr>
          <p:cNvSpPr txBox="1"/>
          <p:nvPr/>
        </p:nvSpPr>
        <p:spPr>
          <a:xfrm>
            <a:off x="5319259" y="1504147"/>
            <a:ext cx="2853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С Т Р Е 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39F68-642C-4A28-A06A-7ED44A063193}"/>
              </a:ext>
            </a:extLst>
          </p:cNvPr>
          <p:cNvSpPr txBox="1"/>
          <p:nvPr/>
        </p:nvSpPr>
        <p:spPr>
          <a:xfrm>
            <a:off x="1154233" y="2348880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В Р Е 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4FB96A-E511-4DF7-A243-42BE576D2162}"/>
              </a:ext>
            </a:extLst>
          </p:cNvPr>
          <p:cNvSpPr txBox="1"/>
          <p:nvPr/>
        </p:nvSpPr>
        <p:spPr>
          <a:xfrm>
            <a:off x="5076056" y="2387977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Г О Д 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E1A70C8-C687-4ED4-81F2-AB2C857F9299}"/>
              </a:ext>
            </a:extLst>
          </p:cNvPr>
          <p:cNvSpPr txBox="1"/>
          <p:nvPr/>
        </p:nvSpPr>
        <p:spPr>
          <a:xfrm>
            <a:off x="1154233" y="3212976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М К 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6A8EE36-3AAF-4C80-8029-79342849E11C}"/>
              </a:ext>
            </a:extLst>
          </p:cNvPr>
          <p:cNvSpPr txBox="1"/>
          <p:nvPr/>
        </p:nvSpPr>
        <p:spPr>
          <a:xfrm>
            <a:off x="4572000" y="31958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Б А    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240BCD-A67C-42B3-A0AD-9B73F1F02F20}"/>
              </a:ext>
            </a:extLst>
          </p:cNvPr>
          <p:cNvSpPr txBox="1"/>
          <p:nvPr/>
        </p:nvSpPr>
        <p:spPr>
          <a:xfrm>
            <a:off x="1154233" y="3959959"/>
            <a:ext cx="3273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Д О     Р К 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E1DF41B-F73B-4AC0-ABC6-56059F21592B}"/>
              </a:ext>
            </a:extLst>
          </p:cNvPr>
          <p:cNvSpPr txBox="1"/>
          <p:nvPr/>
        </p:nvSpPr>
        <p:spPr>
          <a:xfrm>
            <a:off x="5076056" y="390368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З Ы 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528D22A-2387-43ED-91C0-9B553B50E909}"/>
              </a:ext>
            </a:extLst>
          </p:cNvPr>
          <p:cNvSpPr txBox="1"/>
          <p:nvPr/>
        </p:nvSpPr>
        <p:spPr>
          <a:xfrm>
            <a:off x="3253440" y="5143045"/>
            <a:ext cx="4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 П И      В К А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03C94FA-3940-4A33-A48B-5720DFB0307A}"/>
              </a:ext>
            </a:extLst>
          </p:cNvPr>
          <p:cNvSpPr txBox="1"/>
          <p:nvPr/>
        </p:nvSpPr>
        <p:spPr>
          <a:xfrm>
            <a:off x="1187624" y="1434807"/>
            <a:ext cx="419215" cy="776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10B23A-21AD-4A49-A15D-5921B190A60B}"/>
              </a:ext>
            </a:extLst>
          </p:cNvPr>
          <p:cNvSpPr txBox="1"/>
          <p:nvPr/>
        </p:nvSpPr>
        <p:spPr>
          <a:xfrm>
            <a:off x="4815203" y="1434807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B1D19A7-5E49-4678-A242-3C75E8537683}"/>
              </a:ext>
            </a:extLst>
          </p:cNvPr>
          <p:cNvSpPr txBox="1"/>
          <p:nvPr/>
        </p:nvSpPr>
        <p:spPr>
          <a:xfrm>
            <a:off x="3253440" y="233942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536C9F3-851C-4F60-8244-51A3F4317B1E}"/>
              </a:ext>
            </a:extLst>
          </p:cNvPr>
          <p:cNvSpPr txBox="1"/>
          <p:nvPr/>
        </p:nvSpPr>
        <p:spPr>
          <a:xfrm>
            <a:off x="5154276" y="2376391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AF850F0-521D-4D28-BCFE-5483D36682F9}"/>
              </a:ext>
            </a:extLst>
          </p:cNvPr>
          <p:cNvSpPr txBox="1"/>
          <p:nvPr/>
        </p:nvSpPr>
        <p:spPr>
          <a:xfrm>
            <a:off x="1021409" y="3178875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2E70FB9-47A9-4173-8A5D-1D2A26974BEF}"/>
              </a:ext>
            </a:extLst>
          </p:cNvPr>
          <p:cNvSpPr txBox="1"/>
          <p:nvPr/>
        </p:nvSpPr>
        <p:spPr>
          <a:xfrm>
            <a:off x="6240608" y="3121917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815CA8E-FA18-4891-BD10-4BB5AC655A62}"/>
              </a:ext>
            </a:extLst>
          </p:cNvPr>
          <p:cNvSpPr txBox="1"/>
          <p:nvPr/>
        </p:nvSpPr>
        <p:spPr>
          <a:xfrm>
            <a:off x="2076528" y="392086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253BF98-7F06-4357-938B-EDD64EFFD865}"/>
              </a:ext>
            </a:extLst>
          </p:cNvPr>
          <p:cNvSpPr txBox="1"/>
          <p:nvPr/>
        </p:nvSpPr>
        <p:spPr>
          <a:xfrm>
            <a:off x="4932040" y="389135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EB1A9669-5304-46F0-BCDA-718E24683CBC}"/>
              </a:ext>
            </a:extLst>
          </p:cNvPr>
          <p:cNvSpPr txBox="1"/>
          <p:nvPr/>
        </p:nvSpPr>
        <p:spPr>
          <a:xfrm>
            <a:off x="5154974" y="509969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Я</a:t>
            </a:r>
          </a:p>
        </p:txBody>
      </p:sp>
      <p:pic>
        <p:nvPicPr>
          <p:cNvPr id="22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23758D00-0959-44A3-B4A4-828951CA0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4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683568" y="157808"/>
            <a:ext cx="806489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50000"/>
              </a:lnSpc>
              <a:spcBef>
                <a:spcPct val="0"/>
              </a:spcBef>
              <a:defRPr/>
            </a:pPr>
            <a:r>
              <a:rPr kumimoji="0" lang="ru-RU" sz="5400" b="1" i="0" u="none" strike="noStrike" kern="1200" normalizeH="0" baseline="0" noProof="0" dirty="0" smtClean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Вставь букву А или Я      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(нажимай </a:t>
            </a: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слово)</a:t>
            </a:r>
            <a:r>
              <a:rPr lang="ru-RU" sz="48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</a:rPr>
              <a:t> </a:t>
            </a:r>
            <a:endParaRPr kumimoji="0" lang="ru-RU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0904" y="378904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н   </a:t>
            </a:r>
            <a:r>
              <a:rPr lang="ru-RU" sz="5400" b="1" dirty="0" err="1" smtClean="0">
                <a:solidFill>
                  <a:srgbClr val="C00000"/>
                </a:solidFill>
              </a:rPr>
              <a:t>н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1648" y="1412776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л    м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9632" y="2276872"/>
            <a:ext cx="282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</a:rPr>
              <a:t>р</a:t>
            </a:r>
            <a:r>
              <a:rPr lang="ru-RU" sz="5400" b="1" dirty="0" err="1" smtClean="0">
                <a:solidFill>
                  <a:srgbClr val="C00000"/>
                </a:solidFill>
              </a:rPr>
              <a:t>еб</a:t>
            </a:r>
            <a:r>
              <a:rPr lang="ru-RU" sz="5400" b="1" dirty="0" smtClean="0">
                <a:solidFill>
                  <a:srgbClr val="C00000"/>
                </a:solidFill>
              </a:rPr>
              <a:t>   та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1648" y="2257087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б   р  н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8044" y="301802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   со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5216" y="299695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   </a:t>
            </a:r>
            <a:r>
              <a:rPr lang="ru-RU" sz="5400" b="1" dirty="0" err="1" smtClean="0">
                <a:solidFill>
                  <a:srgbClr val="C00000"/>
                </a:solidFill>
              </a:rPr>
              <a:t>сло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1160" y="386104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   </a:t>
            </a:r>
            <a:r>
              <a:rPr lang="ru-RU" sz="5400" b="1" dirty="0" err="1" smtClean="0">
                <a:solidFill>
                  <a:srgbClr val="C00000"/>
                </a:solidFill>
              </a:rPr>
              <a:t>м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41277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л    мка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49572" y="45811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д   тел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4608" y="45811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д   м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61640" y="1445875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41760" y="141277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66772" y="2237963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81720" y="2276872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5216" y="2996952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34756" y="3861048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60244" y="3822139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1200" y="4581128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34816" y="4581128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45216" y="141277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9272" y="2237963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61640" y="3037820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89632" y="3822139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87480" y="3822139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66772" y="4581128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я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8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  <a:extLst>
              <a:ext uri="{FF2B5EF4-FFF2-40B4-BE49-F238E27FC236}">
                <a16:creationId xmlns="" xmlns:a16="http://schemas.microsoft.com/office/drawing/2014/main" id="{DA283D74-4A48-49EF-8CF2-5EA080655DD0}"/>
              </a:ext>
            </a:extLst>
          </p:cNvPr>
          <p:cNvSpPr txBox="1"/>
          <p:nvPr/>
        </p:nvSpPr>
        <p:spPr>
          <a:xfrm>
            <a:off x="2195735" y="26754"/>
            <a:ext cx="27508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8800" b="1" dirty="0" err="1">
                <a:solidFill>
                  <a:srgbClr val="007A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8800" b="1" dirty="0">
              <a:solidFill>
                <a:srgbClr val="007A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077FC7FB-2D0C-4C3C-8A15-1459621E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0440"/>
            <a:ext cx="1079175" cy="1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A85D3F0E-9F59-42EC-B5B2-C9FE94974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365" y="1718266"/>
            <a:ext cx="2750871" cy="233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="" xmlns:a16="http://schemas.microsoft.com/office/drawing/2014/main" id="{623BFDB2-4AD9-41D5-96E1-0A1E4D53C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738" y="1508692"/>
            <a:ext cx="1793883" cy="226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691A3E7-90D5-4552-A1A4-514C293E8729}"/>
              </a:ext>
            </a:extLst>
          </p:cNvPr>
          <p:cNvSpPr/>
          <p:nvPr/>
        </p:nvSpPr>
        <p:spPr>
          <a:xfrm>
            <a:off x="2483768" y="4509120"/>
            <a:ext cx="360040" cy="36004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96DB4B4-67F6-49D5-994A-BABF2746B9C5}"/>
              </a:ext>
            </a:extLst>
          </p:cNvPr>
          <p:cNvSpPr/>
          <p:nvPr/>
        </p:nvSpPr>
        <p:spPr>
          <a:xfrm>
            <a:off x="7067679" y="4509120"/>
            <a:ext cx="360040" cy="360040"/>
          </a:xfrm>
          <a:prstGeom prst="rect">
            <a:avLst/>
          </a:prstGeom>
          <a:solidFill>
            <a:srgbClr val="006C31"/>
          </a:solidFill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3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09FF6D1-0672-43AF-87EF-90D8CE44457F}"/>
              </a:ext>
            </a:extLst>
          </p:cNvPr>
          <p:cNvSpPr txBox="1"/>
          <p:nvPr/>
        </p:nvSpPr>
        <p:spPr>
          <a:xfrm>
            <a:off x="915527" y="2852936"/>
            <a:ext cx="7560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г   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 err="1">
                <a:solidFill>
                  <a:srgbClr val="860000"/>
                </a:solidFill>
              </a:rPr>
              <a:t>о</a:t>
            </a:r>
            <a:r>
              <a:rPr lang="ru-RU" sz="6600" b="1" dirty="0">
                <a:solidFill>
                  <a:schemeClr val="tx2"/>
                </a:solidFill>
              </a:rPr>
              <a:t>         </a:t>
            </a:r>
            <a:r>
              <a:rPr lang="ru-RU" sz="6600" b="1" dirty="0" err="1">
                <a:solidFill>
                  <a:srgbClr val="860000"/>
                </a:solidFill>
              </a:rPr>
              <a:t>а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>
                <a:solidFill>
                  <a:schemeClr val="tx2"/>
                </a:solidFill>
              </a:rPr>
              <a:t>   г</a:t>
            </a:r>
            <a:r>
              <a:rPr lang="ru-RU" sz="6600" b="1" dirty="0">
                <a:solidFill>
                  <a:srgbClr val="860000"/>
                </a:solidFill>
              </a:rPr>
              <a:t>а</a:t>
            </a:r>
          </a:p>
          <a:p>
            <a:pPr algn="ctr"/>
            <a:r>
              <a:rPr lang="ru-RU" sz="6600" b="1" dirty="0" err="1">
                <a:solidFill>
                  <a:srgbClr val="860000"/>
                </a:solidFill>
              </a:rPr>
              <a:t>у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>
                <a:solidFill>
                  <a:schemeClr val="tx2"/>
                </a:solidFill>
              </a:rPr>
              <a:t>  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 err="1">
                <a:solidFill>
                  <a:srgbClr val="860000"/>
                </a:solidFill>
              </a:rPr>
              <a:t>у</a:t>
            </a:r>
            <a:r>
              <a:rPr lang="ru-RU" sz="6600" b="1" dirty="0">
                <a:solidFill>
                  <a:schemeClr val="tx2"/>
                </a:solidFill>
              </a:rPr>
              <a:t>          </a:t>
            </a:r>
            <a:r>
              <a:rPr lang="ru-RU" sz="6600" b="1" dirty="0" err="1">
                <a:solidFill>
                  <a:srgbClr val="860000"/>
                </a:solidFill>
              </a:rPr>
              <a:t>и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>
                <a:solidFill>
                  <a:schemeClr val="tx2"/>
                </a:solidFill>
              </a:rPr>
              <a:t>  </a:t>
            </a:r>
            <a:r>
              <a:rPr lang="ru-RU" sz="6600" b="1" dirty="0" err="1">
                <a:solidFill>
                  <a:srgbClr val="00642D"/>
                </a:solidFill>
              </a:rPr>
              <a:t>г</a:t>
            </a:r>
            <a:r>
              <a:rPr lang="ru-RU" sz="6600" b="1" dirty="0" err="1">
                <a:solidFill>
                  <a:srgbClr val="860000"/>
                </a:solidFill>
              </a:rPr>
              <a:t>и</a:t>
            </a:r>
            <a:r>
              <a:rPr lang="ru-RU" sz="6600" b="1" dirty="0">
                <a:solidFill>
                  <a:srgbClr val="860000"/>
                </a:solidFill>
              </a:rPr>
              <a:t>                  </a:t>
            </a:r>
            <a:r>
              <a:rPr lang="ru-RU" sz="6600" b="1" dirty="0" err="1">
                <a:solidFill>
                  <a:srgbClr val="860000"/>
                </a:solidFill>
              </a:rPr>
              <a:t>е</a:t>
            </a:r>
            <a:r>
              <a:rPr lang="ru-RU" sz="6600" b="1" dirty="0" err="1">
                <a:solidFill>
                  <a:schemeClr val="tx2"/>
                </a:solidFill>
              </a:rPr>
              <a:t>г</a:t>
            </a:r>
            <a:r>
              <a:rPr lang="ru-RU" sz="6600" b="1" dirty="0">
                <a:solidFill>
                  <a:schemeClr val="tx2"/>
                </a:solidFill>
              </a:rPr>
              <a:t>  </a:t>
            </a:r>
            <a:r>
              <a:rPr lang="ru-RU" sz="6600" b="1" dirty="0" err="1">
                <a:solidFill>
                  <a:srgbClr val="00642D"/>
                </a:solidFill>
              </a:rPr>
              <a:t>г</a:t>
            </a:r>
            <a:r>
              <a:rPr lang="ru-RU" sz="6600" b="1" dirty="0" err="1">
                <a:solidFill>
                  <a:srgbClr val="860000"/>
                </a:solidFill>
              </a:rPr>
              <a:t>е</a:t>
            </a:r>
            <a:endParaRPr lang="ru-RU" sz="4000" b="1" dirty="0">
              <a:solidFill>
                <a:srgbClr val="860000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8B1E4E93-14D5-432A-ADE3-86B63A5547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" t="4269" r="72460" b="49432"/>
          <a:stretch/>
        </p:blipFill>
        <p:spPr bwMode="auto">
          <a:xfrm>
            <a:off x="899592" y="404664"/>
            <a:ext cx="172819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10EED48-E6CC-42E6-BBEF-2E6C396F1479}"/>
              </a:ext>
            </a:extLst>
          </p:cNvPr>
          <p:cNvSpPr txBox="1"/>
          <p:nvPr/>
        </p:nvSpPr>
        <p:spPr>
          <a:xfrm>
            <a:off x="2915816" y="658433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И подобно кочерге,</a:t>
            </a:r>
          </a:p>
          <a:p>
            <a:r>
              <a:rPr lang="ru-RU" sz="3600" b="1" dirty="0">
                <a:solidFill>
                  <a:schemeClr val="tx2"/>
                </a:solidFill>
              </a:rPr>
              <a:t>Горбит спину буква </a:t>
            </a:r>
            <a:r>
              <a:rPr lang="ru-RU" sz="3600" b="1" dirty="0" smtClean="0">
                <a:solidFill>
                  <a:schemeClr val="tx2"/>
                </a:solidFill>
              </a:rPr>
              <a:t>«Г».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5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82EAC2F-4438-4BFC-872C-0C188917B911}"/>
              </a:ext>
            </a:extLst>
          </p:cNvPr>
          <p:cNvSpPr txBox="1"/>
          <p:nvPr/>
        </p:nvSpPr>
        <p:spPr>
          <a:xfrm>
            <a:off x="1267486" y="3432873"/>
            <a:ext cx="8244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Гуси гуляли. Громко гоготали. 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– Галки грабят ягоды. Губят грядки.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F72E69D-B45F-40D7-8871-57A9F277391D}"/>
              </a:ext>
            </a:extLst>
          </p:cNvPr>
          <p:cNvSpPr txBox="1"/>
          <p:nvPr/>
        </p:nvSpPr>
        <p:spPr>
          <a:xfrm>
            <a:off x="1079104" y="1120676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гуси      грибы     гости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Гена      Галя      горка   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9B75399F-88C4-406A-AD57-5AE2858E92AD}"/>
              </a:ext>
            </a:extLst>
          </p:cNvPr>
          <p:cNvCxnSpPr/>
          <p:nvPr/>
        </p:nvCxnSpPr>
        <p:spPr>
          <a:xfrm>
            <a:off x="1691680" y="132944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07D86327-E9BA-492E-9939-D641CE7CD06B}"/>
              </a:ext>
            </a:extLst>
          </p:cNvPr>
          <p:cNvCxnSpPr/>
          <p:nvPr/>
        </p:nvCxnSpPr>
        <p:spPr>
          <a:xfrm>
            <a:off x="6660232" y="132944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86DDBB31-5F01-40E3-81A9-8E199DE299F6}"/>
              </a:ext>
            </a:extLst>
          </p:cNvPr>
          <p:cNvCxnSpPr/>
          <p:nvPr/>
        </p:nvCxnSpPr>
        <p:spPr>
          <a:xfrm>
            <a:off x="1835696" y="211427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74523EA3-60D8-4F06-885B-3E6CB96E4B20}"/>
              </a:ext>
            </a:extLst>
          </p:cNvPr>
          <p:cNvCxnSpPr/>
          <p:nvPr/>
        </p:nvCxnSpPr>
        <p:spPr>
          <a:xfrm>
            <a:off x="4211960" y="132944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352E92C-B7A8-4FC7-B0B1-5978DF186887}"/>
              </a:ext>
            </a:extLst>
          </p:cNvPr>
          <p:cNvCxnSpPr/>
          <p:nvPr/>
        </p:nvCxnSpPr>
        <p:spPr>
          <a:xfrm>
            <a:off x="6444208" y="211427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A66921B0-DDAC-4DC1-883C-4E323117A481}"/>
              </a:ext>
            </a:extLst>
          </p:cNvPr>
          <p:cNvCxnSpPr/>
          <p:nvPr/>
        </p:nvCxnSpPr>
        <p:spPr>
          <a:xfrm>
            <a:off x="3995936" y="211427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FBB505FD-534C-4FA3-92D5-C0A97CC0D026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4012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CBD048-FDD2-4478-A75F-0DFC02205A9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C2107CB-C0FA-4DC6-AD53-7CFA46F51BF0}"/>
              </a:ext>
            </a:extLst>
          </p:cNvPr>
          <p:cNvSpPr txBox="1"/>
          <p:nvPr/>
        </p:nvSpPr>
        <p:spPr>
          <a:xfrm>
            <a:off x="1043608" y="1628800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>
                <a:solidFill>
                  <a:schemeClr val="tx2"/>
                </a:solidFill>
              </a:rPr>
              <a:t>В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гро-зу</a:t>
            </a:r>
            <a:r>
              <a:rPr lang="ru-RU" sz="4000" b="1" dirty="0">
                <a:solidFill>
                  <a:schemeClr val="tx2"/>
                </a:solidFill>
              </a:rPr>
              <a:t> не стой </a:t>
            </a:r>
            <a:r>
              <a:rPr lang="ru-RU" sz="4000" b="1" u="sng" dirty="0">
                <a:solidFill>
                  <a:schemeClr val="tx2"/>
                </a:solidFill>
              </a:rPr>
              <a:t>под</a:t>
            </a:r>
            <a:r>
              <a:rPr lang="ru-RU" sz="4000" b="1" dirty="0">
                <a:solidFill>
                  <a:schemeClr val="tx2"/>
                </a:solidFill>
              </a:rPr>
              <a:t> де-ре-</a:t>
            </a:r>
            <a:r>
              <a:rPr lang="ru-RU" sz="4000" b="1" dirty="0" err="1">
                <a:solidFill>
                  <a:schemeClr val="tx2"/>
                </a:solidFill>
              </a:rPr>
              <a:t>вом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За </a:t>
            </a:r>
            <a:r>
              <a:rPr lang="ru-RU" sz="4000" b="1" dirty="0" err="1">
                <a:solidFill>
                  <a:schemeClr val="tx2"/>
                </a:solidFill>
              </a:rPr>
              <a:t>го</a:t>
            </a:r>
            <a:r>
              <a:rPr lang="ru-RU" sz="4000" b="1" dirty="0">
                <a:solidFill>
                  <a:schemeClr val="tx2"/>
                </a:solidFill>
              </a:rPr>
              <a:t>-рой сто-</a:t>
            </a:r>
            <a:r>
              <a:rPr lang="ru-RU" sz="4000" b="1" dirty="0" err="1">
                <a:solidFill>
                  <a:schemeClr val="tx2"/>
                </a:solidFill>
              </a:rPr>
              <a:t>ит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го</a:t>
            </a:r>
            <a:r>
              <a:rPr lang="ru-RU" sz="4000" b="1" dirty="0">
                <a:solidFill>
                  <a:schemeClr val="tx2"/>
                </a:solidFill>
              </a:rPr>
              <a:t>-род.</a:t>
            </a:r>
          </a:p>
          <a:p>
            <a:r>
              <a:rPr lang="ru-RU" sz="4000" b="1" u="sng" dirty="0">
                <a:solidFill>
                  <a:schemeClr val="tx2"/>
                </a:solidFill>
              </a:rPr>
              <a:t>От</a:t>
            </a:r>
            <a:r>
              <a:rPr lang="ru-RU" sz="4000" b="1" dirty="0">
                <a:solidFill>
                  <a:schemeClr val="tx2"/>
                </a:solidFill>
              </a:rPr>
              <a:t> гряд-</a:t>
            </a:r>
            <a:r>
              <a:rPr lang="ru-RU" sz="4000" b="1" dirty="0" err="1">
                <a:solidFill>
                  <a:schemeClr val="tx2"/>
                </a:solidFill>
              </a:rPr>
              <a:t>ки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u="sng" dirty="0">
                <a:solidFill>
                  <a:schemeClr val="tx2"/>
                </a:solidFill>
              </a:rPr>
              <a:t>до</a:t>
            </a:r>
            <a:r>
              <a:rPr lang="ru-RU" sz="4000" b="1" dirty="0">
                <a:solidFill>
                  <a:schemeClr val="tx2"/>
                </a:solidFill>
              </a:rPr>
              <a:t> до-</a:t>
            </a:r>
            <a:r>
              <a:rPr lang="ru-RU" sz="4000" b="1" dirty="0" err="1">
                <a:solidFill>
                  <a:schemeClr val="tx2"/>
                </a:solidFill>
              </a:rPr>
              <a:t>ма</a:t>
            </a:r>
            <a:r>
              <a:rPr lang="ru-RU" sz="4000" b="1" dirty="0">
                <a:solidFill>
                  <a:schemeClr val="tx2"/>
                </a:solidFill>
              </a:rPr>
              <a:t> близ-ко.</a:t>
            </a:r>
          </a:p>
          <a:p>
            <a:r>
              <a:rPr lang="ru-RU" sz="4000" b="1" u="sng" dirty="0">
                <a:solidFill>
                  <a:schemeClr val="tx2"/>
                </a:solidFill>
              </a:rPr>
              <a:t>К</a:t>
            </a:r>
            <a:r>
              <a:rPr lang="ru-RU" sz="4000" b="1" dirty="0">
                <a:solidFill>
                  <a:schemeClr val="tx2"/>
                </a:solidFill>
              </a:rPr>
              <a:t> сне-</a:t>
            </a:r>
            <a:r>
              <a:rPr lang="ru-RU" sz="4000" b="1" dirty="0" err="1">
                <a:solidFill>
                  <a:schemeClr val="tx2"/>
                </a:solidFill>
              </a:rPr>
              <a:t>гу</a:t>
            </a:r>
            <a:r>
              <a:rPr lang="ru-RU" sz="4000" b="1" dirty="0">
                <a:solidFill>
                  <a:schemeClr val="tx2"/>
                </a:solidFill>
              </a:rPr>
              <a:t> при-</a:t>
            </a:r>
            <a:r>
              <a:rPr lang="ru-RU" sz="4000" b="1" dirty="0" err="1">
                <a:solidFill>
                  <a:schemeClr val="tx2"/>
                </a:solidFill>
              </a:rPr>
              <a:t>вык</a:t>
            </a:r>
            <a:r>
              <a:rPr lang="ru-RU" sz="4000" b="1" dirty="0">
                <a:solidFill>
                  <a:schemeClr val="tx2"/>
                </a:solidFill>
              </a:rPr>
              <a:t>-ли </a:t>
            </a:r>
            <a:r>
              <a:rPr lang="ru-RU" sz="4000" b="1" u="sng" dirty="0">
                <a:solidFill>
                  <a:schemeClr val="tx2"/>
                </a:solidFill>
              </a:rPr>
              <a:t>за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зи-му</a:t>
            </a:r>
            <a:r>
              <a:rPr lang="ru-RU" sz="40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02C92B3-C5CB-4ED6-AD7D-FAAC30A98C45}"/>
              </a:ext>
            </a:extLst>
          </p:cNvPr>
          <p:cNvSpPr txBox="1"/>
          <p:nvPr/>
        </p:nvSpPr>
        <p:spPr>
          <a:xfrm>
            <a:off x="2339752" y="90872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Обращаем внимание на предлоги, их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44716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2027DD-6634-4732-9B74-8F97B3043D9A}"/>
              </a:ext>
            </a:extLst>
          </p:cNvPr>
          <p:cNvSpPr txBox="1">
            <a:spLocks/>
          </p:cNvSpPr>
          <p:nvPr/>
        </p:nvSpPr>
        <p:spPr>
          <a:xfrm>
            <a:off x="1259632" y="136618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Ребусы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(нажми на картинку)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endParaRPr kumimoji="0" lang="ru-RU" sz="16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="" xmlns:a16="http://schemas.microsoft.com/office/drawing/2014/main" id="{8146B3F5-875B-48AB-80F5-A713B88526EB}"/>
              </a:ext>
            </a:extLst>
          </p:cNvPr>
          <p:cNvCxnSpPr/>
          <p:nvPr/>
        </p:nvCxnSpPr>
        <p:spPr>
          <a:xfrm>
            <a:off x="4113472" y="1556792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F6E78B6-41B1-4780-B884-341C6A952AD3}"/>
              </a:ext>
            </a:extLst>
          </p:cNvPr>
          <p:cNvSpPr txBox="1"/>
          <p:nvPr/>
        </p:nvSpPr>
        <p:spPr>
          <a:xfrm>
            <a:off x="812435" y="2924193"/>
            <a:ext cx="1196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РА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="" xmlns:a16="http://schemas.microsoft.com/office/drawing/2014/main" id="{467ACA79-90DA-45D3-8D3C-C83F0ADF4E23}"/>
              </a:ext>
            </a:extLst>
          </p:cNvPr>
          <p:cNvCxnSpPr/>
          <p:nvPr/>
        </p:nvCxnSpPr>
        <p:spPr>
          <a:xfrm>
            <a:off x="4113472" y="3355926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AD5A8D-2CAF-4847-BD95-24C68AF0EBD1}"/>
              </a:ext>
            </a:extLst>
          </p:cNvPr>
          <p:cNvSpPr txBox="1"/>
          <p:nvPr/>
        </p:nvSpPr>
        <p:spPr>
          <a:xfrm>
            <a:off x="812435" y="1177132"/>
            <a:ext cx="1011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Г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="" xmlns:a16="http://schemas.microsoft.com/office/drawing/2014/main" id="{5915D8C4-A470-4876-9192-6461D6B40731}"/>
              </a:ext>
            </a:extLst>
          </p:cNvPr>
          <p:cNvCxnSpPr/>
          <p:nvPr/>
        </p:nvCxnSpPr>
        <p:spPr>
          <a:xfrm>
            <a:off x="4113472" y="5592426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9A780E9-B39A-452F-A3AF-55610CC6D001}"/>
              </a:ext>
            </a:extLst>
          </p:cNvPr>
          <p:cNvSpPr txBox="1"/>
          <p:nvPr/>
        </p:nvSpPr>
        <p:spPr>
          <a:xfrm>
            <a:off x="771158" y="4711372"/>
            <a:ext cx="1604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ГОРИ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6A016B47-A71A-4C28-9C9A-C64F736FF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05840">
            <a:off x="1342205" y="1031270"/>
            <a:ext cx="2067892" cy="10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55BDE5BB-DBDA-4273-9FBB-D437E13825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1301" r="-697" b="18454"/>
          <a:stretch/>
        </p:blipFill>
        <p:spPr bwMode="auto">
          <a:xfrm>
            <a:off x="1429720" y="2675431"/>
            <a:ext cx="2023548" cy="143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E08DA8EC-DC37-4834-B95E-BE9C0BE33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8943" y="4646026"/>
            <a:ext cx="1262147" cy="11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9869ABE-6681-439E-A4CF-D899A2B9355D}"/>
              </a:ext>
            </a:extLst>
          </p:cNvPr>
          <p:cNvSpPr txBox="1"/>
          <p:nvPr/>
        </p:nvSpPr>
        <p:spPr>
          <a:xfrm>
            <a:off x="5811285" y="960545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гроза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54AE068-35F6-4AD6-8C6D-3F5B556AE037}"/>
              </a:ext>
            </a:extLst>
          </p:cNvPr>
          <p:cNvSpPr txBox="1"/>
          <p:nvPr/>
        </p:nvSpPr>
        <p:spPr>
          <a:xfrm>
            <a:off x="5811285" y="2894261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радуга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70790BC-EB28-4C29-8CAA-D6DF2316798D}"/>
              </a:ext>
            </a:extLst>
          </p:cNvPr>
          <p:cNvSpPr txBox="1"/>
          <p:nvPr/>
        </p:nvSpPr>
        <p:spPr>
          <a:xfrm>
            <a:off x="5838490" y="4921897"/>
            <a:ext cx="305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горизонт</a:t>
            </a:r>
          </a:p>
        </p:txBody>
      </p:sp>
    </p:spTree>
    <p:extLst>
      <p:ext uri="{BB962C8B-B14F-4D97-AF65-F5344CB8AC3E}">
        <p14:creationId xmlns:p14="http://schemas.microsoft.com/office/powerpoint/2010/main" val="73567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1547664" y="404664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Буква потерялась 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5C2B976-F1D1-4F4F-8629-E2D957F92A81}"/>
              </a:ext>
            </a:extLst>
          </p:cNvPr>
          <p:cNvSpPr txBox="1"/>
          <p:nvPr/>
        </p:nvSpPr>
        <p:spPr>
          <a:xfrm>
            <a:off x="1187624" y="1484784"/>
            <a:ext cx="2637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О Д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3659A1-767F-4D83-ADEA-900E7218041D}"/>
              </a:ext>
            </a:extLst>
          </p:cNvPr>
          <p:cNvSpPr txBox="1"/>
          <p:nvPr/>
        </p:nvSpPr>
        <p:spPr>
          <a:xfrm>
            <a:off x="4768715" y="1504147"/>
            <a:ext cx="3403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К Р  У    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039F68-642C-4A28-A06A-7ED44A063193}"/>
              </a:ext>
            </a:extLst>
          </p:cNvPr>
          <p:cNvSpPr txBox="1"/>
          <p:nvPr/>
        </p:nvSpPr>
        <p:spPr>
          <a:xfrm>
            <a:off x="1464055" y="2362523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Р О 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4FB96A-E511-4DF7-A243-42BE576D2162}"/>
              </a:ext>
            </a:extLst>
          </p:cNvPr>
          <p:cNvSpPr txBox="1"/>
          <p:nvPr/>
        </p:nvSpPr>
        <p:spPr>
          <a:xfrm>
            <a:off x="4985479" y="2362523"/>
            <a:ext cx="3690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Р А М О Т 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E1A70C8-C687-4ED4-81F2-AB2C857F9299}"/>
              </a:ext>
            </a:extLst>
          </p:cNvPr>
          <p:cNvSpPr txBox="1"/>
          <p:nvPr/>
        </p:nvSpPr>
        <p:spPr>
          <a:xfrm>
            <a:off x="842601" y="3212976"/>
            <a:ext cx="2913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У    О 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6A8EE36-3AAF-4C80-8029-79342849E11C}"/>
              </a:ext>
            </a:extLst>
          </p:cNvPr>
          <p:cNvSpPr txBox="1"/>
          <p:nvPr/>
        </p:nvSpPr>
        <p:spPr>
          <a:xfrm>
            <a:off x="4196943" y="3126640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И   О Л К А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240BCD-A67C-42B3-A0AD-9B73F1F02F20}"/>
              </a:ext>
            </a:extLst>
          </p:cNvPr>
          <p:cNvSpPr txBox="1"/>
          <p:nvPr/>
        </p:nvSpPr>
        <p:spPr>
          <a:xfrm>
            <a:off x="1352124" y="4041014"/>
            <a:ext cx="3273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А М А 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E1DF41B-F73B-4AC0-ABC6-56059F21592B}"/>
              </a:ext>
            </a:extLst>
          </p:cNvPr>
          <p:cNvSpPr txBox="1"/>
          <p:nvPr/>
        </p:nvSpPr>
        <p:spPr>
          <a:xfrm>
            <a:off x="5076056" y="390368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О Л О Д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528D22A-2387-43ED-91C0-9B553B50E909}"/>
              </a:ext>
            </a:extLst>
          </p:cNvPr>
          <p:cNvSpPr txBox="1"/>
          <p:nvPr/>
        </p:nvSpPr>
        <p:spPr>
          <a:xfrm>
            <a:off x="3253440" y="5143045"/>
            <a:ext cx="4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      А    </a:t>
            </a:r>
            <a:r>
              <a:rPr lang="ru-RU" sz="4000" b="1" dirty="0" err="1">
                <a:solidFill>
                  <a:srgbClr val="C00000"/>
                </a:solidFill>
              </a:rPr>
              <a:t>А</a:t>
            </a:r>
            <a:r>
              <a:rPr lang="ru-RU" sz="4000" b="1" dirty="0">
                <a:solidFill>
                  <a:srgbClr val="C00000"/>
                </a:solidFill>
              </a:rPr>
              <a:t>  Р А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03C94FA-3940-4A33-A48B-5720DFB0307A}"/>
              </a:ext>
            </a:extLst>
          </p:cNvPr>
          <p:cNvSpPr txBox="1"/>
          <p:nvPr/>
        </p:nvSpPr>
        <p:spPr>
          <a:xfrm>
            <a:off x="1100096" y="1512563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10B23A-21AD-4A49-A15D-5921B190A60B}"/>
              </a:ext>
            </a:extLst>
          </p:cNvPr>
          <p:cNvSpPr txBox="1"/>
          <p:nvPr/>
        </p:nvSpPr>
        <p:spPr>
          <a:xfrm>
            <a:off x="6338591" y="1471785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B1D19A7-5E49-4678-A242-3C75E8537683}"/>
              </a:ext>
            </a:extLst>
          </p:cNvPr>
          <p:cNvSpPr txBox="1"/>
          <p:nvPr/>
        </p:nvSpPr>
        <p:spPr>
          <a:xfrm>
            <a:off x="1049546" y="2293647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536C9F3-851C-4F60-8244-51A3F4317B1E}"/>
              </a:ext>
            </a:extLst>
          </p:cNvPr>
          <p:cNvSpPr txBox="1"/>
          <p:nvPr/>
        </p:nvSpPr>
        <p:spPr>
          <a:xfrm>
            <a:off x="4540247" y="2305029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AF850F0-521D-4D28-BCFE-5483D36682F9}"/>
              </a:ext>
            </a:extLst>
          </p:cNvPr>
          <p:cNvSpPr txBox="1"/>
          <p:nvPr/>
        </p:nvSpPr>
        <p:spPr>
          <a:xfrm>
            <a:off x="1710158" y="3165024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2E70FB9-47A9-4173-8A5D-1D2A26974BEF}"/>
              </a:ext>
            </a:extLst>
          </p:cNvPr>
          <p:cNvSpPr txBox="1"/>
          <p:nvPr/>
        </p:nvSpPr>
        <p:spPr>
          <a:xfrm>
            <a:off x="5412486" y="3092636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815CA8E-FA18-4891-BD10-4BB5AC655A62}"/>
              </a:ext>
            </a:extLst>
          </p:cNvPr>
          <p:cNvSpPr txBox="1"/>
          <p:nvPr/>
        </p:nvSpPr>
        <p:spPr>
          <a:xfrm>
            <a:off x="915280" y="3977928"/>
            <a:ext cx="814884" cy="769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253BF98-7F06-4357-938B-EDD64EFFD865}"/>
              </a:ext>
            </a:extLst>
          </p:cNvPr>
          <p:cNvSpPr txBox="1"/>
          <p:nvPr/>
        </p:nvSpPr>
        <p:spPr>
          <a:xfrm>
            <a:off x="4932040" y="3891358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EB1A9669-5304-46F0-BCDA-718E24683CBC}"/>
              </a:ext>
            </a:extLst>
          </p:cNvPr>
          <p:cNvSpPr txBox="1"/>
          <p:nvPr/>
        </p:nvSpPr>
        <p:spPr>
          <a:xfrm>
            <a:off x="3563888" y="5115793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pic>
        <p:nvPicPr>
          <p:cNvPr id="22" name="Picture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23758D00-0959-44A3-B4A4-828951CA0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81" y="6093296"/>
            <a:ext cx="471148" cy="4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2798BA8-04C2-490F-A388-85882C8BAAB5}"/>
              </a:ext>
            </a:extLst>
          </p:cNvPr>
          <p:cNvSpPr txBox="1"/>
          <p:nvPr/>
        </p:nvSpPr>
        <p:spPr>
          <a:xfrm>
            <a:off x="4572000" y="5111992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Г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02C92B3-C5CB-4ED6-AD7D-FAAC30A98C45}"/>
              </a:ext>
            </a:extLst>
          </p:cNvPr>
          <p:cNvSpPr txBox="1"/>
          <p:nvPr/>
        </p:nvSpPr>
        <p:spPr>
          <a:xfrm>
            <a:off x="3666831" y="995715"/>
            <a:ext cx="357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нажимай на слово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1416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7AD34-82ED-444D-B83D-E6FADCBFABDE}"/>
              </a:ext>
            </a:extLst>
          </p:cNvPr>
          <p:cNvSpPr txBox="1">
            <a:spLocks/>
          </p:cNvSpPr>
          <p:nvPr/>
        </p:nvSpPr>
        <p:spPr>
          <a:xfrm>
            <a:off x="683568" y="157808"/>
            <a:ext cx="806489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50000"/>
              </a:lnSpc>
              <a:spcBef>
                <a:spcPct val="0"/>
              </a:spcBef>
              <a:defRPr/>
            </a:pPr>
            <a:r>
              <a:rPr kumimoji="0" lang="ru-RU" sz="5400" b="1" i="0" u="none" strike="noStrike" kern="1200" normalizeH="0" baseline="0" noProof="0" dirty="0" smtClean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Вставь букву К или Г      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(нажимай </a:t>
            </a: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слово)</a:t>
            </a:r>
            <a:r>
              <a:rPr lang="ru-RU" sz="48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</a:rPr>
              <a:t> </a:t>
            </a:r>
            <a:endParaRPr kumimoji="0" lang="ru-RU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0904" y="378904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лу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1648" y="1412776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сне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9632" y="2204864"/>
            <a:ext cx="282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пиро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1648" y="2257087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коти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8044" y="301802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медо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5216" y="299695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глазо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4756" y="380181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лу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41277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глазо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49572" y="4581128"/>
            <a:ext cx="3022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кноп   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4608" y="45811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кни</a:t>
            </a:r>
            <a:r>
              <a:rPr lang="ru-RU" sz="5400" b="1" dirty="0" smtClean="0">
                <a:solidFill>
                  <a:srgbClr val="C00000"/>
                </a:solidFill>
              </a:rPr>
              <a:t>  а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37704" y="141277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г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7872" y="2257087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336" y="300972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720" y="3798560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г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52524" y="4581128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г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36484" y="141277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9792" y="2204864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г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1300" y="3037820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08908" y="3801814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7872" y="4575016"/>
            <a:ext cx="69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3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01E9B22-4AE5-4F8B-BA26-6DEF27F8E96D}"/>
              </a:ext>
            </a:extLst>
          </p:cNvPr>
          <p:cNvSpPr txBox="1"/>
          <p:nvPr/>
        </p:nvSpPr>
        <p:spPr>
          <a:xfrm>
            <a:off x="1090823" y="2059394"/>
            <a:ext cx="787366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err="1">
                <a:solidFill>
                  <a:srgbClr val="860000"/>
                </a:solidFill>
              </a:rPr>
              <a:t>о</a:t>
            </a:r>
            <a:r>
              <a:rPr lang="ru-RU" sz="7200" b="1" dirty="0" err="1">
                <a:solidFill>
                  <a:schemeClr val="tx2"/>
                </a:solidFill>
              </a:rPr>
              <a:t>з</a:t>
            </a:r>
            <a:r>
              <a:rPr lang="ru-RU" sz="7200" b="1" dirty="0">
                <a:solidFill>
                  <a:schemeClr val="tx2"/>
                </a:solidFill>
              </a:rPr>
              <a:t>    </a:t>
            </a:r>
            <a:r>
              <a:rPr lang="ru-RU" sz="7200" b="1" dirty="0" err="1">
                <a:solidFill>
                  <a:schemeClr val="tx2"/>
                </a:solidFill>
              </a:rPr>
              <a:t>з</a:t>
            </a:r>
            <a:r>
              <a:rPr lang="ru-RU" sz="7200" b="1" dirty="0" err="1">
                <a:solidFill>
                  <a:srgbClr val="860000"/>
                </a:solidFill>
              </a:rPr>
              <a:t>о</a:t>
            </a:r>
            <a:r>
              <a:rPr lang="ru-RU" sz="7200" b="1" dirty="0">
                <a:solidFill>
                  <a:schemeClr val="tx2"/>
                </a:solidFill>
              </a:rPr>
              <a:t>       </a:t>
            </a:r>
            <a:r>
              <a:rPr lang="ru-RU" sz="7200" b="1" dirty="0">
                <a:solidFill>
                  <a:srgbClr val="860000"/>
                </a:solidFill>
              </a:rPr>
              <a:t>а</a:t>
            </a:r>
            <a:r>
              <a:rPr lang="ru-RU" sz="7200" b="1" dirty="0">
                <a:solidFill>
                  <a:schemeClr val="tx2"/>
                </a:solidFill>
              </a:rPr>
              <a:t>з   з</a:t>
            </a:r>
            <a:r>
              <a:rPr lang="ru-RU" sz="7200" b="1" dirty="0">
                <a:solidFill>
                  <a:srgbClr val="860000"/>
                </a:solidFill>
              </a:rPr>
              <a:t>а</a:t>
            </a:r>
          </a:p>
          <a:p>
            <a:r>
              <a:rPr lang="ru-RU" sz="7200" b="1" dirty="0" err="1">
                <a:solidFill>
                  <a:srgbClr val="860000"/>
                </a:solidFill>
              </a:rPr>
              <a:t>ы</a:t>
            </a:r>
            <a:r>
              <a:rPr lang="ru-RU" sz="7200" b="1" dirty="0" err="1">
                <a:solidFill>
                  <a:schemeClr val="tx2"/>
                </a:solidFill>
              </a:rPr>
              <a:t>з</a:t>
            </a:r>
            <a:r>
              <a:rPr lang="ru-RU" sz="7200" b="1" dirty="0">
                <a:solidFill>
                  <a:schemeClr val="tx2"/>
                </a:solidFill>
              </a:rPr>
              <a:t>   </a:t>
            </a:r>
            <a:r>
              <a:rPr lang="ru-RU" sz="7200" b="1" dirty="0" err="1">
                <a:solidFill>
                  <a:schemeClr val="tx2"/>
                </a:solidFill>
              </a:rPr>
              <a:t>з</a:t>
            </a:r>
            <a:r>
              <a:rPr lang="ru-RU" sz="7200" b="1" dirty="0" err="1">
                <a:solidFill>
                  <a:srgbClr val="860000"/>
                </a:solidFill>
              </a:rPr>
              <a:t>ы</a:t>
            </a:r>
            <a:r>
              <a:rPr lang="ru-RU" sz="7200" b="1" dirty="0">
                <a:solidFill>
                  <a:schemeClr val="tx2"/>
                </a:solidFill>
              </a:rPr>
              <a:t>      </a:t>
            </a:r>
            <a:r>
              <a:rPr lang="ru-RU" sz="7200" b="1" dirty="0">
                <a:solidFill>
                  <a:srgbClr val="860000"/>
                </a:solidFill>
              </a:rPr>
              <a:t>у</a:t>
            </a:r>
            <a:r>
              <a:rPr lang="ru-RU" sz="7200" b="1" dirty="0">
                <a:solidFill>
                  <a:schemeClr val="tx2"/>
                </a:solidFill>
              </a:rPr>
              <a:t>з   </a:t>
            </a:r>
            <a:r>
              <a:rPr lang="ru-RU" sz="7200" b="1" dirty="0" err="1">
                <a:solidFill>
                  <a:schemeClr val="tx2"/>
                </a:solidFill>
              </a:rPr>
              <a:t>з</a:t>
            </a:r>
            <a:r>
              <a:rPr lang="ru-RU" sz="7200" b="1" dirty="0" err="1">
                <a:solidFill>
                  <a:srgbClr val="860000"/>
                </a:solidFill>
              </a:rPr>
              <a:t>у</a:t>
            </a:r>
            <a:endParaRPr lang="ru-RU" sz="7200" b="1" dirty="0">
              <a:solidFill>
                <a:srgbClr val="860000"/>
              </a:solidFill>
            </a:endParaRPr>
          </a:p>
          <a:p>
            <a:r>
              <a:rPr lang="ru-RU" sz="7200" b="1" dirty="0">
                <a:solidFill>
                  <a:srgbClr val="860000"/>
                </a:solidFill>
              </a:rPr>
              <a:t>и</a:t>
            </a:r>
            <a:r>
              <a:rPr lang="ru-RU" sz="7200" b="1" dirty="0">
                <a:solidFill>
                  <a:schemeClr val="tx2"/>
                </a:solidFill>
              </a:rPr>
              <a:t>з    </a:t>
            </a:r>
            <a:r>
              <a:rPr lang="ru-RU" sz="7200" b="1" dirty="0" err="1">
                <a:solidFill>
                  <a:srgbClr val="00642D"/>
                </a:solidFill>
              </a:rPr>
              <a:t>з</a:t>
            </a:r>
            <a:r>
              <a:rPr lang="ru-RU" sz="7200" b="1" dirty="0" err="1">
                <a:solidFill>
                  <a:srgbClr val="860000"/>
                </a:solidFill>
              </a:rPr>
              <a:t>и</a:t>
            </a:r>
            <a:r>
              <a:rPr lang="ru-RU" sz="7200" b="1" dirty="0">
                <a:solidFill>
                  <a:srgbClr val="860000"/>
                </a:solidFill>
              </a:rPr>
              <a:t>       е</a:t>
            </a:r>
            <a:r>
              <a:rPr lang="ru-RU" sz="7200" b="1" dirty="0">
                <a:solidFill>
                  <a:schemeClr val="tx2"/>
                </a:solidFill>
              </a:rPr>
              <a:t>з   </a:t>
            </a:r>
            <a:r>
              <a:rPr lang="ru-RU" sz="7200" b="1" dirty="0" err="1">
                <a:solidFill>
                  <a:srgbClr val="00642D"/>
                </a:solidFill>
              </a:rPr>
              <a:t>з</a:t>
            </a:r>
            <a:r>
              <a:rPr lang="ru-RU" sz="7200" b="1" dirty="0" err="1">
                <a:solidFill>
                  <a:srgbClr val="C00000"/>
                </a:solidFill>
              </a:rPr>
              <a:t>е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sz="4400" b="1" dirty="0">
              <a:solidFill>
                <a:srgbClr val="86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6C5E7C31-65F7-4078-9F1B-B3F25E3078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t="1757" r="65770" b="56113"/>
          <a:stretch/>
        </p:blipFill>
        <p:spPr bwMode="auto">
          <a:xfrm>
            <a:off x="1259632" y="332655"/>
            <a:ext cx="1584176" cy="17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D95B925-54E0-42DC-96FD-67AB4CFC7653}"/>
              </a:ext>
            </a:extLst>
          </p:cNvPr>
          <p:cNvSpPr txBox="1"/>
          <p:nvPr/>
        </p:nvSpPr>
        <p:spPr>
          <a:xfrm>
            <a:off x="3012618" y="620688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Ты на цифру посмотри: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Она совсем, как цифра 3</a:t>
            </a:r>
          </a:p>
        </p:txBody>
      </p:sp>
    </p:spTree>
    <p:extLst>
      <p:ext uri="{BB962C8B-B14F-4D97-AF65-F5344CB8AC3E}">
        <p14:creationId xmlns:p14="http://schemas.microsoft.com/office/powerpoint/2010/main" val="16108529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599" y="1192114"/>
            <a:ext cx="7797615" cy="261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i="1" dirty="0"/>
              <a:t>Фон: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2"/>
              </a:rPr>
              <a:t>https://img-fotki.yandex.ru/get/6434/132005175.2a/0_88b3a_77db9b1a_S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Тетрадный лист с цветами: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3"/>
              </a:rPr>
              <a:t>https://img-fotki.yandex.ru/get/6815/137563163.1460/0_123131_fe0feec1_orig</a:t>
            </a:r>
            <a:r>
              <a:rPr lang="ru-RU" i="1" dirty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/>
              <a:t>Шнуровка: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4"/>
              </a:rPr>
              <a:t>https://img-fotki.yandex.ru/get/6314/42672521.24/0_64756_3b0d903a_orig</a:t>
            </a:r>
            <a:r>
              <a:rPr lang="ru-RU" i="1" dirty="0"/>
              <a:t>   </a:t>
            </a:r>
            <a:endParaRPr lang="ru-RU" b="1" i="1" dirty="0"/>
          </a:p>
          <a:p>
            <a:pPr>
              <a:lnSpc>
                <a:spcPct val="114000"/>
              </a:lnSpc>
            </a:pPr>
            <a:r>
              <a:rPr lang="ru-RU" b="1" i="1" dirty="0"/>
              <a:t>Изображение: 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5"/>
              </a:rPr>
              <a:t>http://qlaster.ru/public/image2/0/895/895493_0x0.jpg</a:t>
            </a:r>
            <a:r>
              <a:rPr lang="ru-RU" i="1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86030" y="332656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/>
                <a:solidFill>
                  <a:srgbClr val="0064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pitchFamily="34" charset="0"/>
              </a:rPr>
              <a:t>Интернет – ресурсы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C519C5B-1DD2-467B-A3E6-1CB65EEBF916}"/>
              </a:ext>
            </a:extLst>
          </p:cNvPr>
          <p:cNvSpPr txBox="1"/>
          <p:nvPr/>
        </p:nvSpPr>
        <p:spPr>
          <a:xfrm>
            <a:off x="755576" y="4085463"/>
            <a:ext cx="4536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/>
              <a:t>Сайт: </a:t>
            </a:r>
            <a:r>
              <a:rPr lang="en-US" sz="2400" i="1" dirty="0">
                <a:hlinkClick r:id="rId6"/>
              </a:rPr>
              <a:t>http://elenaranko.ucoz.ru/</a:t>
            </a:r>
            <a:r>
              <a:rPr lang="ru-RU" sz="2400" i="1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73470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37B1E75-A36C-4C2F-8463-D59BDEE910E8}"/>
              </a:ext>
            </a:extLst>
          </p:cNvPr>
          <p:cNvSpPr txBox="1"/>
          <p:nvPr/>
        </p:nvSpPr>
        <p:spPr>
          <a:xfrm>
            <a:off x="3275856" y="260648"/>
            <a:ext cx="288032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4922B0-3BB7-4612-9D04-79B6C2A8BE85}"/>
              </a:ext>
            </a:extLst>
          </p:cNvPr>
          <p:cNvSpPr txBox="1"/>
          <p:nvPr/>
        </p:nvSpPr>
        <p:spPr>
          <a:xfrm>
            <a:off x="899592" y="893909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звонок          зима        змеи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роза              коза          зоопарк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зеленел        произнесла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знакомила     познакомила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B0D98454-2385-4944-A7F2-08C3D755C412}"/>
              </a:ext>
            </a:extLst>
          </p:cNvPr>
          <p:cNvCxnSpPr/>
          <p:nvPr/>
        </p:nvCxnSpPr>
        <p:spPr>
          <a:xfrm>
            <a:off x="1735770" y="10527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DF494EA8-2773-4AF9-AE1D-E6A8D133BC11}"/>
              </a:ext>
            </a:extLst>
          </p:cNvPr>
          <p:cNvCxnSpPr/>
          <p:nvPr/>
        </p:nvCxnSpPr>
        <p:spPr>
          <a:xfrm>
            <a:off x="1547664" y="1595117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B9724F40-DA4C-4A7A-A92A-76C1800071B1}"/>
              </a:ext>
            </a:extLst>
          </p:cNvPr>
          <p:cNvCxnSpPr/>
          <p:nvPr/>
        </p:nvCxnSpPr>
        <p:spPr>
          <a:xfrm>
            <a:off x="1466700" y="221890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B0C8F8C-A12D-420E-9B97-CEB53B07D70E}"/>
              </a:ext>
            </a:extLst>
          </p:cNvPr>
          <p:cNvCxnSpPr/>
          <p:nvPr/>
        </p:nvCxnSpPr>
        <p:spPr>
          <a:xfrm>
            <a:off x="4355976" y="10527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00CA38BE-21EE-4DD8-B7B9-A830351ABD77}"/>
              </a:ext>
            </a:extLst>
          </p:cNvPr>
          <p:cNvCxnSpPr/>
          <p:nvPr/>
        </p:nvCxnSpPr>
        <p:spPr>
          <a:xfrm>
            <a:off x="1979712" y="221890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1B539753-4038-46C1-A7D0-77D2B122C6A0}"/>
              </a:ext>
            </a:extLst>
          </p:cNvPr>
          <p:cNvCxnSpPr/>
          <p:nvPr/>
        </p:nvCxnSpPr>
        <p:spPr>
          <a:xfrm>
            <a:off x="4283968" y="1666034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9157047E-BB5B-48E8-9792-CB86987C852F}"/>
              </a:ext>
            </a:extLst>
          </p:cNvPr>
          <p:cNvCxnSpPr/>
          <p:nvPr/>
        </p:nvCxnSpPr>
        <p:spPr>
          <a:xfrm>
            <a:off x="4944916" y="162880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3618750A-0745-4A2E-9078-812A49EBAA3D}"/>
              </a:ext>
            </a:extLst>
          </p:cNvPr>
          <p:cNvCxnSpPr/>
          <p:nvPr/>
        </p:nvCxnSpPr>
        <p:spPr>
          <a:xfrm>
            <a:off x="4572000" y="224209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CE3ED322-9AB0-4D11-8F65-5969704BA712}"/>
              </a:ext>
            </a:extLst>
          </p:cNvPr>
          <p:cNvCxnSpPr/>
          <p:nvPr/>
        </p:nvCxnSpPr>
        <p:spPr>
          <a:xfrm>
            <a:off x="6758923" y="164284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83397CEE-FAE6-4BFB-89FB-C7D400808B6C}"/>
              </a:ext>
            </a:extLst>
          </p:cNvPr>
          <p:cNvCxnSpPr/>
          <p:nvPr/>
        </p:nvCxnSpPr>
        <p:spPr>
          <a:xfrm>
            <a:off x="6732240" y="93298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51D80C86-8633-4171-B09B-3A152A18C758}"/>
              </a:ext>
            </a:extLst>
          </p:cNvPr>
          <p:cNvCxnSpPr/>
          <p:nvPr/>
        </p:nvCxnSpPr>
        <p:spPr>
          <a:xfrm>
            <a:off x="6516216" y="1587881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047AA20-F6A8-49EE-A45B-E72473074328}"/>
              </a:ext>
            </a:extLst>
          </p:cNvPr>
          <p:cNvSpPr txBox="1"/>
          <p:nvPr/>
        </p:nvSpPr>
        <p:spPr>
          <a:xfrm>
            <a:off x="1169419" y="3766999"/>
            <a:ext cx="72728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A0000"/>
                </a:solidFill>
              </a:rPr>
              <a:t>Зина          Маркиз         Роза </a:t>
            </a:r>
          </a:p>
          <a:p>
            <a:r>
              <a:rPr lang="ru-RU" sz="3600" b="1" dirty="0">
                <a:solidFill>
                  <a:srgbClr val="7A0000"/>
                </a:solidFill>
              </a:rPr>
              <a:t>зонтик        козлик      корзинка 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0C94CBEC-7705-4673-8420-3046C4DCF3E5}"/>
              </a:ext>
            </a:extLst>
          </p:cNvPr>
          <p:cNvCxnSpPr>
            <a:cxnSpLocks/>
          </p:cNvCxnSpPr>
          <p:nvPr/>
        </p:nvCxnSpPr>
        <p:spPr>
          <a:xfrm flipH="1">
            <a:off x="1322684" y="1494783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C8A50E0C-19E1-4AB3-B694-91431BDD76BA}"/>
              </a:ext>
            </a:extLst>
          </p:cNvPr>
          <p:cNvCxnSpPr>
            <a:cxnSpLocks/>
          </p:cNvCxnSpPr>
          <p:nvPr/>
        </p:nvCxnSpPr>
        <p:spPr>
          <a:xfrm flipH="1">
            <a:off x="2099999" y="877500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9F48F157-E8D8-44B7-824E-13FD04EE0540}"/>
              </a:ext>
            </a:extLst>
          </p:cNvPr>
          <p:cNvCxnSpPr>
            <a:cxnSpLocks/>
          </p:cNvCxnSpPr>
          <p:nvPr/>
        </p:nvCxnSpPr>
        <p:spPr>
          <a:xfrm flipH="1">
            <a:off x="4613725" y="1396224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="" xmlns:a16="http://schemas.microsoft.com/office/drawing/2014/main" id="{C0532594-EE4C-4037-B8AA-48A72BB7EB18}"/>
              </a:ext>
            </a:extLst>
          </p:cNvPr>
          <p:cNvCxnSpPr>
            <a:cxnSpLocks/>
          </p:cNvCxnSpPr>
          <p:nvPr/>
        </p:nvCxnSpPr>
        <p:spPr>
          <a:xfrm flipH="1">
            <a:off x="4764294" y="835841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="" xmlns:a16="http://schemas.microsoft.com/office/drawing/2014/main" id="{7FA46176-2D42-44E9-B9A8-8057D028E6E8}"/>
              </a:ext>
            </a:extLst>
          </p:cNvPr>
          <p:cNvCxnSpPr>
            <a:cxnSpLocks/>
          </p:cNvCxnSpPr>
          <p:nvPr/>
        </p:nvCxnSpPr>
        <p:spPr>
          <a:xfrm flipH="1">
            <a:off x="6876256" y="788972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32C180D3-0ABB-4D99-8D21-0831446D6326}"/>
              </a:ext>
            </a:extLst>
          </p:cNvPr>
          <p:cNvCxnSpPr>
            <a:cxnSpLocks/>
          </p:cNvCxnSpPr>
          <p:nvPr/>
        </p:nvCxnSpPr>
        <p:spPr>
          <a:xfrm flipH="1">
            <a:off x="6199084" y="2098082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DD834ABC-31AB-480E-AAE8-BBBC5B0B2BCB}"/>
              </a:ext>
            </a:extLst>
          </p:cNvPr>
          <p:cNvCxnSpPr>
            <a:cxnSpLocks/>
          </p:cNvCxnSpPr>
          <p:nvPr/>
        </p:nvCxnSpPr>
        <p:spPr>
          <a:xfrm flipH="1">
            <a:off x="7134004" y="1472654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="" xmlns:a16="http://schemas.microsoft.com/office/drawing/2014/main" id="{CC4A1331-9539-4C4D-8C33-7E81A2033777}"/>
              </a:ext>
            </a:extLst>
          </p:cNvPr>
          <p:cNvCxnSpPr>
            <a:cxnSpLocks/>
          </p:cNvCxnSpPr>
          <p:nvPr/>
        </p:nvCxnSpPr>
        <p:spPr>
          <a:xfrm flipH="1">
            <a:off x="2382660" y="2060848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CF350B16-591C-4604-9CB2-7F23B2C19921}"/>
              </a:ext>
            </a:extLst>
          </p:cNvPr>
          <p:cNvCxnSpPr/>
          <p:nvPr/>
        </p:nvCxnSpPr>
        <p:spPr>
          <a:xfrm>
            <a:off x="5050105" y="224209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5CAFBB77-57B8-46CA-88F2-4600AB0221F8}"/>
              </a:ext>
            </a:extLst>
          </p:cNvPr>
          <p:cNvCxnSpPr/>
          <p:nvPr/>
        </p:nvCxnSpPr>
        <p:spPr>
          <a:xfrm>
            <a:off x="1735770" y="2872390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527965E6-2053-46CF-AABB-737BD49C8021}"/>
              </a:ext>
            </a:extLst>
          </p:cNvPr>
          <p:cNvCxnSpPr/>
          <p:nvPr/>
        </p:nvCxnSpPr>
        <p:spPr>
          <a:xfrm>
            <a:off x="5940152" y="28529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0565477E-0B19-48B9-BCCF-1A59A6565B79}"/>
              </a:ext>
            </a:extLst>
          </p:cNvPr>
          <p:cNvCxnSpPr>
            <a:cxnSpLocks/>
          </p:cNvCxnSpPr>
          <p:nvPr/>
        </p:nvCxnSpPr>
        <p:spPr>
          <a:xfrm flipH="1">
            <a:off x="5859760" y="2287864"/>
            <a:ext cx="8384" cy="47789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95C0B900-1D49-4C4B-8E57-653AAAB657BE}"/>
              </a:ext>
            </a:extLst>
          </p:cNvPr>
          <p:cNvCxnSpPr/>
          <p:nvPr/>
        </p:nvCxnSpPr>
        <p:spPr>
          <a:xfrm>
            <a:off x="2269806" y="28529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F14502C9-D16B-4C24-961F-5277A93C9B7F}"/>
              </a:ext>
            </a:extLst>
          </p:cNvPr>
          <p:cNvCxnSpPr/>
          <p:nvPr/>
        </p:nvCxnSpPr>
        <p:spPr>
          <a:xfrm>
            <a:off x="2915816" y="28529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A565DF69-C598-4859-B8A9-E09648FFD7FF}"/>
              </a:ext>
            </a:extLst>
          </p:cNvPr>
          <p:cNvCxnSpPr/>
          <p:nvPr/>
        </p:nvCxnSpPr>
        <p:spPr>
          <a:xfrm>
            <a:off x="4805822" y="2852936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9B2AF3C6-80D2-49A6-8621-B0FE946D5DDC}"/>
              </a:ext>
            </a:extLst>
          </p:cNvPr>
          <p:cNvCxnSpPr/>
          <p:nvPr/>
        </p:nvCxnSpPr>
        <p:spPr>
          <a:xfrm>
            <a:off x="5364088" y="2818162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545D8BB0-2129-4C5A-8BD6-C1F013D8D8EB}"/>
              </a:ext>
            </a:extLst>
          </p:cNvPr>
          <p:cNvCxnSpPr/>
          <p:nvPr/>
        </p:nvCxnSpPr>
        <p:spPr>
          <a:xfrm>
            <a:off x="6588224" y="2841898"/>
            <a:ext cx="0" cy="57606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6D7EC1E9-5781-4DEC-8BA7-23F1D80E8EBB}"/>
              </a:ext>
            </a:extLst>
          </p:cNvPr>
          <p:cNvCxnSpPr>
            <a:cxnSpLocks/>
          </p:cNvCxnSpPr>
          <p:nvPr/>
        </p:nvCxnSpPr>
        <p:spPr>
          <a:xfrm flipH="1">
            <a:off x="2146757" y="2700716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="" xmlns:a16="http://schemas.microsoft.com/office/drawing/2014/main" id="{DBE30F20-615E-407E-A48B-DC8AF7842730}"/>
              </a:ext>
            </a:extLst>
          </p:cNvPr>
          <p:cNvCxnSpPr>
            <a:cxnSpLocks/>
          </p:cNvCxnSpPr>
          <p:nvPr/>
        </p:nvCxnSpPr>
        <p:spPr>
          <a:xfrm flipH="1">
            <a:off x="5760132" y="2674146"/>
            <a:ext cx="144016" cy="2880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5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35575E3-1BAD-4782-A5A0-0BD04C70545D}"/>
              </a:ext>
            </a:extLst>
          </p:cNvPr>
          <p:cNvSpPr txBox="1"/>
          <p:nvPr/>
        </p:nvSpPr>
        <p:spPr>
          <a:xfrm>
            <a:off x="2123728" y="116632"/>
            <a:ext cx="4572000" cy="7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Прочитаем</a:t>
            </a:r>
            <a:endParaRPr kumimoji="0" lang="ru-RU" sz="4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70CA90A-4A39-47EE-81E4-6826B92AD9C7}"/>
              </a:ext>
            </a:extLst>
          </p:cNvPr>
          <p:cNvSpPr txBox="1"/>
          <p:nvPr/>
        </p:nvSpPr>
        <p:spPr>
          <a:xfrm>
            <a:off x="636094" y="630405"/>
            <a:ext cx="8496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У То-ли в </a:t>
            </a:r>
            <a:r>
              <a:rPr lang="ru-RU" sz="4400" b="1" dirty="0" err="1">
                <a:solidFill>
                  <a:schemeClr val="tx2"/>
                </a:solidFill>
              </a:rPr>
              <a:t>кор</a:t>
            </a:r>
            <a:r>
              <a:rPr lang="ru-RU" sz="4400" b="1" dirty="0">
                <a:solidFill>
                  <a:schemeClr val="tx2"/>
                </a:solidFill>
              </a:rPr>
              <a:t>-</a:t>
            </a:r>
            <a:r>
              <a:rPr lang="ru-RU" sz="4400" b="1" dirty="0" err="1">
                <a:solidFill>
                  <a:schemeClr val="tx2"/>
                </a:solidFill>
              </a:rPr>
              <a:t>зи</a:t>
            </a:r>
            <a:r>
              <a:rPr lang="ru-RU" sz="4400" b="1" dirty="0">
                <a:solidFill>
                  <a:schemeClr val="tx2"/>
                </a:solidFill>
              </a:rPr>
              <a:t>-не ка-</a:t>
            </a:r>
            <a:r>
              <a:rPr lang="ru-RU" sz="4400" b="1" dirty="0" err="1">
                <a:solidFill>
                  <a:schemeClr val="tx2"/>
                </a:solidFill>
              </a:rPr>
              <a:t>ра</a:t>
            </a:r>
            <a:r>
              <a:rPr lang="ru-RU" sz="4400" b="1" dirty="0">
                <a:solidFill>
                  <a:schemeClr val="tx2"/>
                </a:solidFill>
              </a:rPr>
              <a:t>-си и  о-ку-ни. А </a:t>
            </a:r>
            <a:r>
              <a:rPr lang="ru-RU" sz="4400" b="1" dirty="0" err="1">
                <a:solidFill>
                  <a:schemeClr val="tx2"/>
                </a:solidFill>
              </a:rPr>
              <a:t>Мур-зик</a:t>
            </a:r>
            <a:r>
              <a:rPr lang="ru-RU" sz="4400" b="1" dirty="0">
                <a:solidFill>
                  <a:schemeClr val="tx2"/>
                </a:solidFill>
              </a:rPr>
              <a:t> тут как тут! Кот за-</a:t>
            </a:r>
            <a:r>
              <a:rPr lang="ru-RU" sz="4400" b="1" dirty="0" err="1">
                <a:solidFill>
                  <a:schemeClr val="tx2"/>
                </a:solidFill>
              </a:rPr>
              <a:t>пус</a:t>
            </a:r>
            <a:r>
              <a:rPr lang="ru-RU" sz="4400" b="1" dirty="0">
                <a:solidFill>
                  <a:schemeClr val="tx2"/>
                </a:solidFill>
              </a:rPr>
              <a:t>-</a:t>
            </a:r>
            <a:r>
              <a:rPr lang="ru-RU" sz="4400" b="1" dirty="0" err="1">
                <a:solidFill>
                  <a:schemeClr val="tx2"/>
                </a:solidFill>
              </a:rPr>
              <a:t>тил</a:t>
            </a:r>
            <a:r>
              <a:rPr lang="ru-RU" sz="4400" b="1" dirty="0">
                <a:solidFill>
                  <a:schemeClr val="tx2"/>
                </a:solidFill>
              </a:rPr>
              <a:t> ла-</a:t>
            </a:r>
            <a:r>
              <a:rPr lang="ru-RU" sz="4400" b="1" dirty="0" err="1">
                <a:solidFill>
                  <a:schemeClr val="tx2"/>
                </a:solidFill>
              </a:rPr>
              <a:t>пу</a:t>
            </a:r>
            <a:r>
              <a:rPr lang="ru-RU" sz="4400" b="1" dirty="0">
                <a:solidFill>
                  <a:schemeClr val="tx2"/>
                </a:solidFill>
              </a:rPr>
              <a:t> в </a:t>
            </a:r>
            <a:r>
              <a:rPr lang="ru-RU" sz="4400" b="1" dirty="0" err="1">
                <a:solidFill>
                  <a:schemeClr val="tx2"/>
                </a:solidFill>
              </a:rPr>
              <a:t>кор</a:t>
            </a:r>
            <a:r>
              <a:rPr lang="ru-RU" sz="4400" b="1" dirty="0">
                <a:solidFill>
                  <a:schemeClr val="tx2"/>
                </a:solidFill>
              </a:rPr>
              <a:t>-</a:t>
            </a:r>
            <a:r>
              <a:rPr lang="ru-RU" sz="4400" b="1" dirty="0" err="1">
                <a:solidFill>
                  <a:schemeClr val="tx2"/>
                </a:solidFill>
              </a:rPr>
              <a:t>зи</a:t>
            </a:r>
            <a:r>
              <a:rPr lang="ru-RU" sz="4400" b="1" dirty="0">
                <a:solidFill>
                  <a:schemeClr val="tx2"/>
                </a:solidFill>
              </a:rPr>
              <a:t>-ну.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 – Ли-за </a:t>
            </a:r>
            <a:r>
              <a:rPr lang="ru-RU" sz="4400" b="1" dirty="0" err="1">
                <a:solidFill>
                  <a:schemeClr val="tx2"/>
                </a:solidFill>
              </a:rPr>
              <a:t>ва-ри</a:t>
            </a:r>
            <a:r>
              <a:rPr lang="ru-RU" sz="4400" b="1" dirty="0">
                <a:solidFill>
                  <a:schemeClr val="tx2"/>
                </a:solidFill>
              </a:rPr>
              <a:t> суп!</a:t>
            </a:r>
          </a:p>
          <a:p>
            <a:r>
              <a:rPr lang="ru-RU" sz="4400" b="1" dirty="0">
                <a:solidFill>
                  <a:schemeClr val="tx2"/>
                </a:solidFill>
              </a:rPr>
              <a:t>Ли-за </a:t>
            </a:r>
            <a:r>
              <a:rPr lang="ru-RU" sz="4400" b="1" dirty="0" err="1">
                <a:solidFill>
                  <a:schemeClr val="tx2"/>
                </a:solidFill>
              </a:rPr>
              <a:t>смот-рит</a:t>
            </a:r>
            <a:r>
              <a:rPr lang="ru-RU" sz="4400" b="1" dirty="0">
                <a:solidFill>
                  <a:schemeClr val="tx2"/>
                </a:solidFill>
              </a:rPr>
              <a:t> в </a:t>
            </a:r>
            <a:r>
              <a:rPr lang="ru-RU" sz="4400" b="1" dirty="0" err="1">
                <a:solidFill>
                  <a:schemeClr val="tx2"/>
                </a:solidFill>
              </a:rPr>
              <a:t>кор</a:t>
            </a:r>
            <a:r>
              <a:rPr lang="ru-RU" sz="4400" b="1" dirty="0">
                <a:solidFill>
                  <a:schemeClr val="tx2"/>
                </a:solidFill>
              </a:rPr>
              <a:t>-</a:t>
            </a:r>
            <a:r>
              <a:rPr lang="ru-RU" sz="4400" b="1" dirty="0" err="1">
                <a:solidFill>
                  <a:schemeClr val="tx2"/>
                </a:solidFill>
              </a:rPr>
              <a:t>зи</a:t>
            </a:r>
            <a:r>
              <a:rPr lang="ru-RU" sz="4400" b="1" dirty="0">
                <a:solidFill>
                  <a:schemeClr val="tx2"/>
                </a:solidFill>
              </a:rPr>
              <a:t>-ну. Там </a:t>
            </a:r>
            <a:r>
              <a:rPr lang="ru-RU" sz="4400" b="1" dirty="0" err="1">
                <a:solidFill>
                  <a:schemeClr val="tx2"/>
                </a:solidFill>
              </a:rPr>
              <a:t>пус</a:t>
            </a:r>
            <a:r>
              <a:rPr lang="ru-RU" sz="4400" b="1" dirty="0">
                <a:solidFill>
                  <a:schemeClr val="tx2"/>
                </a:solidFill>
              </a:rPr>
              <a:t>-то. Ну и </a:t>
            </a:r>
            <a:r>
              <a:rPr lang="ru-RU" sz="4400" b="1" dirty="0" err="1">
                <a:solidFill>
                  <a:schemeClr val="tx2"/>
                </a:solidFill>
              </a:rPr>
              <a:t>Мур-зик</a:t>
            </a:r>
            <a:r>
              <a:rPr lang="ru-RU" sz="4400" b="1" dirty="0">
                <a:solidFill>
                  <a:schemeClr val="tx2"/>
                </a:solidFill>
              </a:rPr>
              <a:t>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2481E4B1-85FA-4156-9459-9CF9D15BE9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" r="16968" b="12201"/>
          <a:stretch/>
        </p:blipFill>
        <p:spPr bwMode="auto">
          <a:xfrm>
            <a:off x="7020272" y="4293096"/>
            <a:ext cx="1813263" cy="228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729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35575E3-1BAD-4782-A5A0-0BD04C70545D}"/>
              </a:ext>
            </a:extLst>
          </p:cNvPr>
          <p:cNvSpPr txBox="1"/>
          <p:nvPr/>
        </p:nvSpPr>
        <p:spPr>
          <a:xfrm>
            <a:off x="903196" y="147642"/>
            <a:ext cx="7920880" cy="94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Вставь нужную букву</a:t>
            </a:r>
          </a:p>
          <a:p>
            <a:pPr lvl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(нажимай на слово)</a:t>
            </a:r>
            <a:endParaRPr kumimoji="0" lang="ru-RU" sz="20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84482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алат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3636" y="908720"/>
            <a:ext cx="3092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ироп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87190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ро</a:t>
            </a:r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...а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8240" y="1772816"/>
            <a:ext cx="2820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има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0152" y="2924944"/>
            <a:ext cx="2577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ири</a:t>
            </a:r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8240" y="2852936"/>
            <a:ext cx="3108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ерно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264" y="4077072"/>
            <a:ext cx="2931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…умка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42168" y="4077072"/>
            <a:ext cx="2814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о…</a:t>
            </a:r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еро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2168" y="5259247"/>
            <a:ext cx="2931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ли…а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4648" y="5261559"/>
            <a:ext cx="3678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>
                <a:solidFill>
                  <a:schemeClr val="tx2">
                    <a:lumMod val="75000"/>
                  </a:schemeClr>
                </a:solidFill>
              </a:rPr>
              <a:t>моро</a:t>
            </a:r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65452" y="644495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90376" y="1556792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90376" y="2636912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80720" y="3861048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63800" y="5061377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59112" y="692696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71072" y="1628800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94132" y="2708920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88056" y="3861048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35568" y="5013176"/>
            <a:ext cx="59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1016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D2F5C75E-F1B2-4655-B8FA-D1C42EEF1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393" y="1014808"/>
            <a:ext cx="1350401" cy="186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01540F72-E5FD-475B-838B-BA27B7259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31" y="1014808"/>
            <a:ext cx="1127894" cy="194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5D9B0249-7F3A-4F39-889A-D3B62E34E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014" y="675404"/>
            <a:ext cx="2304256" cy="243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E4A68F94-2EFF-4509-98F2-DA0964EC5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67" y="3692202"/>
            <a:ext cx="165885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="" xmlns:a16="http://schemas.microsoft.com/office/drawing/2014/main" id="{523A9331-A17F-49FF-9E68-1F8638343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13" y="3724484"/>
            <a:ext cx="1567174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="" xmlns:a16="http://schemas.microsoft.com/office/drawing/2014/main" id="{B83FA21D-F0EE-4C12-9318-888671892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92" y="3666642"/>
            <a:ext cx="1516536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272D846-802C-4A18-84BC-DB7066168A6D}"/>
              </a:ext>
            </a:extLst>
          </p:cNvPr>
          <p:cNvSpPr txBox="1"/>
          <p:nvPr/>
        </p:nvSpPr>
        <p:spPr>
          <a:xfrm>
            <a:off x="1493502" y="2700940"/>
            <a:ext cx="216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кактус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871CE16-EB2E-4624-A6D2-D03B37301547}"/>
              </a:ext>
            </a:extLst>
          </p:cNvPr>
          <p:cNvSpPr txBox="1"/>
          <p:nvPr/>
        </p:nvSpPr>
        <p:spPr>
          <a:xfrm>
            <a:off x="3828322" y="2700940"/>
            <a:ext cx="216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астра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2FF9503-8826-4661-8550-C0CF6FE8B7ED}"/>
              </a:ext>
            </a:extLst>
          </p:cNvPr>
          <p:cNvSpPr txBox="1"/>
          <p:nvPr/>
        </p:nvSpPr>
        <p:spPr>
          <a:xfrm>
            <a:off x="2123728" y="116632"/>
            <a:ext cx="4572000" cy="929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Назови цветок </a:t>
            </a:r>
            <a:r>
              <a:rPr kumimoji="0" lang="ru-RU" sz="2000" b="1" i="0" u="none" strike="noStrike" kern="120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(нажимай на цветок)</a:t>
            </a:r>
            <a:endParaRPr kumimoji="0" lang="ru-RU" sz="4000" b="1" i="0" u="none" strike="noStrike" kern="1200" normalizeH="0" baseline="0" noProof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89FBD5D-EB5B-4816-A1A9-DFEF698B8A4A}"/>
              </a:ext>
            </a:extLst>
          </p:cNvPr>
          <p:cNvSpPr txBox="1"/>
          <p:nvPr/>
        </p:nvSpPr>
        <p:spPr>
          <a:xfrm>
            <a:off x="6800908" y="2700940"/>
            <a:ext cx="216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пион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CAE6836-A837-4AB6-AF6F-FE72FDA5D65B}"/>
              </a:ext>
            </a:extLst>
          </p:cNvPr>
          <p:cNvSpPr txBox="1"/>
          <p:nvPr/>
        </p:nvSpPr>
        <p:spPr>
          <a:xfrm>
            <a:off x="1299696" y="5671694"/>
            <a:ext cx="156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роза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44541FD-EC31-4554-A4D7-046DB0343B9C}"/>
              </a:ext>
            </a:extLst>
          </p:cNvPr>
          <p:cNvSpPr txBox="1"/>
          <p:nvPr/>
        </p:nvSpPr>
        <p:spPr>
          <a:xfrm>
            <a:off x="3987542" y="5647083"/>
            <a:ext cx="216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ирис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8F38399-B620-4050-B580-17FA7F362F48}"/>
              </a:ext>
            </a:extLst>
          </p:cNvPr>
          <p:cNvSpPr txBox="1"/>
          <p:nvPr/>
        </p:nvSpPr>
        <p:spPr>
          <a:xfrm>
            <a:off x="7063312" y="5556205"/>
            <a:ext cx="216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мак</a:t>
            </a:r>
          </a:p>
        </p:txBody>
      </p:sp>
    </p:spTree>
    <p:extLst>
      <p:ext uri="{BB962C8B-B14F-4D97-AF65-F5344CB8AC3E}">
        <p14:creationId xmlns:p14="http://schemas.microsoft.com/office/powerpoint/2010/main" val="135890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8CABF0-E31D-48FD-82B6-357D1B448EC0}"/>
              </a:ext>
            </a:extLst>
          </p:cNvPr>
          <p:cNvSpPr txBox="1">
            <a:spLocks/>
          </p:cNvSpPr>
          <p:nvPr/>
        </p:nvSpPr>
        <p:spPr>
          <a:xfrm>
            <a:off x="1259632" y="281149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Составь слова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53AF2FE-8C9E-4021-A6EA-40A75E7D6CDB}"/>
              </a:ext>
            </a:extLst>
          </p:cNvPr>
          <p:cNvSpPr txBox="1"/>
          <p:nvPr/>
        </p:nvSpPr>
        <p:spPr>
          <a:xfrm>
            <a:off x="3916222" y="49871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</a:rPr>
              <a:t>за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7E0C3EF-9E8C-4778-9511-EDFB920EB291}"/>
              </a:ext>
            </a:extLst>
          </p:cNvPr>
          <p:cNvSpPr txBox="1"/>
          <p:nvPr/>
        </p:nvSpPr>
        <p:spPr>
          <a:xfrm>
            <a:off x="971598" y="191683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</a:rPr>
              <a:t>ря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A055A35-9F09-4208-8E42-63E4D08720F3}"/>
              </a:ext>
            </a:extLst>
          </p:cNvPr>
          <p:cNvSpPr txBox="1"/>
          <p:nvPr/>
        </p:nvSpPr>
        <p:spPr>
          <a:xfrm>
            <a:off x="3061254" y="195932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мок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DA33EA8-1732-43D5-B601-9AA44D14552F}"/>
              </a:ext>
            </a:extLst>
          </p:cNvPr>
          <p:cNvSpPr txBox="1"/>
          <p:nvPr/>
        </p:nvSpPr>
        <p:spPr>
          <a:xfrm>
            <a:off x="4632564" y="201889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тон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50FE72E-EC7D-4A16-8065-4EF8A3C214C4}"/>
              </a:ext>
            </a:extLst>
          </p:cNvPr>
          <p:cNvSpPr txBox="1"/>
          <p:nvPr/>
        </p:nvSpPr>
        <p:spPr>
          <a:xfrm>
            <a:off x="6660232" y="195932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бор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5AAA424B-C1B2-4974-B39E-E7F9D9B75C42}"/>
              </a:ext>
            </a:extLst>
          </p:cNvPr>
          <p:cNvCxnSpPr>
            <a:cxnSpLocks/>
          </p:cNvCxnSpPr>
          <p:nvPr/>
        </p:nvCxnSpPr>
        <p:spPr>
          <a:xfrm flipH="1">
            <a:off x="3600186" y="1536970"/>
            <a:ext cx="632072" cy="543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CBD38CCE-F3A2-460D-AA28-160D7AF26579}"/>
              </a:ext>
            </a:extLst>
          </p:cNvPr>
          <p:cNvCxnSpPr>
            <a:cxnSpLocks/>
          </p:cNvCxnSpPr>
          <p:nvPr/>
        </p:nvCxnSpPr>
        <p:spPr>
          <a:xfrm flipH="1">
            <a:off x="1643376" y="1536970"/>
            <a:ext cx="2460024" cy="4819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0DE1AED-DD31-46C3-ADB6-F563D0252E3F}"/>
              </a:ext>
            </a:extLst>
          </p:cNvPr>
          <p:cNvCxnSpPr>
            <a:cxnSpLocks/>
          </p:cNvCxnSpPr>
          <p:nvPr/>
        </p:nvCxnSpPr>
        <p:spPr>
          <a:xfrm>
            <a:off x="4463278" y="1530874"/>
            <a:ext cx="766358" cy="60524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="" xmlns:a16="http://schemas.microsoft.com/office/drawing/2014/main" id="{36E80AFD-5D3F-454C-AB1E-28DB5A6703F1}"/>
              </a:ext>
            </a:extLst>
          </p:cNvPr>
          <p:cNvCxnSpPr>
            <a:cxnSpLocks/>
          </p:cNvCxnSpPr>
          <p:nvPr/>
        </p:nvCxnSpPr>
        <p:spPr>
          <a:xfrm>
            <a:off x="4606584" y="1536970"/>
            <a:ext cx="2481434" cy="543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38676FC9-C742-4379-8F50-13EDEB3E68A2}"/>
              </a:ext>
            </a:extLst>
          </p:cNvPr>
          <p:cNvSpPr txBox="1">
            <a:spLocks/>
          </p:cNvSpPr>
          <p:nvPr/>
        </p:nvSpPr>
        <p:spPr>
          <a:xfrm>
            <a:off x="1356963" y="4183794"/>
            <a:ext cx="6624736" cy="775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ln w="11430"/>
                <a:gradFill>
                  <a:gsLst>
                    <a:gs pos="23000">
                      <a:srgbClr val="7A0000"/>
                    </a:gs>
                    <a:gs pos="50000">
                      <a:schemeClr val="accent6">
                        <a:lumMod val="75000"/>
                      </a:schemeClr>
                    </a:gs>
                    <a:gs pos="78000">
                      <a:srgbClr val="86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Прочитай слова</a:t>
            </a:r>
            <a:endParaRPr kumimoji="0" lang="ru-RU" sz="3600" b="1" i="0" u="none" strike="noStrike" kern="1200" normalizeH="0" baseline="0" noProof="0" dirty="0">
              <a:ln w="11430"/>
              <a:gradFill>
                <a:gsLst>
                  <a:gs pos="23000">
                    <a:srgbClr val="7A0000"/>
                  </a:gs>
                  <a:gs pos="50000">
                    <a:schemeClr val="accent6">
                      <a:lumMod val="75000"/>
                    </a:schemeClr>
                  </a:gs>
                  <a:gs pos="78000">
                    <a:srgbClr val="86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717B1BF0-3CE9-4A56-A9E7-AD27ACB64485}"/>
              </a:ext>
            </a:extLst>
          </p:cNvPr>
          <p:cNvSpPr txBox="1"/>
          <p:nvPr/>
        </p:nvSpPr>
        <p:spPr>
          <a:xfrm>
            <a:off x="1109452" y="3050313"/>
            <a:ext cx="1110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пас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A2CE4AED-A34D-4735-949A-DDFC1DBB25E9}"/>
              </a:ext>
            </a:extLst>
          </p:cNvPr>
          <p:cNvSpPr txBox="1"/>
          <p:nvPr/>
        </p:nvSpPr>
        <p:spPr>
          <a:xfrm>
            <a:off x="3692520" y="315495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пуск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3ED5C9CF-421F-43B7-9313-59C0595F38B5}"/>
              </a:ext>
            </a:extLst>
          </p:cNvPr>
          <p:cNvSpPr txBox="1"/>
          <p:nvPr/>
        </p:nvSpPr>
        <p:spPr>
          <a:xfrm>
            <a:off x="7164570" y="312517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кат</a:t>
            </a:r>
          </a:p>
        </p:txBody>
      </p:sp>
      <p:cxnSp>
        <p:nvCxnSpPr>
          <p:cNvPr id="40" name="Прямая со стрелкой 39">
            <a:extLst>
              <a:ext uri="{FF2B5EF4-FFF2-40B4-BE49-F238E27FC236}">
                <a16:creationId xmlns="" xmlns:a16="http://schemas.microsoft.com/office/drawing/2014/main" id="{B3CB87A3-DADF-4E34-AE47-18B74CCC7048}"/>
              </a:ext>
            </a:extLst>
          </p:cNvPr>
          <p:cNvCxnSpPr>
            <a:cxnSpLocks/>
          </p:cNvCxnSpPr>
          <p:nvPr/>
        </p:nvCxnSpPr>
        <p:spPr>
          <a:xfrm flipH="1">
            <a:off x="1516831" y="1544016"/>
            <a:ext cx="2500999" cy="164817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="" xmlns:a16="http://schemas.microsoft.com/office/drawing/2014/main" id="{5159559E-5B6C-407D-8D71-17F3313E491C}"/>
              </a:ext>
            </a:extLst>
          </p:cNvPr>
          <p:cNvCxnSpPr>
            <a:cxnSpLocks/>
          </p:cNvCxnSpPr>
          <p:nvPr/>
        </p:nvCxnSpPr>
        <p:spPr>
          <a:xfrm flipH="1">
            <a:off x="4295156" y="1650663"/>
            <a:ext cx="60082" cy="14348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="" xmlns:a16="http://schemas.microsoft.com/office/drawing/2014/main" id="{E024172E-F067-44C8-B0BD-86491F1270F2}"/>
              </a:ext>
            </a:extLst>
          </p:cNvPr>
          <p:cNvCxnSpPr>
            <a:cxnSpLocks/>
          </p:cNvCxnSpPr>
          <p:nvPr/>
        </p:nvCxnSpPr>
        <p:spPr>
          <a:xfrm>
            <a:off x="4547386" y="1577967"/>
            <a:ext cx="3079783" cy="16142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C8850A33-0266-45F2-BFEA-0FAD956ADA23}"/>
              </a:ext>
            </a:extLst>
          </p:cNvPr>
          <p:cNvSpPr txBox="1"/>
          <p:nvPr/>
        </p:nvSpPr>
        <p:spPr>
          <a:xfrm>
            <a:off x="1356963" y="5191758"/>
            <a:ext cx="7560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ЗЕРКАЛОЗАБОРГАНЕКДОТ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="" xmlns:a16="http://schemas.microsoft.com/office/drawing/2014/main" id="{94DB2683-EAF1-4FE0-9BC9-270A78BBF71C}"/>
              </a:ext>
            </a:extLst>
          </p:cNvPr>
          <p:cNvSpPr/>
          <p:nvPr/>
        </p:nvSpPr>
        <p:spPr>
          <a:xfrm>
            <a:off x="1386114" y="5136267"/>
            <a:ext cx="2530108" cy="9001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2D94273E-C677-4BE4-9EEA-57DD1F89CDB9}"/>
              </a:ext>
            </a:extLst>
          </p:cNvPr>
          <p:cNvSpPr/>
          <p:nvPr/>
        </p:nvSpPr>
        <p:spPr>
          <a:xfrm>
            <a:off x="3090184" y="5146731"/>
            <a:ext cx="1481816" cy="9001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>
            <a:extLst>
              <a:ext uri="{FF2B5EF4-FFF2-40B4-BE49-F238E27FC236}">
                <a16:creationId xmlns="" xmlns:a16="http://schemas.microsoft.com/office/drawing/2014/main" id="{3122C869-AEC3-4EAF-A012-30AF517030E6}"/>
              </a:ext>
            </a:extLst>
          </p:cNvPr>
          <p:cNvSpPr/>
          <p:nvPr/>
        </p:nvSpPr>
        <p:spPr>
          <a:xfrm>
            <a:off x="3872330" y="5136267"/>
            <a:ext cx="1747962" cy="9001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>
            <a:extLst>
              <a:ext uri="{FF2B5EF4-FFF2-40B4-BE49-F238E27FC236}">
                <a16:creationId xmlns="" xmlns:a16="http://schemas.microsoft.com/office/drawing/2014/main" id="{C5DFA785-0C13-49BE-BEA5-BBCDD348A783}"/>
              </a:ext>
            </a:extLst>
          </p:cNvPr>
          <p:cNvSpPr/>
          <p:nvPr/>
        </p:nvSpPr>
        <p:spPr>
          <a:xfrm>
            <a:off x="4822223" y="5136267"/>
            <a:ext cx="1838009" cy="9001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>
            <a:extLst>
              <a:ext uri="{FF2B5EF4-FFF2-40B4-BE49-F238E27FC236}">
                <a16:creationId xmlns="" xmlns:a16="http://schemas.microsoft.com/office/drawing/2014/main" id="{68F1E74B-A548-42CC-B374-690FD39C9DFC}"/>
              </a:ext>
            </a:extLst>
          </p:cNvPr>
          <p:cNvSpPr/>
          <p:nvPr/>
        </p:nvSpPr>
        <p:spPr>
          <a:xfrm>
            <a:off x="5847300" y="5136267"/>
            <a:ext cx="2685139" cy="9106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2" grpId="0" animBg="1"/>
      <p:bldP spid="59" grpId="0" animBg="1"/>
      <p:bldP spid="60" grpId="0" animBg="1"/>
      <p:bldP spid="6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948</Words>
  <Application>Microsoft Office PowerPoint</Application>
  <PresentationFormat>Экран (4:3)</PresentationFormat>
  <Paragraphs>345</Paragraphs>
  <Slides>40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Times New Roman</vt:lpstr>
      <vt:lpstr>Matilda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Пользователь</cp:lastModifiedBy>
  <cp:revision>54</cp:revision>
  <dcterms:created xsi:type="dcterms:W3CDTF">2019-08-10T19:30:32Z</dcterms:created>
  <dcterms:modified xsi:type="dcterms:W3CDTF">2023-12-08T09:50:20Z</dcterms:modified>
</cp:coreProperties>
</file>