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972" r:id="rId2"/>
  </p:sldMasterIdLst>
  <p:notesMasterIdLst>
    <p:notesMasterId r:id="rId19"/>
  </p:notesMasterIdLst>
  <p:sldIdLst>
    <p:sldId id="347" r:id="rId3"/>
    <p:sldId id="263" r:id="rId4"/>
    <p:sldId id="348" r:id="rId5"/>
    <p:sldId id="351" r:id="rId6"/>
    <p:sldId id="362" r:id="rId7"/>
    <p:sldId id="352" r:id="rId8"/>
    <p:sldId id="361" r:id="rId9"/>
    <p:sldId id="355" r:id="rId10"/>
    <p:sldId id="360" r:id="rId11"/>
    <p:sldId id="359" r:id="rId12"/>
    <p:sldId id="358" r:id="rId13"/>
    <p:sldId id="357" r:id="rId14"/>
    <p:sldId id="356" r:id="rId15"/>
    <p:sldId id="354" r:id="rId16"/>
    <p:sldId id="353" r:id="rId17"/>
    <p:sldId id="35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FF0000"/>
    <a:srgbClr val="00B0F0"/>
    <a:srgbClr val="0091EA"/>
    <a:srgbClr val="00B4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49" autoAdjust="0"/>
    <p:restoredTop sz="94660"/>
  </p:normalViewPr>
  <p:slideViewPr>
    <p:cSldViewPr>
      <p:cViewPr>
        <p:scale>
          <a:sx n="70" d="100"/>
          <a:sy n="70" d="100"/>
        </p:scale>
        <p:origin x="-595" y="-10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EA6E38-82B1-47BB-A812-313B295FEFF2}" type="datetimeFigureOut">
              <a:rPr lang="en-US" smtClean="0"/>
              <a:pPr/>
              <a:t>11/29/2020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089E94-532B-494D-AD7A-712B16D9F5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098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11/29/2020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11/29/2020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11/29/2020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6048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5317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05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4810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915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533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2574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638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11/29/2020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6285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3774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613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11/29/2020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11/29/2020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11/29/2020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11/29/2020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11/29/2020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11/29/2020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11/29/2020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545F7-77F9-4401-AA0E-BF14C26D8903}" type="datetimeFigureOut">
              <a:rPr lang="en-US" smtClean="0"/>
              <a:pPr/>
              <a:t>11/29/2020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60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443976">
            <a:off x="2887064" y="2030260"/>
            <a:ext cx="399809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летнего оздоровительного пришкольного лагеря</a:t>
            </a:r>
          </a:p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«Мир профессий»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38200" y="28486"/>
            <a:ext cx="77724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</a:t>
            </a:r>
          </a:p>
          <a:p>
            <a:pPr algn="ctr"/>
            <a:r>
              <a:rPr lang="ru-RU" sz="1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Основная общеобразовательная школа»</a:t>
            </a:r>
          </a:p>
          <a:p>
            <a:pPr algn="ctr"/>
            <a:r>
              <a:rPr lang="ru-RU" sz="1400" dirty="0" err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пгт</a:t>
            </a:r>
            <a:r>
              <a:rPr lang="ru-RU" sz="1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dirty="0" err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Троицко</a:t>
            </a:r>
            <a:r>
              <a:rPr lang="ru-RU" sz="1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400" dirty="0" err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Печорск</a:t>
            </a:r>
            <a:endParaRPr lang="ru-RU" sz="14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5246132"/>
            <a:ext cx="253365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</a:t>
            </a:r>
          </a:p>
          <a:p>
            <a:r>
              <a:rPr lang="ru-RU" sz="1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Зыкина Ольга Николаевна,</a:t>
            </a:r>
          </a:p>
          <a:p>
            <a:r>
              <a:rPr lang="ru-RU" sz="1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</a:t>
            </a:r>
          </a:p>
        </p:txBody>
      </p:sp>
    </p:spTree>
    <p:extLst>
      <p:ext uri="{BB962C8B-B14F-4D97-AF65-F5344CB8AC3E}">
        <p14:creationId xmlns:p14="http://schemas.microsoft.com/office/powerpoint/2010/main" val="20499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95400" y="152400"/>
            <a:ext cx="74676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 </a:t>
            </a:r>
            <a:r>
              <a:rPr lang="ru-RU" b="1" dirty="0" smtClean="0"/>
              <a:t>                </a:t>
            </a:r>
            <a:r>
              <a:rPr lang="ru-RU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Нормативно-правовые </a:t>
            </a:r>
            <a:r>
              <a:rPr lang="ru-RU" sz="2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документы.</a:t>
            </a:r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Конвенция о правах ребенка.</a:t>
            </a:r>
            <a:b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Всемирная Декларация об обеспечении выживания, защиты и развития детей .</a:t>
            </a:r>
            <a:b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Постановление Правительства Российской Федерации: «Об обеспечении отдыха, оздоровления и занятости детей».</a:t>
            </a:r>
            <a:b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Правила по технике безопасности, пожарной безопасности.</a:t>
            </a:r>
            <a:b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Рекомендации по профилактике детского травматизма, предупреждению несчастных случаев с детьми.</a:t>
            </a:r>
            <a:b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Инструкции по организации и проведению туристических походов и экскурсий.</a:t>
            </a:r>
            <a:b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Приказы Управления образованием.</a:t>
            </a:r>
          </a:p>
          <a:p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Должностные инструкции работников.</a:t>
            </a:r>
            <a:b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Планы работы.</a:t>
            </a:r>
            <a:endParaRPr lang="ru-RU" sz="24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642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531674"/>
            <a:ext cx="838200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</a:t>
            </a:r>
            <a:r>
              <a:rPr lang="ru-RU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программы:</a:t>
            </a:r>
            <a:endParaRPr lang="ru-RU" sz="24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этап.</a:t>
            </a:r>
            <a:endParaRPr lang="ru-RU" sz="24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Организационный </a:t>
            </a:r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этап.</a:t>
            </a:r>
            <a:endParaRPr lang="ru-RU" sz="24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</a:t>
            </a:r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этап.</a:t>
            </a:r>
            <a:endParaRPr lang="ru-RU" sz="24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</a:t>
            </a:r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этап.</a:t>
            </a:r>
            <a:endParaRPr lang="ru-RU" sz="24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/>
              <a:t> </a:t>
            </a:r>
            <a:endParaRPr lang="ru-RU" dirty="0"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76400" y="2590800"/>
            <a:ext cx="7010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Педагогическое обеспечение игровой модели.</a:t>
            </a:r>
            <a:endParaRPr lang="ru-RU" sz="24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Многообразие предлагаемых форм деятельности.</a:t>
            </a:r>
            <a:endParaRPr lang="ru-RU" sz="24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Возрастной подход в разработке дел, заданий, конкурсов.</a:t>
            </a:r>
            <a:endParaRPr lang="ru-RU" sz="24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Систематическое информирование о результатах, достижениях.</a:t>
            </a:r>
            <a:endParaRPr lang="ru-RU" sz="24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Добровольное участие во всех делах.</a:t>
            </a:r>
            <a:endParaRPr lang="ru-RU" sz="24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Максимальное включение детей в различные формы деятельности.</a:t>
            </a:r>
            <a:endParaRPr lang="ru-RU" sz="2400" dirty="0">
              <a:solidFill>
                <a:schemeClr val="bg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19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511629" y="304800"/>
            <a:ext cx="838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стимулирования успешности и </a:t>
            </a:r>
            <a:endParaRPr lang="ru-RU" sz="2400" b="1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личностного </a:t>
            </a:r>
            <a:r>
              <a:rPr lang="ru-RU" sz="2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роста</a:t>
            </a:r>
            <a:r>
              <a:rPr lang="ru-RU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554899" y="1295400"/>
            <a:ext cx="8153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индивидуальной системы роста у каждого ребенка будет свой  именной путевой лист достижений, где оформляется система его роста. </a:t>
            </a:r>
            <a: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лагерный день имеет своё название, связанный с профессией.</a:t>
            </a:r>
          </a:p>
        </p:txBody>
      </p:sp>
      <p:sp>
        <p:nvSpPr>
          <p:cNvPr id="47" name="Прямоугольник 46"/>
          <p:cNvSpPr>
            <a:spLocks noChangeArrowheads="1"/>
          </p:cNvSpPr>
          <p:nvPr/>
        </p:nvSpPr>
        <p:spPr bwMode="auto">
          <a:xfrm>
            <a:off x="1608092" y="2733449"/>
            <a:ext cx="2057400" cy="1028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ru-RU"/>
          </a:p>
        </p:txBody>
      </p:sp>
      <p:sp>
        <p:nvSpPr>
          <p:cNvPr id="48" name="Улыбающееся лицо 47"/>
          <p:cNvSpPr>
            <a:spLocks noChangeArrowheads="1"/>
          </p:cNvSpPr>
          <p:nvPr/>
        </p:nvSpPr>
        <p:spPr bwMode="auto">
          <a:xfrm>
            <a:off x="1199878" y="2685370"/>
            <a:ext cx="800100" cy="800100"/>
          </a:xfrm>
          <a:prstGeom prst="smileyFace">
            <a:avLst>
              <a:gd name="adj" fmla="val 4653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ru-RU"/>
          </a:p>
        </p:txBody>
      </p:sp>
      <p:sp>
        <p:nvSpPr>
          <p:cNvPr id="49" name="Блок-схема: сопоставление 48"/>
          <p:cNvSpPr>
            <a:spLocks noChangeArrowheads="1"/>
          </p:cNvSpPr>
          <p:nvPr/>
        </p:nvSpPr>
        <p:spPr bwMode="auto">
          <a:xfrm rot="4397522">
            <a:off x="1305759" y="2251705"/>
            <a:ext cx="342900" cy="800100"/>
          </a:xfrm>
          <a:prstGeom prst="flowChartCollate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ru-RU"/>
          </a:p>
        </p:txBody>
      </p:sp>
      <p:sp>
        <p:nvSpPr>
          <p:cNvPr id="50" name="Прямоугольник 49"/>
          <p:cNvSpPr>
            <a:spLocks noChangeArrowheads="1"/>
          </p:cNvSpPr>
          <p:nvPr/>
        </p:nvSpPr>
        <p:spPr bwMode="auto">
          <a:xfrm>
            <a:off x="4547235" y="2707142"/>
            <a:ext cx="2057400" cy="1028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ru-RU"/>
          </a:p>
        </p:txBody>
      </p:sp>
      <p:sp>
        <p:nvSpPr>
          <p:cNvPr id="51" name="Улыбающееся лицо 50"/>
          <p:cNvSpPr>
            <a:spLocks noChangeArrowheads="1"/>
          </p:cNvSpPr>
          <p:nvPr/>
        </p:nvSpPr>
        <p:spPr bwMode="auto">
          <a:xfrm>
            <a:off x="4231549" y="2664733"/>
            <a:ext cx="800100" cy="800100"/>
          </a:xfrm>
          <a:prstGeom prst="smileyFace">
            <a:avLst>
              <a:gd name="adj" fmla="val 4653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ru-RU"/>
          </a:p>
        </p:txBody>
      </p:sp>
      <p:sp>
        <p:nvSpPr>
          <p:cNvPr id="52" name="Блок-схема: сопоставление 51"/>
          <p:cNvSpPr>
            <a:spLocks noChangeArrowheads="1"/>
          </p:cNvSpPr>
          <p:nvPr/>
        </p:nvSpPr>
        <p:spPr bwMode="auto">
          <a:xfrm rot="5400000">
            <a:off x="4517299" y="3179763"/>
            <a:ext cx="228600" cy="685800"/>
          </a:xfrm>
          <a:prstGeom prst="flowChartCollate">
            <a:avLst/>
          </a:prstGeom>
          <a:solidFill>
            <a:srgbClr val="3399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ru-RU"/>
          </a:p>
        </p:txBody>
      </p:sp>
      <p:sp>
        <p:nvSpPr>
          <p:cNvPr id="53" name="WordArt 51"/>
          <p:cNvSpPr>
            <a:spLocks noChangeArrowheads="1" noChangeShapeType="1" noTextEdit="1"/>
          </p:cNvSpPr>
          <p:nvPr/>
        </p:nvSpPr>
        <p:spPr bwMode="auto">
          <a:xfrm>
            <a:off x="1746885" y="3528106"/>
            <a:ext cx="800100" cy="228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 rtl="0">
              <a:buNone/>
            </a:pPr>
            <a:r>
              <a:rPr lang="ru-RU" sz="36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  <a:t>Маша</a:t>
            </a:r>
            <a:endParaRPr lang="ru-RU" sz="3600" b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Arial"/>
              <a:cs typeface="Arial"/>
            </a:endParaRPr>
          </a:p>
        </p:txBody>
      </p:sp>
      <p:sp>
        <p:nvSpPr>
          <p:cNvPr id="54" name="WordArt 46"/>
          <p:cNvSpPr>
            <a:spLocks noChangeArrowheads="1" noChangeShapeType="1" noTextEdit="1"/>
          </p:cNvSpPr>
          <p:nvPr/>
        </p:nvSpPr>
        <p:spPr bwMode="auto">
          <a:xfrm>
            <a:off x="4947285" y="3490913"/>
            <a:ext cx="800100" cy="228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 rtl="0">
              <a:buNone/>
            </a:pPr>
            <a:r>
              <a:rPr lang="ru-RU" sz="36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  <a:t>Саша</a:t>
            </a:r>
            <a:endParaRPr lang="ru-RU" sz="3600" b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Arial"/>
              <a:cs typeface="Arial"/>
            </a:endParaRPr>
          </a:p>
        </p:txBody>
      </p:sp>
      <p:sp>
        <p:nvSpPr>
          <p:cNvPr id="55" name="Улыбающееся лицо 54"/>
          <p:cNvSpPr>
            <a:spLocks noChangeArrowheads="1"/>
          </p:cNvSpPr>
          <p:nvPr/>
        </p:nvSpPr>
        <p:spPr bwMode="auto">
          <a:xfrm>
            <a:off x="2146935" y="2895600"/>
            <a:ext cx="114300" cy="114300"/>
          </a:xfrm>
          <a:prstGeom prst="smileyFace">
            <a:avLst>
              <a:gd name="adj" fmla="val 4653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ru-RU"/>
          </a:p>
        </p:txBody>
      </p:sp>
      <p:sp>
        <p:nvSpPr>
          <p:cNvPr id="56" name="Улыбающееся лицо 55"/>
          <p:cNvSpPr>
            <a:spLocks noChangeArrowheads="1"/>
          </p:cNvSpPr>
          <p:nvPr/>
        </p:nvSpPr>
        <p:spPr bwMode="auto">
          <a:xfrm>
            <a:off x="5233035" y="2895600"/>
            <a:ext cx="114300" cy="114300"/>
          </a:xfrm>
          <a:prstGeom prst="smileyFace">
            <a:avLst>
              <a:gd name="adj" fmla="val 4653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ru-RU"/>
          </a:p>
        </p:txBody>
      </p:sp>
      <p:sp>
        <p:nvSpPr>
          <p:cNvPr id="57" name="Улыбающееся лицо 56"/>
          <p:cNvSpPr>
            <a:spLocks noChangeArrowheads="1"/>
          </p:cNvSpPr>
          <p:nvPr/>
        </p:nvSpPr>
        <p:spPr bwMode="auto">
          <a:xfrm>
            <a:off x="5461635" y="2895600"/>
            <a:ext cx="114300" cy="114300"/>
          </a:xfrm>
          <a:prstGeom prst="smileyFace">
            <a:avLst>
              <a:gd name="adj" fmla="val 4653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ru-RU"/>
          </a:p>
        </p:txBody>
      </p:sp>
      <p:sp>
        <p:nvSpPr>
          <p:cNvPr id="58" name="Улыбающееся лицо 57"/>
          <p:cNvSpPr>
            <a:spLocks noChangeArrowheads="1"/>
          </p:cNvSpPr>
          <p:nvPr/>
        </p:nvSpPr>
        <p:spPr bwMode="auto">
          <a:xfrm>
            <a:off x="5690235" y="2895600"/>
            <a:ext cx="114300" cy="114300"/>
          </a:xfrm>
          <a:prstGeom prst="smileyFace">
            <a:avLst>
              <a:gd name="adj" fmla="val 4653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ru-RU"/>
          </a:p>
        </p:txBody>
      </p:sp>
      <p:sp>
        <p:nvSpPr>
          <p:cNvPr id="60" name="Rectangle 56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alt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Rectangle 57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Rectangle 60"/>
          <p:cNvSpPr>
            <a:spLocks noChangeArrowheads="1"/>
          </p:cNvSpPr>
          <p:nvPr/>
        </p:nvSpPr>
        <p:spPr bwMode="auto">
          <a:xfrm>
            <a:off x="497749" y="3762149"/>
            <a:ext cx="8098971" cy="129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49263" fontAlgn="base">
              <a:spcBef>
                <a:spcPct val="0"/>
              </a:spcBef>
              <a:spcAft>
                <a:spcPct val="0"/>
              </a:spcAft>
              <a:tabLst>
                <a:tab pos="609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609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609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609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609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609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609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609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609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9600" algn="l"/>
              </a:tabLst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Путевой лист будет отображать и ежедневное психологическое состояние ребенка: степень удовлетворенности проведенным в лагере днем. На «мордашки» приклеиваются звездочки разного цвета: 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9600" algn="l"/>
              </a:tabLst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Rectangle 64"/>
          <p:cNvSpPr>
            <a:spLocks noChangeArrowheads="1"/>
          </p:cNvSpPr>
          <p:nvPr/>
        </p:nvSpPr>
        <p:spPr bwMode="auto">
          <a:xfrm>
            <a:off x="3377202" y="4871021"/>
            <a:ext cx="3453583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день прошёл весело.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3836659" y="5540128"/>
            <a:ext cx="25346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прошёл обычно.</a:t>
            </a:r>
            <a:endParaRPr lang="ru-RU" sz="20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3871776" y="6204467"/>
            <a:ext cx="24668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прошёл скучно.</a:t>
            </a:r>
            <a:endParaRPr lang="ru-RU" sz="20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5-конечная звезда 71"/>
          <p:cNvSpPr>
            <a:spLocks noChangeArrowheads="1"/>
          </p:cNvSpPr>
          <p:nvPr/>
        </p:nvSpPr>
        <p:spPr bwMode="auto">
          <a:xfrm>
            <a:off x="3377202" y="4867620"/>
            <a:ext cx="288290" cy="346710"/>
          </a:xfrm>
          <a:prstGeom prst="star5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ru-RU"/>
          </a:p>
        </p:txBody>
      </p:sp>
      <p:sp>
        <p:nvSpPr>
          <p:cNvPr id="73" name="5-конечная звезда 72"/>
          <p:cNvSpPr>
            <a:spLocks noChangeArrowheads="1"/>
          </p:cNvSpPr>
          <p:nvPr/>
        </p:nvSpPr>
        <p:spPr bwMode="auto">
          <a:xfrm>
            <a:off x="3418875" y="5518541"/>
            <a:ext cx="288290" cy="346710"/>
          </a:xfrm>
          <a:prstGeom prst="star5">
            <a:avLst/>
          </a:prstGeom>
          <a:solidFill>
            <a:srgbClr val="00B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ru-RU"/>
          </a:p>
        </p:txBody>
      </p:sp>
      <p:sp>
        <p:nvSpPr>
          <p:cNvPr id="74" name="5-конечная звезда 73"/>
          <p:cNvSpPr>
            <a:spLocks noChangeArrowheads="1"/>
          </p:cNvSpPr>
          <p:nvPr/>
        </p:nvSpPr>
        <p:spPr bwMode="auto">
          <a:xfrm>
            <a:off x="3424045" y="6204467"/>
            <a:ext cx="288290" cy="346710"/>
          </a:xfrm>
          <a:prstGeom prst="star5">
            <a:avLst/>
          </a:prstGeom>
          <a:solidFill>
            <a:srgbClr val="007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1053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>
            <a:cxnSpLocks noChangeShapeType="1"/>
          </p:cNvCxnSpPr>
          <p:nvPr/>
        </p:nvCxnSpPr>
        <p:spPr bwMode="auto">
          <a:xfrm flipH="1">
            <a:off x="-977265" y="7380605"/>
            <a:ext cx="1028700" cy="228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Прямая соединительная линия 5"/>
          <p:cNvCxnSpPr>
            <a:cxnSpLocks noChangeShapeType="1"/>
          </p:cNvCxnSpPr>
          <p:nvPr/>
        </p:nvCxnSpPr>
        <p:spPr bwMode="auto">
          <a:xfrm>
            <a:off x="8623935" y="7312025"/>
            <a:ext cx="0" cy="685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Прямая соединительная линия 7"/>
          <p:cNvCxnSpPr>
            <a:cxnSpLocks noChangeShapeType="1"/>
          </p:cNvCxnSpPr>
          <p:nvPr/>
        </p:nvCxnSpPr>
        <p:spPr bwMode="auto">
          <a:xfrm flipV="1">
            <a:off x="8395335" y="9065895"/>
            <a:ext cx="1028065" cy="86233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3"/>
          <p:cNvSpPr>
            <a:spLocks noChangeArrowheads="1"/>
          </p:cNvSpPr>
          <p:nvPr/>
        </p:nvSpPr>
        <p:spPr bwMode="auto">
          <a:xfrm>
            <a:off x="990600" y="-158353"/>
            <a:ext cx="7162800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 работы  летнего  лагеря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дневным пребыванием  детей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«Мир профессий».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86000" y="1028343"/>
            <a:ext cx="4572000" cy="5324535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защиты детей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художника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медицинского работника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эколога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писателя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музея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почтальона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тамады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мультипликатора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России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пожарника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актера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водителя.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День библиотекаря.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спортсмена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День военного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свидания, лагерь!</a:t>
            </a:r>
          </a:p>
        </p:txBody>
      </p:sp>
    </p:spTree>
    <p:extLst>
      <p:ext uri="{BB962C8B-B14F-4D97-AF65-F5344CB8AC3E}">
        <p14:creationId xmlns:p14="http://schemas.microsoft.com/office/powerpoint/2010/main" val="309744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" y="228599"/>
            <a:ext cx="34120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Ресурсное обеспечение.</a:t>
            </a:r>
            <a:endParaRPr lang="ru-RU" sz="24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0144" y="690264"/>
            <a:ext cx="45804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Кадровое </a:t>
            </a: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Материально-техническое обеспечение.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Методическое обеспечение.</a:t>
            </a:r>
            <a:endParaRPr lang="ru-RU" sz="24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81200" y="2284434"/>
            <a:ext cx="57954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 результативности </a:t>
            </a:r>
            <a:r>
              <a:rPr lang="ru-RU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</a:t>
            </a:r>
            <a:r>
              <a:rPr lang="ru-RU" sz="2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программы.</a:t>
            </a:r>
            <a:endParaRPr lang="ru-RU" sz="24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24000" y="3244334"/>
            <a:ext cx="7467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Анкета. Показатель </a:t>
            </a:r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удовлетворенности несовершеннолетних лагерем с дневным </a:t>
            </a: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пребыванием.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Анкета. Показатель </a:t>
            </a:r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удовлетворенности родителей (законных представителей) лагерем с </a:t>
            </a: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дневным. пребыванием.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 err="1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Цветопись</a:t>
            </a: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Общее настроение детей.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Антропометрические  измерения.</a:t>
            </a:r>
            <a:endParaRPr lang="ru-RU" sz="24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4818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71600" y="152400"/>
            <a:ext cx="7543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</a:t>
            </a:r>
            <a:r>
              <a:rPr lang="ru-RU" sz="20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интернет-ресурсов</a:t>
            </a:r>
            <a:r>
              <a:rPr lang="ru-RU" sz="20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788" y="595754"/>
            <a:ext cx="6399212" cy="5285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898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50832" y="2555634"/>
            <a:ext cx="6907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61108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71600" y="533400"/>
            <a:ext cx="73152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новых ФГОС  одним из приоритетных направлений является духовно- нравственное развитие и воспитание учащихся на ступени начального образования, задачами которого являются: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гражданственности, патриотизма;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ценностного отношения к здоровью и здоровому образу жизни;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ценностного отношения к природе, окружающей среде;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накомство </a:t>
            </a:r>
            <a:r>
              <a:rPr lang="ru-RU" sz="28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профессиями и их особенностями.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0" y="457200"/>
            <a:ext cx="8153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данной программы:</a:t>
            </a:r>
          </a:p>
          <a:p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Летние каникулы - самая лучшая и незабываемая пора для развития творческих способностей и совершенствования возможностей ребенка, вовлечения детей в новые социальные связи, удовлетворения индивидуальных интересов и потребностей.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47800" y="2819400"/>
            <a:ext cx="73152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Новизна</a:t>
            </a:r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состоит в том, что </a:t>
            </a: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младшего школьного возраста познакомятся с разнообразными профессиями, узнают специфику этих профессий и даже сами попробуют почувствовать себя специалистом той или иной профессии, что в будущем поможет им определиться с выбором уже своей профессии.</a:t>
            </a:r>
          </a:p>
        </p:txBody>
      </p:sp>
    </p:spTree>
    <p:extLst>
      <p:ext uri="{BB962C8B-B14F-4D97-AF65-F5344CB8AC3E}">
        <p14:creationId xmlns:p14="http://schemas.microsoft.com/office/powerpoint/2010/main" val="170818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609600"/>
            <a:ext cx="84582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программы: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 воспитанников ценностного отношения к труду, понимание его роли в жизни человека и общества путем раннего </a:t>
            </a:r>
            <a:r>
              <a:rPr lang="ru-RU" sz="2800" dirty="0" err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профориентирования</a:t>
            </a:r>
            <a:r>
              <a:rPr lang="ru-RU" sz="28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детей 6-12 лет.</a:t>
            </a:r>
          </a:p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программы: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sz="28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  интеллектуальных и творческих способностей учащихся.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Сохранение  и укрепление здоровья каждого ребенка.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комплекса условий, способствующих раннему </a:t>
            </a:r>
            <a:r>
              <a:rPr lang="ru-RU" sz="2800" dirty="0" err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профориентированию</a:t>
            </a:r>
            <a:r>
              <a:rPr lang="ru-RU" sz="28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7926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4350" y="381000"/>
            <a:ext cx="8001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программы:</a:t>
            </a:r>
            <a:endParaRPr lang="ru-RU" sz="28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i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lang="ru-RU" sz="2800" i="1" dirty="0" err="1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гуманизации</a:t>
            </a:r>
            <a:endParaRPr lang="ru-RU" sz="2800" i="1" dirty="0" smtClean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i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lang="ru-RU" sz="2800" i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индивидуализации</a:t>
            </a:r>
            <a:r>
              <a:rPr lang="ru-RU" sz="28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800" b="1" dirty="0" smtClean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i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lang="ru-RU" sz="2800" i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сотрудничества</a:t>
            </a:r>
            <a:r>
              <a:rPr lang="ru-RU" sz="28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800" b="1" dirty="0" smtClean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i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lang="ru-RU" sz="2800" i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демократизации</a:t>
            </a:r>
            <a:r>
              <a:rPr lang="ru-RU" sz="28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800" dirty="0" smtClean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i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lang="ru-RU" sz="2800" i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мотивации</a:t>
            </a:r>
            <a:r>
              <a:rPr lang="ru-RU" sz="28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800" b="1" dirty="0" smtClean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i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lang="ru-RU" sz="2800" i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вариативности</a:t>
            </a:r>
            <a:r>
              <a:rPr lang="ru-RU" sz="28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800" b="1" dirty="0" smtClean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i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креативности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i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lang="ru-RU" sz="2800" i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сочетания</a:t>
            </a:r>
            <a:r>
              <a:rPr lang="ru-RU" sz="28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800" b="1" dirty="0" smtClean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i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lang="ru-RU" sz="2800" i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наглядности</a:t>
            </a:r>
            <a:r>
              <a:rPr lang="ru-RU" sz="28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8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00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0" y="76200"/>
            <a:ext cx="5257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реализации программы:</a:t>
            </a:r>
            <a:endParaRPr lang="ru-RU" sz="24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объяснительно-иллюстративный</a:t>
            </a:r>
            <a:r>
              <a:rPr lang="ru-RU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словесный;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частично-поисковый;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стимулирования поведения и деятельности.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371600" y="2764572"/>
            <a:ext cx="76962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Механизм оценки результатов программы:</a:t>
            </a:r>
            <a:endParaRPr lang="ru-RU" sz="20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Безусловная безопасность всех </a:t>
            </a:r>
            <a:r>
              <a:rPr lang="ru-RU" sz="20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мероприятий.</a:t>
            </a:r>
            <a:endParaRPr lang="ru-RU" sz="20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Учет особенностей каждой </a:t>
            </a:r>
            <a:r>
              <a:rPr lang="ru-RU" sz="20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личности.</a:t>
            </a:r>
            <a:endParaRPr lang="ru-RU" sz="20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проявления способностей во всех областях творческой деятельности всеми участниками </a:t>
            </a:r>
            <a:r>
              <a:rPr lang="ru-RU" sz="20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лагеря.</a:t>
            </a:r>
            <a:endParaRPr lang="ru-RU" sz="20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Достаточное количество оборудования и материалов для организации всей деятельности </a:t>
            </a:r>
            <a:r>
              <a:rPr lang="ru-RU" sz="20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лагеря.</a:t>
            </a:r>
            <a:endParaRPr lang="ru-RU" sz="20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Распределение эмоциональной и физической нагрузки в течение каждого дня.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Четкое распределение обязанностей и времени между всеми участниками </a:t>
            </a:r>
            <a:r>
              <a:rPr lang="ru-RU" sz="20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лагеря.</a:t>
            </a:r>
            <a:endParaRPr lang="ru-RU" sz="20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 и создание ситуации успеха при общении разных категорий детей и </a:t>
            </a:r>
            <a:r>
              <a:rPr lang="ru-RU" sz="20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взрослых.</a:t>
            </a:r>
            <a:endParaRPr lang="ru-RU" sz="20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871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67000" y="381000"/>
            <a:ext cx="35848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направления.</a:t>
            </a:r>
            <a:endParaRPr lang="ru-RU" sz="24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990600" y="930728"/>
            <a:ext cx="1600200" cy="72934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H="1">
            <a:off x="1600200" y="1605643"/>
            <a:ext cx="1524000" cy="113755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2247900" y="1719943"/>
            <a:ext cx="1485900" cy="300445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343400" y="1371600"/>
            <a:ext cx="0" cy="2209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257800" y="1551214"/>
            <a:ext cx="685800" cy="332558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791200" y="1295400"/>
            <a:ext cx="914400" cy="2362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251892" y="990600"/>
            <a:ext cx="1520508" cy="1066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152400" y="1752600"/>
            <a:ext cx="2209800" cy="381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i="1" dirty="0">
                <a:solidFill>
                  <a:schemeClr val="bg2"/>
                </a:solidFill>
              </a:rPr>
              <a:t>Патриотическое</a:t>
            </a:r>
            <a:endParaRPr lang="ru-RU" dirty="0">
              <a:solidFill>
                <a:schemeClr val="bg2"/>
              </a:solidFill>
              <a:effectLst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87086" y="2852057"/>
            <a:ext cx="2209800" cy="805544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i="1" dirty="0">
                <a:solidFill>
                  <a:schemeClr val="bg2"/>
                </a:solidFill>
              </a:rPr>
              <a:t>Спортивно-оздоровительное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409700" y="5029200"/>
            <a:ext cx="2209800" cy="381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bg2"/>
                </a:solidFill>
              </a:rPr>
              <a:t>Творческое 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238500" y="3733800"/>
            <a:ext cx="2209800" cy="6096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bg2"/>
                </a:solidFill>
              </a:rPr>
              <a:t>Духовно-нравственное 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953000" y="5001986"/>
            <a:ext cx="2209800" cy="381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bg2"/>
                </a:solidFill>
              </a:rPr>
              <a:t>Экологическое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251892" y="3810000"/>
            <a:ext cx="2587308" cy="533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err="1" smtClean="0">
                <a:solidFill>
                  <a:schemeClr val="bg2"/>
                </a:solidFill>
              </a:rPr>
              <a:t>Профориентационное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629400" y="2272392"/>
            <a:ext cx="2209800" cy="47080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i="1" dirty="0" smtClean="0">
                <a:solidFill>
                  <a:schemeClr val="bg2"/>
                </a:solidFill>
              </a:rPr>
              <a:t>Профилактическое</a:t>
            </a:r>
            <a:endParaRPr lang="ru-RU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44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228600"/>
            <a:ext cx="86106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методы организации деятельности: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игры (игры отбираются воспитателями в соответствии с поставленной целью</a:t>
            </a: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4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</a:t>
            </a: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театрализации.</a:t>
            </a:r>
            <a:endParaRPr lang="ru-RU" sz="24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состязательности (распространяется на все сферы творческой деятельности</a:t>
            </a: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коллективной творческой деятельности (КТД).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05000" y="3200400"/>
            <a:ext cx="6705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эффективности программы:</a:t>
            </a:r>
            <a:endParaRPr lang="ru-RU" sz="24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Постановка </a:t>
            </a:r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реальных целей и планирование результатов программы.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Заинтересованность педагогов и детей в реализации программы, благоприятный психологический климат.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Удовлетворенность детей и взрослых предложенными формами работы.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Творческое сотрудничество взрослых и детей.</a:t>
            </a:r>
          </a:p>
        </p:txBody>
      </p:sp>
    </p:spTree>
    <p:extLst>
      <p:ext uri="{BB962C8B-B14F-4D97-AF65-F5344CB8AC3E}">
        <p14:creationId xmlns:p14="http://schemas.microsoft.com/office/powerpoint/2010/main" val="116300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95400" y="381000"/>
            <a:ext cx="73914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 работы лагеря: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в лагере благоприятного микроклимата, отсутствие негативных проявлений во взаимоотношениях участников программы, фактов правонарушений.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Сохранение и укрепление базового уровня здоровье детей.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знакомства детей с профессиями у них сформируется представление о мире профессий. 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Успешность детей в различных мероприятиях повысит их социальную активность, даст уверенность в своих силах и талантах.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Получение положительного эмоционального заряда в целом от летнего отдыха.</a:t>
            </a:r>
          </a:p>
        </p:txBody>
      </p:sp>
    </p:spTree>
    <p:extLst>
      <p:ext uri="{BB962C8B-B14F-4D97-AF65-F5344CB8AC3E}">
        <p14:creationId xmlns:p14="http://schemas.microsoft.com/office/powerpoint/2010/main" val="174941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6">
      <a:dk1>
        <a:srgbClr val="465962"/>
      </a:dk1>
      <a:lt1>
        <a:srgbClr val="FFFFFF"/>
      </a:lt1>
      <a:dk2>
        <a:srgbClr val="465962"/>
      </a:dk2>
      <a:lt2>
        <a:srgbClr val="363636"/>
      </a:lt2>
      <a:accent1>
        <a:srgbClr val="494949"/>
      </a:accent1>
      <a:accent2>
        <a:srgbClr val="F72B09"/>
      </a:accent2>
      <a:accent3>
        <a:srgbClr val="00B0F0"/>
      </a:accent3>
      <a:accent4>
        <a:srgbClr val="92D050"/>
      </a:accent4>
      <a:accent5>
        <a:srgbClr val="A5A5A5"/>
      </a:accent5>
      <a:accent6>
        <a:srgbClr val="909BA5"/>
      </a:accent6>
      <a:hlink>
        <a:srgbClr val="898889"/>
      </a:hlink>
      <a:folHlink>
        <a:srgbClr val="D8D8D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5_Office Theme">
  <a:themeElements>
    <a:clrScheme name="Custom 6">
      <a:dk1>
        <a:srgbClr val="465962"/>
      </a:dk1>
      <a:lt1>
        <a:srgbClr val="FFFFFF"/>
      </a:lt1>
      <a:dk2>
        <a:srgbClr val="465962"/>
      </a:dk2>
      <a:lt2>
        <a:srgbClr val="363636"/>
      </a:lt2>
      <a:accent1>
        <a:srgbClr val="494949"/>
      </a:accent1>
      <a:accent2>
        <a:srgbClr val="F72B09"/>
      </a:accent2>
      <a:accent3>
        <a:srgbClr val="00B0F0"/>
      </a:accent3>
      <a:accent4>
        <a:srgbClr val="92D050"/>
      </a:accent4>
      <a:accent5>
        <a:srgbClr val="A5A5A5"/>
      </a:accent5>
      <a:accent6>
        <a:srgbClr val="909BA5"/>
      </a:accent6>
      <a:hlink>
        <a:srgbClr val="898889"/>
      </a:hlink>
      <a:folHlink>
        <a:srgbClr val="D8D8D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1679</TotalTime>
  <Words>679</Words>
  <Application>Microsoft Office PowerPoint</Application>
  <PresentationFormat>Экран (4:3)</PresentationFormat>
  <Paragraphs>127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Office Theme</vt:lpstr>
      <vt:lpstr>15_Office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user</cp:lastModifiedBy>
  <cp:revision>259</cp:revision>
  <dcterms:created xsi:type="dcterms:W3CDTF">2012-04-26T17:06:14Z</dcterms:created>
  <dcterms:modified xsi:type="dcterms:W3CDTF">2020-11-29T07:26:28Z</dcterms:modified>
</cp:coreProperties>
</file>