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91" autoAdjust="0"/>
  </p:normalViewPr>
  <p:slideViewPr>
    <p:cSldViewPr>
      <p:cViewPr>
        <p:scale>
          <a:sx n="76" d="100"/>
          <a:sy n="76" d="100"/>
        </p:scale>
        <p:origin x="-1122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848872" cy="5976664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chemeClr val="tx1"/>
                </a:solidFill>
              </a:rPr>
              <a:t>Свято-Троицкий женский монастырь                                                   г. Муром                                                                         «монастырь </a:t>
            </a:r>
            <a:r>
              <a:rPr lang="ru-RU" sz="2800" b="1" dirty="0">
                <a:solidFill>
                  <a:schemeClr val="tx1"/>
                </a:solidFill>
              </a:rPr>
              <a:t>Петра и </a:t>
            </a:r>
            <a:r>
              <a:rPr lang="ru-RU" sz="2800" b="1" dirty="0" err="1" smtClean="0">
                <a:solidFill>
                  <a:schemeClr val="tx1"/>
                </a:solidFill>
              </a:rPr>
              <a:t>Февронии</a:t>
            </a:r>
            <a:r>
              <a:rPr lang="ru-RU" sz="2800" b="1" dirty="0" smtClean="0">
                <a:solidFill>
                  <a:schemeClr val="tx1"/>
                </a:solidFill>
              </a:rPr>
              <a:t>»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sz="2000" dirty="0" smtClean="0"/>
          </a:p>
          <a:p>
            <a:pPr algn="r"/>
            <a:endParaRPr lang="ru-RU" sz="1400" dirty="0" smtClean="0"/>
          </a:p>
          <a:p>
            <a:pPr algn="r"/>
            <a:endParaRPr lang="ru-RU" sz="1400" dirty="0" smtClean="0">
              <a:solidFill>
                <a:schemeClr val="tx1"/>
              </a:solidFill>
            </a:endParaRPr>
          </a:p>
          <a:p>
            <a:pPr algn="r"/>
            <a:endParaRPr lang="ru-RU" sz="1400" dirty="0">
              <a:solidFill>
                <a:schemeClr val="tx1"/>
              </a:solidFill>
            </a:endParaRPr>
          </a:p>
          <a:p>
            <a:pPr algn="r"/>
            <a:endParaRPr lang="ru-RU" sz="1600" dirty="0" smtClean="0">
              <a:solidFill>
                <a:schemeClr val="tx1"/>
              </a:solidFill>
            </a:endParaRPr>
          </a:p>
          <a:p>
            <a:pPr algn="r"/>
            <a:endParaRPr lang="ru-RU" sz="1600" dirty="0">
              <a:solidFill>
                <a:schemeClr val="tx1"/>
              </a:solidFill>
            </a:endParaRPr>
          </a:p>
          <a:p>
            <a:pPr algn="r"/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algn="r"/>
            <a:r>
              <a:rPr lang="ru-RU" sz="1600" dirty="0" err="1" smtClean="0">
                <a:solidFill>
                  <a:schemeClr val="tx1"/>
                </a:solidFill>
                <a:latin typeface="+mj-lt"/>
              </a:rPr>
              <a:t>Оборотова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Дарья                                                                                                                                        обучающаяся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ГБОУ «Школа № 1383»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algn="r"/>
            <a:endParaRPr lang="ru-RU" sz="1600" dirty="0">
              <a:solidFill>
                <a:schemeClr val="tx1"/>
              </a:solidFill>
              <a:latin typeface="+mj-lt"/>
            </a:endParaRPr>
          </a:p>
          <a:p>
            <a:pPr algn="r"/>
            <a:r>
              <a:rPr lang="ru-RU" sz="1600" dirty="0">
                <a:solidFill>
                  <a:schemeClr val="tx1"/>
                </a:solidFill>
                <a:latin typeface="+mj-lt"/>
              </a:rPr>
              <a:t>Р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уководитель</a:t>
            </a:r>
          </a:p>
          <a:p>
            <a:pPr algn="r"/>
            <a:r>
              <a:rPr lang="ru-RU" sz="1600" dirty="0" err="1" smtClean="0">
                <a:solidFill>
                  <a:schemeClr val="tx1"/>
                </a:solidFill>
                <a:latin typeface="+mj-lt"/>
              </a:rPr>
              <a:t>Пищальникова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Татьяна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А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лексеевн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а </a:t>
            </a:r>
            <a:endParaRPr lang="ru-RU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 descr="C:\Users\OOO\Downloads\3e199e5032ccbd5ee802963c7989f6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04" y="3103024"/>
            <a:ext cx="4468169" cy="312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92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99" y="1268760"/>
            <a:ext cx="7128793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Цели и задачи проекта</a:t>
            </a:r>
          </a:p>
          <a:p>
            <a:pPr algn="ctr"/>
            <a:endParaRPr lang="ru-RU" sz="2800" b="1" dirty="0" smtClean="0"/>
          </a:p>
          <a:p>
            <a:pPr algn="just"/>
            <a:endParaRPr lang="ru-RU" dirty="0"/>
          </a:p>
          <a:p>
            <a:r>
              <a:rPr lang="ru-RU" sz="2000" b="1" dirty="0"/>
              <a:t>Цель  </a:t>
            </a:r>
            <a:r>
              <a:rPr lang="ru-RU" sz="2000" b="1" dirty="0" smtClean="0"/>
              <a:t>проекта </a:t>
            </a:r>
            <a:r>
              <a:rPr lang="ru-RU" sz="2000" dirty="0"/>
              <a:t>– изучить </a:t>
            </a:r>
            <a:r>
              <a:rPr lang="ru-RU" sz="2000" dirty="0" smtClean="0"/>
              <a:t>историю Свято- Троицкого женского монастыря г. Муром</a:t>
            </a:r>
          </a:p>
          <a:p>
            <a:endParaRPr lang="ru-RU" sz="2000" dirty="0"/>
          </a:p>
          <a:p>
            <a:r>
              <a:rPr lang="ru-RU" sz="2000" dirty="0"/>
              <a:t>В соответствии </a:t>
            </a:r>
            <a:r>
              <a:rPr lang="ru-RU" sz="2000" dirty="0" smtClean="0"/>
              <a:t> с </a:t>
            </a:r>
            <a:r>
              <a:rPr lang="ru-RU" sz="2000" dirty="0"/>
              <a:t>целью </a:t>
            </a:r>
            <a:r>
              <a:rPr lang="ru-RU" sz="2000" dirty="0" smtClean="0"/>
              <a:t> </a:t>
            </a:r>
            <a:r>
              <a:rPr lang="ru-RU" sz="2000" dirty="0"/>
              <a:t>работы сформулированы </a:t>
            </a:r>
            <a:r>
              <a:rPr lang="ru-RU" sz="2000" b="1" dirty="0"/>
              <a:t>задачи</a:t>
            </a:r>
            <a:r>
              <a:rPr lang="ru-RU" sz="2000" dirty="0"/>
              <a:t>:</a:t>
            </a:r>
          </a:p>
          <a:p>
            <a:pPr algn="just"/>
            <a:endParaRPr lang="ru-RU" sz="2000" dirty="0"/>
          </a:p>
          <a:p>
            <a:pPr algn="just"/>
            <a:r>
              <a:rPr lang="ru-RU" dirty="0" smtClean="0"/>
              <a:t>1)    </a:t>
            </a:r>
            <a:r>
              <a:rPr lang="ru-RU" sz="2000" dirty="0" smtClean="0"/>
              <a:t>познакомиться </a:t>
            </a:r>
            <a:r>
              <a:rPr lang="ru-RU" sz="2000" dirty="0"/>
              <a:t>с историей создания монастыря,</a:t>
            </a:r>
          </a:p>
          <a:p>
            <a:pPr algn="just"/>
            <a:r>
              <a:rPr lang="ru-RU" dirty="0" smtClean="0"/>
              <a:t>2)</a:t>
            </a:r>
            <a:r>
              <a:rPr lang="ru-RU" sz="2000" dirty="0" smtClean="0"/>
              <a:t>    изучить историю святых супругов Петра и </a:t>
            </a:r>
            <a:r>
              <a:rPr lang="ru-RU" sz="2000" dirty="0" err="1" smtClean="0"/>
              <a:t>Февронии</a:t>
            </a:r>
            <a:r>
              <a:rPr lang="ru-RU" sz="2000" dirty="0" smtClean="0"/>
              <a:t>,</a:t>
            </a:r>
          </a:p>
          <a:p>
            <a:pPr algn="just"/>
            <a:r>
              <a:rPr lang="ru-RU" dirty="0" smtClean="0"/>
              <a:t>3)</a:t>
            </a:r>
            <a:r>
              <a:rPr lang="ru-RU" sz="2000" dirty="0" smtClean="0"/>
              <a:t> доказать что монастырь является местом единения и сплочения людей.</a:t>
            </a:r>
          </a:p>
        </p:txBody>
      </p:sp>
    </p:spTree>
    <p:extLst>
      <p:ext uri="{BB962C8B-B14F-4D97-AF65-F5344CB8AC3E}">
        <p14:creationId xmlns:p14="http://schemas.microsoft.com/office/powerpoint/2010/main" val="357509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7195" y="13305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Гипотеза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6089" y="836712"/>
            <a:ext cx="8422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Свято-Троицкий женский монастырь в Муроме — обитель, где молятся о любви и браке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1" y="1585674"/>
            <a:ext cx="7520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Объект исследования данной работы </a:t>
            </a:r>
            <a:r>
              <a:rPr lang="ru-RU" dirty="0"/>
              <a:t>– святыня и памятное место – Свято- Троицкого женского монастыря г. Муром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8" y="2420888"/>
            <a:ext cx="7704855" cy="382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5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9694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</a:t>
            </a:r>
            <a:r>
              <a:rPr lang="ru-RU" sz="2000" dirty="0" smtClean="0"/>
              <a:t>Монастырь </a:t>
            </a:r>
            <a:r>
              <a:rPr lang="ru-RU" sz="2000" dirty="0"/>
              <a:t>основан в 1643 году на месте, которое ранее именовалось Старое Вышнее городище, где в XII веке святой благоверный князь Константин, креститель Мурома, поставил деревянную церковь во имя святых князей-страстотерпцев Бориса и Глеба.</a:t>
            </a:r>
          </a:p>
          <a:p>
            <a:pPr algn="just"/>
            <a:r>
              <a:rPr lang="ru-RU" sz="2000" dirty="0" smtClean="0"/>
              <a:t>        Обитель </a:t>
            </a:r>
            <a:r>
              <a:rPr lang="ru-RU" sz="2000" dirty="0"/>
              <a:t>была возведена «стараниями» и «тщанием» </a:t>
            </a:r>
            <a:r>
              <a:rPr lang="ru-RU" sz="2000" dirty="0" err="1"/>
              <a:t>муромского</a:t>
            </a:r>
            <a:r>
              <a:rPr lang="ru-RU" sz="2000" dirty="0"/>
              <a:t> купца </a:t>
            </a:r>
            <a:r>
              <a:rPr lang="ru-RU" sz="2000" dirty="0" err="1" smtClean="0"/>
              <a:t>Тарасия</a:t>
            </a:r>
            <a:r>
              <a:rPr lang="ru-RU" sz="2000" dirty="0" smtClean="0"/>
              <a:t> </a:t>
            </a:r>
            <a:r>
              <a:rPr lang="ru-RU" sz="2000" dirty="0"/>
              <a:t>Борисовича Цветнова. Строительство началось с возведения Троицкого храма в 1642 — 1643 годах на месте старого одноименного деревянного храма. По окончании строительных работ </a:t>
            </a:r>
            <a:r>
              <a:rPr lang="ru-RU" sz="2000" dirty="0" err="1"/>
              <a:t>Тарасий</a:t>
            </a:r>
            <a:r>
              <a:rPr lang="ru-RU" sz="2000" dirty="0"/>
              <a:t> Цветков просит благословения Рязанского и Муромского епископа при храме устроить девичью обитель. Благословение было дано. </a:t>
            </a:r>
            <a:endParaRPr lang="ru-RU" sz="2000" dirty="0" smtClean="0"/>
          </a:p>
          <a:p>
            <a:pPr algn="just"/>
            <a:r>
              <a:rPr lang="ru-RU" sz="2000" dirty="0" smtClean="0"/>
              <a:t>      Обитель </a:t>
            </a:r>
            <a:r>
              <a:rPr lang="ru-RU" sz="2000" dirty="0"/>
              <a:t>мирно существовала до 1921 года, потом ее закрыли, и монастырская территория стала использоваться под городские нужды.</a:t>
            </a:r>
          </a:p>
          <a:p>
            <a:pPr algn="just"/>
            <a:r>
              <a:rPr lang="ru-RU" sz="2000" dirty="0"/>
              <a:t>В</a:t>
            </a:r>
            <a:r>
              <a:rPr lang="ru-RU" sz="2000" dirty="0" smtClean="0"/>
              <a:t>озрождение </a:t>
            </a:r>
            <a:r>
              <a:rPr lang="ru-RU" sz="2000" dirty="0"/>
              <a:t>монастыря началось 15 мая 1991 </a:t>
            </a:r>
            <a:r>
              <a:rPr lang="ru-RU" sz="2000" dirty="0" smtClean="0"/>
              <a:t>года. Первой </a:t>
            </a:r>
            <a:r>
              <a:rPr lang="ru-RU" sz="2000" dirty="0"/>
              <a:t>настоятельницей возобновленной обители, по благословению архиепископа Владимирского и Суздальского </a:t>
            </a:r>
            <a:r>
              <a:rPr lang="ru-RU" sz="2000" dirty="0" err="1"/>
              <a:t>Евлогия</a:t>
            </a:r>
            <a:r>
              <a:rPr lang="ru-RU" sz="2000" dirty="0"/>
              <a:t>, стала </a:t>
            </a:r>
            <a:r>
              <a:rPr lang="ru-RU" sz="2000" dirty="0" err="1"/>
              <a:t>игумения</a:t>
            </a:r>
            <a:r>
              <a:rPr lang="ru-RU" sz="2000" dirty="0"/>
              <a:t> </a:t>
            </a:r>
            <a:r>
              <a:rPr lang="ru-RU" sz="2000" dirty="0" err="1"/>
              <a:t>Тавифа</a:t>
            </a:r>
            <a:r>
              <a:rPr lang="ru-RU" sz="2000" dirty="0"/>
              <a:t> (</a:t>
            </a:r>
            <a:r>
              <a:rPr lang="ru-RU" sz="2000" dirty="0" err="1"/>
              <a:t>Горланова</a:t>
            </a:r>
            <a:r>
              <a:rPr lang="ru-RU" sz="2000" dirty="0"/>
              <a:t>).</a:t>
            </a:r>
          </a:p>
          <a:p>
            <a:pPr algn="just"/>
            <a:r>
              <a:rPr lang="ru-RU" sz="2000" dirty="0" smtClean="0"/>
              <a:t>В </a:t>
            </a:r>
            <a:r>
              <a:rPr lang="ru-RU" sz="2000" dirty="0"/>
              <a:t>2002 году в монастыре был открыт пансионат для несовершеннолетних детей «Надежда», где девочки получают среднее образование.</a:t>
            </a:r>
          </a:p>
          <a:p>
            <a:pPr algn="just"/>
            <a:r>
              <a:rPr lang="ru-RU" sz="2000" dirty="0"/>
              <a:t>      Одной из главных святынь Троицкого собора являются мощи святых благоверных князей Муромских Петра и </a:t>
            </a:r>
            <a:r>
              <a:rPr lang="ru-RU" sz="2000" dirty="0" err="1"/>
              <a:t>Февронии</a:t>
            </a:r>
            <a:r>
              <a:rPr lang="ru-RU" sz="2000" dirty="0"/>
              <a:t>, находившиеся до революции в городском Рождественском соборе. </a:t>
            </a:r>
          </a:p>
        </p:txBody>
      </p:sp>
    </p:spTree>
    <p:extLst>
      <p:ext uri="{BB962C8B-B14F-4D97-AF65-F5344CB8AC3E}">
        <p14:creationId xmlns:p14="http://schemas.microsoft.com/office/powerpoint/2010/main" val="183435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</a:t>
            </a:r>
            <a:r>
              <a:rPr lang="ru-RU" dirty="0" smtClean="0"/>
              <a:t>История любви Петра и </a:t>
            </a:r>
            <a:r>
              <a:rPr lang="ru-RU" dirty="0" err="1" smtClean="0"/>
              <a:t>Февронии</a:t>
            </a:r>
            <a:r>
              <a:rPr lang="ru-RU" dirty="0" smtClean="0"/>
              <a:t> является одной из самых красивых легенд </a:t>
            </a:r>
            <a:r>
              <a:rPr lang="ru-RU" dirty="0" err="1" smtClean="0"/>
              <a:t>муромской</a:t>
            </a:r>
            <a:r>
              <a:rPr lang="ru-RU" dirty="0" smtClean="0"/>
              <a:t> земли. Живший в XIII веке князь Пётр заболел проказой, от которой его никто не мог излечить. Во сне князю было видение, будто исцелит его крестьянская девушка, дочь бортника, добывающего дикий мёд. Дева </a:t>
            </a:r>
            <a:r>
              <a:rPr lang="ru-RU" dirty="0" err="1" smtClean="0"/>
              <a:t>Феврония</a:t>
            </a:r>
            <a:r>
              <a:rPr lang="ru-RU" dirty="0" smtClean="0"/>
              <a:t> была мудрой, она умела лечить травами и понимала язык животных.</a:t>
            </a:r>
          </a:p>
          <a:p>
            <a:pPr algn="just"/>
            <a:r>
              <a:rPr lang="ru-RU" dirty="0" smtClean="0"/>
              <a:t>    После </a:t>
            </a:r>
            <a:r>
              <a:rPr lang="ru-RU" dirty="0"/>
              <a:t>исцеления от недуга князь Пётр женился на </a:t>
            </a:r>
            <a:r>
              <a:rPr lang="ru-RU" dirty="0" err="1"/>
              <a:t>Февронии</a:t>
            </a:r>
            <a:r>
              <a:rPr lang="ru-RU" dirty="0"/>
              <a:t>, но вскоре супруги удалились в изгнание. Бояре не хотели мириться с простолюдинкой в княжеских хоромах.</a:t>
            </a:r>
          </a:p>
          <a:p>
            <a:pPr algn="just"/>
            <a:r>
              <a:rPr lang="ru-RU" dirty="0" smtClean="0"/>
              <a:t>  Князь </a:t>
            </a:r>
            <a:r>
              <a:rPr lang="ru-RU" dirty="0"/>
              <a:t>и его жена сели на лодки и странствовали по Оке, пока наконец бояре не образумились и не взмолились о возвращении супругов в </a:t>
            </a:r>
            <a:r>
              <a:rPr lang="ru-RU" dirty="0" smtClean="0"/>
              <a:t>Муром.</a:t>
            </a:r>
          </a:p>
          <a:p>
            <a:pPr algn="just"/>
            <a:r>
              <a:rPr lang="ru-RU" dirty="0" smtClean="0"/>
              <a:t>   Долго </a:t>
            </a:r>
            <a:r>
              <a:rPr lang="ru-RU" dirty="0"/>
              <a:t>правила княжеская чета городом, и </a:t>
            </a:r>
            <a:r>
              <a:rPr lang="ru-RU" dirty="0" err="1"/>
              <a:t>Феврония</a:t>
            </a:r>
            <a:r>
              <a:rPr lang="ru-RU" dirty="0"/>
              <a:t> сумела заслужить любовь горожан. В преклонном возрасте супруги приняли монашеский постриг и 25 июня 1228 года умерли в один день и час. Их тела поместили в отдельные гробы, но в утро похорон обнаружилось, что они лежат в одном саркофаге. С 1992 года мощи святых супругов покоятся в соборном храме Троицкого монастыря.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63949"/>
            <a:ext cx="5502029" cy="242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4249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Пётр и </a:t>
            </a:r>
            <a:r>
              <a:rPr lang="ru-RU" dirty="0" err="1"/>
              <a:t>Феврония</a:t>
            </a:r>
            <a:r>
              <a:rPr lang="ru-RU" dirty="0"/>
              <a:t> были канонизированы на церковном Соборе </a:t>
            </a:r>
            <a:r>
              <a:rPr lang="ru-RU" dirty="0" err="1"/>
              <a:t>вХVI</a:t>
            </a:r>
            <a:r>
              <a:rPr lang="ru-RU" dirty="0"/>
              <a:t> веке, в 1547 году, а днём памяти святых стала дата их смерти - 25 июня (8 июля по новому стилю). Вскоре после канонизации была составлена известная "Повесть о Петре и </a:t>
            </a:r>
            <a:r>
              <a:rPr lang="ru-RU" dirty="0" err="1"/>
              <a:t>Февронии</a:t>
            </a:r>
            <a:r>
              <a:rPr lang="ru-RU" dirty="0"/>
              <a:t> Муромских". Святые Петр и </a:t>
            </a:r>
            <a:r>
              <a:rPr lang="ru-RU" dirty="0" err="1"/>
              <a:t>Феврония</a:t>
            </a:r>
            <a:r>
              <a:rPr lang="ru-RU" dirty="0"/>
              <a:t> стали образцом супружества и почитаются церковью, как православные покровители христианского брака.</a:t>
            </a:r>
          </a:p>
          <a:p>
            <a:pPr algn="just"/>
            <a:r>
              <a:rPr lang="ru-RU" dirty="0" smtClean="0"/>
              <a:t>Им </a:t>
            </a:r>
            <a:r>
              <a:rPr lang="ru-RU" dirty="0"/>
              <a:t>молятся верующие о ниспослании в семью мира, об укреплении супружеских уз, о достижении семейного счастья. Вот такая история жизни святых Петра и </a:t>
            </a:r>
            <a:r>
              <a:rPr lang="ru-RU" dirty="0" err="1"/>
              <a:t>Февронии</a:t>
            </a:r>
            <a:r>
              <a:rPr lang="ru-RU" dirty="0"/>
              <a:t>, история верности, преданности и настоящей любви...</a:t>
            </a:r>
          </a:p>
          <a:p>
            <a:pPr algn="just"/>
            <a:r>
              <a:rPr lang="ru-RU" dirty="0" smtClean="0"/>
              <a:t>     Символом </a:t>
            </a:r>
            <a:r>
              <a:rPr lang="ru-RU" dirty="0"/>
              <a:t>праздника выбрана ромашка. Издавна этот полевой цветок, распространенный в России, считался знаком любви. В день празднования плетут венки из ромашек, дарят букеты ромашек и "</a:t>
            </a:r>
            <a:r>
              <a:rPr lang="ru-RU" dirty="0" err="1"/>
              <a:t>февроньки</a:t>
            </a:r>
            <a:r>
              <a:rPr lang="ru-RU" dirty="0"/>
              <a:t>" - открытки с изображением ромашек или других символов семьи</a:t>
            </a:r>
            <a:r>
              <a:rPr lang="ru-RU" dirty="0" smtClean="0"/>
              <a:t>. </a:t>
            </a:r>
            <a:r>
              <a:rPr lang="ru-RU" dirty="0"/>
              <a:t>По народным верованиям, в этот день заключаются счастливые браки. Популярной традицией стало заключение браков 8 июля: по этому случаю многие </a:t>
            </a:r>
            <a:r>
              <a:rPr lang="ru-RU" dirty="0" err="1"/>
              <a:t>ЗАГСы</a:t>
            </a:r>
            <a:r>
              <a:rPr lang="ru-RU" dirty="0"/>
              <a:t> продлевают часы работы и отказываются регистрировать разводы. Наибольшей популярностью пользуются залы регистрации гражданских состояний Мурома, где стараются зарегистрировать брак жители других городов и стран.</a:t>
            </a:r>
          </a:p>
        </p:txBody>
      </p:sp>
      <p:pic>
        <p:nvPicPr>
          <p:cNvPr id="1026" name="Picture 2" descr="C:\Users\OOO\Downloads\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917430"/>
            <a:ext cx="3025814" cy="168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98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0387" y="1045285"/>
            <a:ext cx="43924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  Рядом с монастырем есть сквер, в глубине </a:t>
            </a:r>
            <a:r>
              <a:rPr lang="ru-RU" sz="2000" dirty="0"/>
              <a:t>сквера установлен памятник святым благоверным князю Петру и княгине </a:t>
            </a:r>
            <a:r>
              <a:rPr lang="ru-RU" sz="2000" dirty="0" err="1" smtClean="0"/>
              <a:t>Февронии</a:t>
            </a:r>
            <a:r>
              <a:rPr lang="ru-RU" sz="2000" dirty="0"/>
              <a:t> </a:t>
            </a:r>
            <a:r>
              <a:rPr lang="ru-RU" sz="2000" dirty="0" smtClean="0"/>
              <a:t>покровителям</a:t>
            </a:r>
          </a:p>
          <a:p>
            <a:pPr algn="just"/>
            <a:r>
              <a:rPr lang="ru-RU" sz="2000" dirty="0" smtClean="0"/>
              <a:t>семейного </a:t>
            </a:r>
            <a:r>
              <a:rPr lang="ru-RU" sz="2000" dirty="0"/>
              <a:t>очага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 smtClean="0"/>
              <a:t>      Памятник </a:t>
            </a:r>
            <a:r>
              <a:rPr lang="ru-RU" sz="2000" dirty="0"/>
              <a:t>достаточно интересный, и неизменно привлекает внимание туристов. Естественно, для удачи необходимо потереть </a:t>
            </a:r>
            <a:r>
              <a:rPr lang="ru-RU" sz="2000" dirty="0" smtClean="0"/>
              <a:t>его, трут </a:t>
            </a:r>
            <a:r>
              <a:rPr lang="ru-RU" sz="2000" dirty="0"/>
              <a:t>в основном обувь. П</a:t>
            </a:r>
            <a:r>
              <a:rPr lang="ru-RU" sz="2000" dirty="0" smtClean="0"/>
              <a:t>о </a:t>
            </a:r>
            <a:r>
              <a:rPr lang="ru-RU" sz="2000" dirty="0"/>
              <a:t>православным канонам не принято возводить памятники святым, но в настоящее время они не только святые, а олицетворяют собой семейное начало.</a:t>
            </a:r>
            <a:r>
              <a:rPr lang="ru-RU" dirty="0"/>
              <a:t>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55776"/>
            <a:ext cx="3765284" cy="56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76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6353" y="185747"/>
            <a:ext cx="1211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Вывод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01988"/>
            <a:ext cx="8784976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</a:t>
            </a:r>
            <a:r>
              <a:rPr lang="ru-RU" sz="2000" dirty="0" smtClean="0"/>
              <a:t>В </a:t>
            </a:r>
            <a:r>
              <a:rPr lang="ru-RU" sz="2000" dirty="0"/>
              <a:t>день почитания святых Петра и </a:t>
            </a:r>
            <a:r>
              <a:rPr lang="ru-RU" sz="2000" dirty="0" err="1"/>
              <a:t>Февронии</a:t>
            </a:r>
            <a:r>
              <a:rPr lang="ru-RU" sz="2000" dirty="0"/>
              <a:t>, покровителей семьи и брака, в Свято-Троицкий женский монастырь в Муроме приезжают тысячи паломников из разных уголков страны и даже из-за рубежа, чтобы прикоснуться к мощам, помолиться о помощи в создании семьи или поблагодарить святых за уже обретенное семейное счастье</a:t>
            </a:r>
            <a:r>
              <a:rPr lang="ru-RU" sz="2000" dirty="0" smtClean="0"/>
              <a:t>.</a:t>
            </a:r>
            <a:r>
              <a:rPr lang="ru-RU" sz="2000" dirty="0"/>
              <a:t> </a:t>
            </a:r>
            <a:r>
              <a:rPr lang="ru-RU" sz="2000" dirty="0" smtClean="0"/>
              <a:t>Именно поэтому Свято-Троицкий </a:t>
            </a:r>
            <a:r>
              <a:rPr lang="ru-RU" sz="2000" dirty="0"/>
              <a:t>женский монастырь в Муроме — обитель, где молятся о любви и </a:t>
            </a:r>
            <a:r>
              <a:rPr lang="ru-RU" sz="2000" dirty="0" smtClean="0"/>
              <a:t>браке.</a:t>
            </a:r>
            <a:r>
              <a:rPr lang="ru-RU" sz="2000" dirty="0"/>
              <a:t> </a:t>
            </a:r>
            <a:r>
              <a:rPr lang="ru-RU" sz="2000" dirty="0" smtClean="0"/>
              <a:t>Насколько </a:t>
            </a:r>
            <a:r>
              <a:rPr lang="ru-RU" sz="2000" dirty="0"/>
              <a:t>почитаемы в России святые Пётр и </a:t>
            </a:r>
            <a:r>
              <a:rPr lang="ru-RU" sz="2000" dirty="0" err="1"/>
              <a:t>Феврония</a:t>
            </a:r>
            <a:r>
              <a:rPr lang="ru-RU" sz="2000" dirty="0"/>
              <a:t>, говорит и тот факт, что им установлены десятки памятников по всей стране — от Архангельска до Сочи. </a:t>
            </a:r>
            <a:r>
              <a:rPr lang="ru-RU" sz="2000" dirty="0" smtClean="0"/>
              <a:t>После </a:t>
            </a:r>
            <a:r>
              <a:rPr lang="ru-RU" sz="2000" dirty="0"/>
              <a:t>двухлетнего перерыва из-за пандемии, </a:t>
            </a:r>
            <a:r>
              <a:rPr lang="ru-RU" sz="2000" dirty="0" smtClean="0"/>
              <a:t>по </a:t>
            </a:r>
            <a:r>
              <a:rPr lang="ru-RU" sz="2000" dirty="0"/>
              <a:t>разным оценкам, на праздник в Муром приехали больше 50 тысяч гостей. Весь город на один день превратился в огромную праздничную тематическую площадку, где можно погрузиться в атмосферу времен жизни Петра и </a:t>
            </a:r>
            <a:r>
              <a:rPr lang="ru-RU" sz="2000" dirty="0" err="1"/>
              <a:t>Февронии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pic>
        <p:nvPicPr>
          <p:cNvPr id="2050" name="Picture 2" descr="C:\Users\OOO\Downloads\dhnqlyrxuay3c-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534883"/>
            <a:ext cx="3888432" cy="217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0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3305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             </a:t>
            </a:r>
            <a:r>
              <a:rPr lang="ru-RU" sz="2800" b="1" dirty="0" smtClean="0"/>
              <a:t>знакомство с монастырем</a:t>
            </a:r>
            <a:endParaRPr lang="ru-RU" sz="2800" b="1" dirty="0"/>
          </a:p>
        </p:txBody>
      </p:sp>
      <p:pic>
        <p:nvPicPr>
          <p:cNvPr id="1026" name="Picture 2" descr="C:\Users\Tatiana\Desktop\Святые_мощи_благоверных_Муромских_Петра_и_Феврон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828168"/>
            <a:ext cx="4173943" cy="3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atiana\Desktop\23241_20160330_1837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80" y="836712"/>
            <a:ext cx="3657593" cy="272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atiana\Desktop\62953012eR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79" y="3789040"/>
            <a:ext cx="365759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09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897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города Москвы «Школа №1383»</dc:title>
  <dc:creator>OOO</dc:creator>
  <cp:lastModifiedBy>Tatiana</cp:lastModifiedBy>
  <cp:revision>24</cp:revision>
  <dcterms:created xsi:type="dcterms:W3CDTF">2022-01-15T15:48:46Z</dcterms:created>
  <dcterms:modified xsi:type="dcterms:W3CDTF">2024-01-04T19:32:56Z</dcterms:modified>
</cp:coreProperties>
</file>