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309" r:id="rId2"/>
    <p:sldId id="258" r:id="rId3"/>
    <p:sldId id="262" r:id="rId4"/>
    <p:sldId id="263" r:id="rId5"/>
    <p:sldId id="292" r:id="rId6"/>
    <p:sldId id="264" r:id="rId7"/>
    <p:sldId id="293" r:id="rId8"/>
    <p:sldId id="278" r:id="rId9"/>
    <p:sldId id="294" r:id="rId10"/>
    <p:sldId id="265" r:id="rId11"/>
    <p:sldId id="295" r:id="rId12"/>
    <p:sldId id="266" r:id="rId13"/>
    <p:sldId id="296" r:id="rId14"/>
    <p:sldId id="267" r:id="rId15"/>
    <p:sldId id="297" r:id="rId16"/>
    <p:sldId id="268" r:id="rId17"/>
    <p:sldId id="298" r:id="rId18"/>
    <p:sldId id="269" r:id="rId19"/>
    <p:sldId id="299" r:id="rId20"/>
    <p:sldId id="270" r:id="rId21"/>
    <p:sldId id="271" r:id="rId22"/>
    <p:sldId id="300" r:id="rId23"/>
    <p:sldId id="272" r:id="rId24"/>
    <p:sldId id="301" r:id="rId25"/>
    <p:sldId id="273" r:id="rId26"/>
    <p:sldId id="302" r:id="rId27"/>
    <p:sldId id="275" r:id="rId28"/>
    <p:sldId id="303" r:id="rId29"/>
    <p:sldId id="276" r:id="rId30"/>
    <p:sldId id="304" r:id="rId31"/>
    <p:sldId id="274" r:id="rId32"/>
    <p:sldId id="305" r:id="rId33"/>
    <p:sldId id="277" r:id="rId34"/>
    <p:sldId id="279" r:id="rId35"/>
    <p:sldId id="306" r:id="rId36"/>
    <p:sldId id="280" r:id="rId37"/>
    <p:sldId id="281" r:id="rId38"/>
    <p:sldId id="282" r:id="rId39"/>
    <p:sldId id="283" r:id="rId40"/>
    <p:sldId id="284" r:id="rId41"/>
    <p:sldId id="285" r:id="rId42"/>
    <p:sldId id="286" r:id="rId43"/>
    <p:sldId id="287" r:id="rId44"/>
    <p:sldId id="307" r:id="rId45"/>
    <p:sldId id="288" r:id="rId46"/>
    <p:sldId id="289" r:id="rId47"/>
    <p:sldId id="308" r:id="rId48"/>
    <p:sldId id="310"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CC00"/>
    <a:srgbClr val="005000"/>
    <a:srgbClr val="CC3300"/>
    <a:srgbClr val="FF3300"/>
    <a:srgbClr val="194B32"/>
    <a:srgbClr val="6C0000"/>
    <a:srgbClr val="00FF00"/>
    <a:srgbClr val="CC0000"/>
    <a:srgbClr val="007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75" autoAdjust="0"/>
    <p:restoredTop sz="94660"/>
  </p:normalViewPr>
  <p:slideViewPr>
    <p:cSldViewPr>
      <p:cViewPr varScale="1">
        <p:scale>
          <a:sx n="69" d="100"/>
          <a:sy n="69" d="100"/>
        </p:scale>
        <p:origin x="-1434" y="-90"/>
      </p:cViewPr>
      <p:guideLst>
        <p:guide orient="horz" pos="2160"/>
        <p:guide pos="2880"/>
      </p:guideLst>
    </p:cSldViewPr>
  </p:slideViewPr>
  <p:notesTextViewPr>
    <p:cViewPr>
      <p:scale>
        <a:sx n="100" d="100"/>
        <a:sy n="100" d="100"/>
      </p:scale>
      <p:origin x="0" y="0"/>
    </p:cViewPr>
  </p:notesTextViewPr>
  <p:notesViewPr>
    <p:cSldViewPr>
      <p:cViewPr varScale="1">
        <p:scale>
          <a:sx n="41" d="100"/>
          <a:sy n="41" d="100"/>
        </p:scale>
        <p:origin x="-2381"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12-22T12:25:50.333" idx="1">
    <p:pos x="10" y="10"/>
    <p:text>весна, лето, осень ,зима</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7ED871A-A9B2-4851-B395-97791AB560C0}" type="datetimeFigureOut">
              <a:rPr lang="ru-RU" smtClean="0"/>
              <a:t>05.01.2024</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1DBD03-DE9E-40E5-837B-ED246547F1EA}" type="slidenum">
              <a:rPr lang="ru-RU" smtClean="0"/>
              <a:t>‹#›</a:t>
            </a:fld>
            <a:endParaRPr lang="ru-RU"/>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B3BA11-3E7A-4E76-8742-013AFA0AE1E6}" type="datetimeFigureOut">
              <a:rPr lang="ru-RU" smtClean="0"/>
              <a:t>05.01.2024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7490F9-E3BD-4B13-BB53-0A97F18A0CD7}" type="slidenum">
              <a:rPr lang="ru-RU" smtClean="0"/>
              <a:t>‹#›</a:t>
            </a:fld>
            <a:endParaRPr lang="ru-RU"/>
          </a:p>
        </p:txBody>
      </p:sp>
    </p:spTree>
    <p:extLst>
      <p:ext uri="{BB962C8B-B14F-4D97-AF65-F5344CB8AC3E}">
        <p14:creationId xmlns:p14="http://schemas.microsoft.com/office/powerpoint/2010/main" val="2140596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8786DDDE-3C24-42F7-AD86-2E92357493A0}" type="datetimeFigureOut">
              <a:rPr lang="ru-RU" smtClean="0"/>
              <a:pPr/>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EAE15F-6247-4BFE-8560-255CB9D3AF3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86DDDE-3C24-42F7-AD86-2E92357493A0}" type="datetimeFigureOut">
              <a:rPr lang="ru-RU" smtClean="0"/>
              <a:pPr/>
              <a:t>05.01.2024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EAE15F-6247-4BFE-8560-255CB9D3AF3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file:///C:\Program%20Files\IstraSoft\Birds\Text\dir_birds\birds_content\381.x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file:///C:\Program%20Files\IstraSoft\Birds\Text\dir_birds\birds_content\713.x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file:///C:\Program%20Files\IstraSoft\Birds\Text\dir_birds\birds_content\489.x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file:///C:\Program%20Files\IstraSoft\Birds\Text\dir_birds\birds_content\645.x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file:///C:\Program%20Files\IstraSoft\Birds\Text\dir_birds\birds_content\417.x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file:///C:\Program%20Files\IstraSoft\Birds\Text\dir_birds\birds_content\394.x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file:///C:\Program%20Files\IstraSoft\Birds\Text\dir_birds\birds_content\435.x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file:///C:\Program%20Files\IstraSoft\Birds\Text\dir_birds\birds_content\638.x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file:///C:\Program%20Files\IstraSoft\Birds\Text\dir_birds\birds_content\690.xm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file:///C:\Program%20Files\IstraSoft\Birds\Text\dir_birds\birds_content\204.x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file:///C:\Program%20Files\IstraSoft\Birds\Text\dir_birds\birds_content\741.xml"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file:///C:\Program%20Files\IstraSoft\Birds\Text\dir_birds\birds_content\601.xml"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file:///C:\Program%20Files\IstraSoft\Birds\Text\dir_birds\birds_content\512.x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3231232"/>
          </a:xfrm>
        </p:spPr>
        <p:txBody>
          <a:bodyPr>
            <a:normAutofit/>
          </a:bodyPr>
          <a:lstStyle/>
          <a:p>
            <a:r>
              <a:rPr lang="ru-RU" sz="6000" b="1" dirty="0" smtClean="0">
                <a:solidFill>
                  <a:srgbClr val="005000"/>
                </a:solidFill>
              </a:rPr>
              <a:t>Фенологические </a:t>
            </a:r>
            <a:r>
              <a:rPr lang="ru-RU" sz="6000" b="1" dirty="0">
                <a:solidFill>
                  <a:srgbClr val="005000"/>
                </a:solidFill>
              </a:rPr>
              <a:t>(сезонные) наблюдения за </a:t>
            </a:r>
            <a:r>
              <a:rPr lang="ru-RU" sz="6000" b="1" dirty="0" smtClean="0">
                <a:solidFill>
                  <a:srgbClr val="005000"/>
                </a:solidFill>
              </a:rPr>
              <a:t>птицами</a:t>
            </a:r>
            <a:endParaRPr lang="ru-RU" sz="6000" b="1" dirty="0">
              <a:solidFill>
                <a:srgbClr val="005000"/>
              </a:solidFill>
            </a:endParaRPr>
          </a:p>
        </p:txBody>
      </p:sp>
      <p:sp>
        <p:nvSpPr>
          <p:cNvPr id="5" name="Прямоугольник 4"/>
          <p:cNvSpPr/>
          <p:nvPr/>
        </p:nvSpPr>
        <p:spPr>
          <a:xfrm>
            <a:off x="1547664" y="5013176"/>
            <a:ext cx="6336704" cy="1384995"/>
          </a:xfrm>
          <a:prstGeom prst="rect">
            <a:avLst/>
          </a:prstGeom>
        </p:spPr>
        <p:txBody>
          <a:bodyPr wrap="square">
            <a:spAutoFit/>
          </a:bodyPr>
          <a:lstStyle/>
          <a:p>
            <a:pPr algn="r"/>
            <a:r>
              <a:rPr lang="ru-RU" sz="2800" b="1" dirty="0" smtClean="0">
                <a:solidFill>
                  <a:srgbClr val="00CC00"/>
                </a:solidFill>
              </a:rPr>
              <a:t>Разработала учитель биологии: </a:t>
            </a:r>
            <a:r>
              <a:rPr lang="ru-RU" sz="2800" b="1" dirty="0" err="1" smtClean="0">
                <a:solidFill>
                  <a:srgbClr val="00CC00"/>
                </a:solidFill>
              </a:rPr>
              <a:t>Жекшенбекова</a:t>
            </a:r>
            <a:r>
              <a:rPr lang="ru-RU" sz="2800" b="1" dirty="0" smtClean="0">
                <a:solidFill>
                  <a:srgbClr val="00CC00"/>
                </a:solidFill>
              </a:rPr>
              <a:t> </a:t>
            </a:r>
            <a:r>
              <a:rPr lang="ru-RU" sz="2800" b="1" dirty="0" err="1" smtClean="0">
                <a:solidFill>
                  <a:srgbClr val="00CC00"/>
                </a:solidFill>
              </a:rPr>
              <a:t>Адина</a:t>
            </a:r>
            <a:r>
              <a:rPr lang="ru-RU" sz="2800" b="1" dirty="0" smtClean="0">
                <a:solidFill>
                  <a:srgbClr val="00CC00"/>
                </a:solidFill>
              </a:rPr>
              <a:t> </a:t>
            </a:r>
            <a:r>
              <a:rPr lang="ru-RU" sz="2800" b="1" dirty="0" err="1" smtClean="0">
                <a:solidFill>
                  <a:srgbClr val="00CC00"/>
                </a:solidFill>
              </a:rPr>
              <a:t>Жекшенбековна</a:t>
            </a:r>
            <a:endParaRPr lang="ru-RU" sz="2800" b="1" dirty="0">
              <a:solidFill>
                <a:srgbClr val="00CC00"/>
              </a:solidFill>
            </a:endParaRPr>
          </a:p>
        </p:txBody>
      </p:sp>
    </p:spTree>
    <p:extLst>
      <p:ext uri="{BB962C8B-B14F-4D97-AF65-F5344CB8AC3E}">
        <p14:creationId xmlns:p14="http://schemas.microsoft.com/office/powerpoint/2010/main" val="170087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i="1" dirty="0"/>
              <a:t>Вяхирь</a:t>
            </a:r>
            <a:endParaRPr lang="ru-RU" sz="5400" dirty="0">
              <a:latin typeface="Arial Black" pitchFamily="34" charset="0"/>
            </a:endParaRPr>
          </a:p>
        </p:txBody>
      </p:sp>
      <p:sp>
        <p:nvSpPr>
          <p:cNvPr id="5" name="Прямоугольник 4"/>
          <p:cNvSpPr/>
          <p:nvPr/>
        </p:nvSpPr>
        <p:spPr>
          <a:xfrm>
            <a:off x="2286000" y="141947"/>
            <a:ext cx="4572000" cy="286232"/>
          </a:xfrm>
          <a:prstGeom prst="rect">
            <a:avLst/>
          </a:prstGeom>
        </p:spPr>
        <p:txBody>
          <a:bodyPr>
            <a:spAutoFit/>
          </a:bodyPr>
          <a:lstStyle/>
          <a:p>
            <a:pPr algn="just">
              <a:lnSpc>
                <a:spcPct val="90000"/>
              </a:lnSpc>
            </a:pPr>
            <a:endParaRPr lang="ru-RU" sz="1400" dirty="0"/>
          </a:p>
        </p:txBody>
      </p:sp>
      <p:sp>
        <p:nvSpPr>
          <p:cNvPr id="6" name="Содержимое 5"/>
          <p:cNvSpPr>
            <a:spLocks noGrp="1"/>
          </p:cNvSpPr>
          <p:nvPr>
            <p:ph idx="1"/>
          </p:nvPr>
        </p:nvSpPr>
        <p:spPr/>
        <p:txBody>
          <a:bodyPr>
            <a:normAutofit fontScale="70000" lnSpcReduction="20000"/>
          </a:bodyPr>
          <a:lstStyle/>
          <a:p>
            <a:pPr algn="just">
              <a:lnSpc>
                <a:spcPct val="90000"/>
              </a:lnSpc>
              <a:buNone/>
            </a:pPr>
            <a:r>
              <a:rPr lang="ru-RU" dirty="0">
                <a:cs typeface="Times New Roman" pitchFamily="18" charset="0"/>
              </a:rPr>
              <a:t>Птицы прилетают весной в апреле. Образование пар начинается еще на пролете и завершается на местах гнездования. Самцы воркуют, выполняют токовые полеты на гнездовой территории, демонстрируют самкам место будущего гнезда. Гнездо строят оба родителя вместе, при этом гнездо – весьма небрежная постройка, нередко просвечивающая. Иногда занимают старые гнезда ворон, сорок, хищников. </a:t>
            </a:r>
            <a:endParaRPr lang="en-US" dirty="0">
              <a:cs typeface="Times New Roman" pitchFamily="18" charset="0"/>
            </a:endParaRPr>
          </a:p>
          <a:p>
            <a:pPr>
              <a:lnSpc>
                <a:spcPct val="90000"/>
              </a:lnSpc>
              <a:buNone/>
            </a:pPr>
            <a:r>
              <a:rPr lang="ru-RU" dirty="0"/>
              <a:t>		</a:t>
            </a:r>
            <a:r>
              <a:rPr lang="ru-RU" dirty="0">
                <a:cs typeface="Times New Roman" pitchFamily="18" charset="0"/>
              </a:rPr>
              <a:t>«Вяхирь очень красив: голова, зашеек и горло </a:t>
            </a:r>
            <a:r>
              <a:rPr lang="ru-RU" dirty="0" err="1">
                <a:cs typeface="Times New Roman" pitchFamily="18" charset="0"/>
              </a:rPr>
              <a:t>винноголубо</a:t>
            </a:r>
            <a:r>
              <a:rPr lang="ru-RU" dirty="0" err="1"/>
              <a:t>-</a:t>
            </a:r>
            <a:r>
              <a:rPr lang="ru-RU" dirty="0" err="1">
                <a:cs typeface="Times New Roman" pitchFamily="18" charset="0"/>
              </a:rPr>
              <a:t>го</a:t>
            </a:r>
            <a:r>
              <a:rPr lang="ru-RU" dirty="0">
                <a:cs typeface="Times New Roman" pitchFamily="18" charset="0"/>
              </a:rPr>
              <a:t> цвета, верхняя часть спины и крыльев серо-голубые, низ спины светло-голубой, зоб и грудь красно-серые, нижняя часть шеи блестящая, зеленовато-металлического тона с ярким белым </a:t>
            </a:r>
            <a:r>
              <a:rPr lang="ru-RU" dirty="0" err="1">
                <a:cs typeface="Times New Roman" pitchFamily="18" charset="0"/>
              </a:rPr>
              <a:t>пят</a:t>
            </a:r>
            <a:r>
              <a:rPr lang="ru-RU" dirty="0" err="1"/>
              <a:t>-</a:t>
            </a:r>
            <a:r>
              <a:rPr lang="ru-RU" dirty="0" err="1">
                <a:cs typeface="Times New Roman" pitchFamily="18" charset="0"/>
              </a:rPr>
              <a:t>ном</a:t>
            </a:r>
            <a:r>
              <a:rPr lang="ru-RU" dirty="0">
                <a:cs typeface="Times New Roman" pitchFamily="18" charset="0"/>
              </a:rPr>
              <a:t>. Когда птица летит, ясно видна белесая поперечная перевязь на темном фоне раскрытого веером хвоста; обращают на себя внимание белые пятна на каждом крыле. Витютень  весьма осторожен и близко к себе не подпускает даже во время весеннего тока. Спугнутый голубь, взлетая, шумно и характерно хлопает крыльями, издавая при полете особые свистящие звуки».</a:t>
            </a:r>
            <a:r>
              <a:rPr lang="ru-RU" sz="2400" dirty="0">
                <a:cs typeface="Times New Roman" pitchFamily="18" charset="0"/>
              </a:rPr>
              <a:t>(</a:t>
            </a:r>
            <a:r>
              <a:rPr lang="ru-RU" sz="2400" dirty="0" err="1">
                <a:cs typeface="Times New Roman" pitchFamily="18" charset="0"/>
              </a:rPr>
              <a:t>Огнев</a:t>
            </a:r>
            <a:r>
              <a:rPr lang="ru-RU" sz="2400" dirty="0">
                <a:cs typeface="Times New Roman" pitchFamily="18" charset="0"/>
              </a:rPr>
              <a:t> </a:t>
            </a:r>
            <a:r>
              <a:rPr lang="ru-RU" sz="2400" dirty="0"/>
              <a:t>СИ)</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Вяхирь</a:t>
            </a:r>
            <a:endParaRPr lang="ru-RU" dirty="0"/>
          </a:p>
        </p:txBody>
      </p:sp>
      <p:pic>
        <p:nvPicPr>
          <p:cNvPr id="52226" name="Picture 2" descr="C:\Program Files\IstraSoft\Birds\Text\pic\photos\381_Columba_palumbus_picture_s.jpg">
            <a:hlinkClick r:id="rId2"/>
          </p:cNvPr>
          <p:cNvPicPr>
            <a:picLocks noChangeAspect="1" noChangeArrowheads="1"/>
          </p:cNvPicPr>
          <p:nvPr/>
        </p:nvPicPr>
        <p:blipFill>
          <a:blip r:embed="rId3" cstate="print"/>
          <a:srcRect/>
          <a:stretch>
            <a:fillRect/>
          </a:stretch>
        </p:blipFill>
        <p:spPr bwMode="auto">
          <a:xfrm>
            <a:off x="785786" y="1214422"/>
            <a:ext cx="5500726" cy="550072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800" b="1" i="1" dirty="0"/>
              <a:t>Зяблик</a:t>
            </a:r>
            <a:endParaRPr lang="ru-RU" sz="4800" dirty="0">
              <a:latin typeface="Arial Black" pitchFamily="34" charset="0"/>
            </a:endParaRPr>
          </a:p>
        </p:txBody>
      </p:sp>
      <p:sp>
        <p:nvSpPr>
          <p:cNvPr id="3" name="Содержимое 2"/>
          <p:cNvSpPr>
            <a:spLocks noGrp="1"/>
          </p:cNvSpPr>
          <p:nvPr>
            <p:ph idx="1"/>
          </p:nvPr>
        </p:nvSpPr>
        <p:spPr/>
        <p:txBody>
          <a:bodyPr>
            <a:normAutofit fontScale="77500" lnSpcReduction="20000"/>
          </a:bodyPr>
          <a:lstStyle/>
          <a:p>
            <a:pPr algn="just">
              <a:lnSpc>
                <a:spcPct val="90000"/>
              </a:lnSpc>
              <a:buNone/>
            </a:pPr>
            <a:r>
              <a:rPr lang="ru-RU" b="1" dirty="0"/>
              <a:t>	</a:t>
            </a:r>
            <a:r>
              <a:rPr lang="ru-RU" b="1" dirty="0">
                <a:cs typeface="Times New Roman" pitchFamily="18" charset="0"/>
              </a:rPr>
              <a:t>Зяблик – одна из многочисленных наших птиц, встречающаяся повсюду, где есть деревья. Прилетает в конце марта – начале апреля, а улетает в октябре. Самцы прилетают раньше, с прилетом самок образуются пары, самцы распевают, выступая обязательными участниками лесного хора.</a:t>
            </a:r>
          </a:p>
          <a:p>
            <a:pPr algn="just">
              <a:lnSpc>
                <a:spcPct val="90000"/>
              </a:lnSpc>
              <a:buNone/>
            </a:pPr>
            <a:r>
              <a:rPr lang="ru-RU" b="1" dirty="0"/>
              <a:t>		</a:t>
            </a:r>
            <a:r>
              <a:rPr lang="ru-RU" b="1" dirty="0">
                <a:cs typeface="Times New Roman" pitchFamily="18" charset="0"/>
              </a:rPr>
              <a:t>Размером зяблик с воробья. Бросаются в глаза белые полоски на крыльях, розовато-белая грудь, черный лоб и голубовато-серая голова.</a:t>
            </a:r>
          </a:p>
          <a:p>
            <a:pPr algn="just">
              <a:lnSpc>
                <a:spcPct val="90000"/>
              </a:lnSpc>
              <a:buNone/>
            </a:pPr>
            <a:r>
              <a:rPr lang="ru-RU" b="1" dirty="0"/>
              <a:t>		</a:t>
            </a:r>
            <a:r>
              <a:rPr lang="ru-RU" b="1" dirty="0">
                <a:cs typeface="Times New Roman" pitchFamily="18" charset="0"/>
              </a:rPr>
              <a:t>Летом питается преимущественно насекомыми, но в холодную погоду, когда активность насекомых резко снижается, переходит на питание семенами, которые собирает с земли. </a:t>
            </a:r>
            <a:endParaRPr lang="ru-RU" b="1" dirty="0"/>
          </a:p>
          <a:p>
            <a:pPr algn="just">
              <a:lnSpc>
                <a:spcPct val="90000"/>
              </a:lnSpc>
              <a:buNone/>
            </a:pPr>
            <a:r>
              <a:rPr lang="ru-RU" b="1" dirty="0"/>
              <a:t>	</a:t>
            </a:r>
            <a:endParaRPr lang="en-US" b="1" dirty="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Зяблик</a:t>
            </a:r>
            <a:endParaRPr lang="ru-RU" dirty="0"/>
          </a:p>
        </p:txBody>
      </p:sp>
      <p:pic>
        <p:nvPicPr>
          <p:cNvPr id="53250" name="Picture 2" descr="C:\Program Files\IstraSoft\Birds\Text\pic\photos\713_Fringilla_coelebs_picture_s.jpg">
            <a:hlinkClick r:id="rId2"/>
          </p:cNvPr>
          <p:cNvPicPr>
            <a:picLocks noChangeAspect="1" noChangeArrowheads="1"/>
          </p:cNvPicPr>
          <p:nvPr/>
        </p:nvPicPr>
        <p:blipFill>
          <a:blip r:embed="rId3" cstate="print"/>
          <a:srcRect/>
          <a:stretch>
            <a:fillRect/>
          </a:stretch>
        </p:blipFill>
        <p:spPr bwMode="auto">
          <a:xfrm>
            <a:off x="500034" y="1142984"/>
            <a:ext cx="5429288" cy="542928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i="1" dirty="0"/>
              <a:t>Белая трясогузка</a:t>
            </a:r>
            <a:endParaRPr lang="ru-RU" dirty="0"/>
          </a:p>
        </p:txBody>
      </p:sp>
      <p:sp>
        <p:nvSpPr>
          <p:cNvPr id="5" name="Содержимое 4"/>
          <p:cNvSpPr>
            <a:spLocks noGrp="1"/>
          </p:cNvSpPr>
          <p:nvPr>
            <p:ph idx="1"/>
          </p:nvPr>
        </p:nvSpPr>
        <p:spPr>
          <a:xfrm rot="10800000" flipV="1">
            <a:off x="457200" y="1285860"/>
            <a:ext cx="8115328" cy="5143536"/>
          </a:xfrm>
        </p:spPr>
        <p:txBody>
          <a:bodyPr>
            <a:normAutofit fontScale="70000" lnSpcReduction="20000"/>
          </a:bodyPr>
          <a:lstStyle/>
          <a:p>
            <a:pPr algn="just">
              <a:lnSpc>
                <a:spcPct val="90000"/>
              </a:lnSpc>
              <a:buNone/>
            </a:pPr>
            <a:r>
              <a:rPr lang="ru-RU" dirty="0">
                <a:cs typeface="Times New Roman" pitchFamily="18" charset="0"/>
              </a:rPr>
              <a:t>Впервые после зимы мы встречаем трясогузку в пору вскрытия рек. Серая с яркой черной «манишкой» и белыми щечками птичка торопливо бегает, семеня лапками по самому краю береговой полыньи или по берегу, или просто по парку. Тряся длинным хвостом, звонко выкрикивая звенящие позывы и внезапно </a:t>
            </a:r>
            <a:r>
              <a:rPr lang="ru-RU" dirty="0" err="1">
                <a:cs typeface="Times New Roman" pitchFamily="18" charset="0"/>
              </a:rPr>
              <a:t>взлетывая</a:t>
            </a:r>
            <a:r>
              <a:rPr lang="ru-RU" dirty="0">
                <a:cs typeface="Times New Roman" pitchFamily="18" charset="0"/>
              </a:rPr>
              <a:t> вверх, она бегает за первыми весенними насекомыми. </a:t>
            </a:r>
          </a:p>
          <a:p>
            <a:pPr algn="just">
              <a:lnSpc>
                <a:spcPct val="90000"/>
              </a:lnSpc>
              <a:buNone/>
            </a:pPr>
            <a:r>
              <a:rPr lang="ru-RU" dirty="0"/>
              <a:t>		</a:t>
            </a:r>
            <a:r>
              <a:rPr lang="ru-RU" dirty="0">
                <a:cs typeface="Times New Roman" pitchFamily="18" charset="0"/>
              </a:rPr>
              <a:t>Вскоре после прилета можно наблюдать весенние пляски и пение самцов. На каком-нибудь коньке крыши или на ее скате с захлебывающимся торопливым щебетаньем, тряся хвостом, бегает, кланяется, распускает хвост и порывисто взлетает перед самкой ухаживающий самец; иногда такой танец продолжается минут пять. </a:t>
            </a:r>
            <a:endParaRPr lang="en-US" dirty="0">
              <a:cs typeface="Times New Roman" pitchFamily="18" charset="0"/>
            </a:endParaRPr>
          </a:p>
          <a:p>
            <a:pPr>
              <a:lnSpc>
                <a:spcPct val="90000"/>
              </a:lnSpc>
              <a:buNone/>
            </a:pPr>
            <a:r>
              <a:rPr lang="ru-RU" dirty="0"/>
              <a:t>		</a:t>
            </a:r>
            <a:r>
              <a:rPr lang="ru-RU" dirty="0">
                <a:cs typeface="Times New Roman" pitchFamily="18" charset="0"/>
              </a:rPr>
              <a:t>В конце апреля можно наблюдать трясогузок уже у гнезд, которые помещаются под мостами, под крышей строений и в закрытых местах. Подрастающие птенцы громким писком выдают место гнезда (А.Н.Промптов).</a:t>
            </a:r>
            <a:r>
              <a:rPr lang="en-US" dirty="0"/>
              <a:t> </a:t>
            </a:r>
            <a:endParaRPr lang="ru-RU" dirty="0"/>
          </a:p>
          <a:p>
            <a:pPr algn="just">
              <a:lnSpc>
                <a:spcPct val="90000"/>
              </a:lnSpc>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Белая трясогузка</a:t>
            </a:r>
            <a:endParaRPr lang="ru-RU" dirty="0"/>
          </a:p>
        </p:txBody>
      </p:sp>
      <p:pic>
        <p:nvPicPr>
          <p:cNvPr id="54274" name="Picture 2" descr="C:\Program Files\IstraSoft\Birds\Text\pic\photos\489_motacilla_alba_picture_s.jpg">
            <a:hlinkClick r:id="rId2"/>
          </p:cNvPr>
          <p:cNvPicPr>
            <a:picLocks noChangeAspect="1" noChangeArrowheads="1"/>
          </p:cNvPicPr>
          <p:nvPr/>
        </p:nvPicPr>
        <p:blipFill>
          <a:blip r:embed="rId3" cstate="print"/>
          <a:srcRect/>
          <a:stretch>
            <a:fillRect/>
          </a:stretch>
        </p:blipFill>
        <p:spPr bwMode="auto">
          <a:xfrm>
            <a:off x="285720" y="1142984"/>
            <a:ext cx="5286412" cy="528641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i="1" dirty="0"/>
              <a:t>Обыкновенный соловей</a:t>
            </a:r>
            <a:endParaRPr lang="ru-RU" dirty="0"/>
          </a:p>
        </p:txBody>
      </p:sp>
      <p:sp>
        <p:nvSpPr>
          <p:cNvPr id="5" name="Содержимое 4"/>
          <p:cNvSpPr>
            <a:spLocks noGrp="1"/>
          </p:cNvSpPr>
          <p:nvPr>
            <p:ph idx="1"/>
          </p:nvPr>
        </p:nvSpPr>
        <p:spPr/>
        <p:txBody>
          <a:bodyPr>
            <a:normAutofit fontScale="85000" lnSpcReduction="20000"/>
          </a:bodyPr>
          <a:lstStyle/>
          <a:p>
            <a:pPr algn="just">
              <a:lnSpc>
                <a:spcPct val="90000"/>
              </a:lnSpc>
              <a:buNone/>
            </a:pPr>
            <a:r>
              <a:rPr lang="ru-RU" dirty="0"/>
              <a:t>	</a:t>
            </a:r>
            <a:r>
              <a:rPr lang="ru-RU" b="1" dirty="0">
                <a:cs typeface="Times New Roman" pitchFamily="18" charset="0"/>
              </a:rPr>
              <a:t>В начале мая прилетают соловьи – самые заметные певцы. Их пение можно теперь слышать до конца июня. В первые недели он поет всю ночь, а также нередко и днем. Пение соловья знают многие, но мало кто узнает в невзрачной буроватой птице одного из лучших певцов. Величиной соловей с воробья, бурого цвета, с крупным, несколько рыжеватым хвостом, которым он постоянно поводит.</a:t>
            </a:r>
            <a:endParaRPr lang="ru-RU" b="1" dirty="0"/>
          </a:p>
          <a:p>
            <a:pPr algn="just">
              <a:lnSpc>
                <a:spcPct val="90000"/>
              </a:lnSpc>
              <a:buNone/>
            </a:pPr>
            <a:r>
              <a:rPr lang="ru-RU" b="1" dirty="0"/>
              <a:t>		</a:t>
            </a:r>
            <a:r>
              <a:rPr lang="ru-RU" b="1" dirty="0">
                <a:cs typeface="Times New Roman" pitchFamily="18" charset="0"/>
              </a:rPr>
              <a:t>Наблюдать соловья также трудно, как легко слушать его пение. Он довольно скрытен и прячется в густых зарослях кустарника. Лишь по его свистовому выкрику и характерному шипенью можно узнать соловья в промелькнувшем среди ветвей силуэте</a:t>
            </a:r>
            <a:r>
              <a:rPr lang="ru-RU" dirty="0">
                <a:cs typeface="Times New Roman" pitchFamily="18" charset="0"/>
              </a:rPr>
              <a:t>.</a:t>
            </a:r>
            <a:r>
              <a:rPr lang="en-US" dirty="0"/>
              <a:t> </a:t>
            </a:r>
            <a:endParaRPr lang="ru-RU" dirty="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Обыкновенный соловей</a:t>
            </a:r>
            <a:endParaRPr lang="ru-RU" dirty="0"/>
          </a:p>
        </p:txBody>
      </p:sp>
      <p:pic>
        <p:nvPicPr>
          <p:cNvPr id="55298" name="Picture 2" descr="C:\Program Files\IstraSoft\Birds\Text\pic\photos\645_luscinia_luscinia_picture_s.jpg">
            <a:hlinkClick r:id="rId2"/>
          </p:cNvPr>
          <p:cNvPicPr>
            <a:picLocks noChangeAspect="1" noChangeArrowheads="1"/>
          </p:cNvPicPr>
          <p:nvPr/>
        </p:nvPicPr>
        <p:blipFill>
          <a:blip r:embed="rId3" cstate="print"/>
          <a:srcRect/>
          <a:stretch>
            <a:fillRect/>
          </a:stretch>
        </p:blipFill>
        <p:spPr bwMode="auto">
          <a:xfrm>
            <a:off x="642910" y="1357278"/>
            <a:ext cx="5286412" cy="528641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b="1" i="1" dirty="0"/>
              <a:t>Черный стриж</a:t>
            </a:r>
            <a:endParaRPr lang="ru-RU" sz="4800" dirty="0">
              <a:latin typeface="Arial Black" pitchFamily="34" charset="0"/>
            </a:endParaRPr>
          </a:p>
        </p:txBody>
      </p:sp>
      <p:sp>
        <p:nvSpPr>
          <p:cNvPr id="3" name="Содержимое 2"/>
          <p:cNvSpPr>
            <a:spLocks noGrp="1"/>
          </p:cNvSpPr>
          <p:nvPr>
            <p:ph idx="1"/>
          </p:nvPr>
        </p:nvSpPr>
        <p:spPr/>
        <p:txBody>
          <a:bodyPr>
            <a:normAutofit fontScale="85000" lnSpcReduction="20000"/>
          </a:bodyPr>
          <a:lstStyle/>
          <a:p>
            <a:pPr algn="just">
              <a:buNone/>
            </a:pPr>
            <a:r>
              <a:rPr lang="ru-RU" b="1" dirty="0">
                <a:cs typeface="Times New Roman" pitchFamily="18" charset="0"/>
              </a:rPr>
              <a:t>Наконец, позднее всех показываются стрижи. Они прилетают в середине мая, обычно внезапно. Их прилет приурочен ко времени, в массе появляются летающие насекомые – единственная их пища. </a:t>
            </a:r>
            <a:endParaRPr lang="en-US" b="1" dirty="0">
              <a:cs typeface="Times New Roman" pitchFamily="18" charset="0"/>
            </a:endParaRPr>
          </a:p>
          <a:p>
            <a:pPr>
              <a:buNone/>
            </a:pPr>
            <a:r>
              <a:rPr lang="ru-RU" b="1" dirty="0"/>
              <a:t>		</a:t>
            </a:r>
            <a:r>
              <a:rPr lang="ru-RU" b="1" dirty="0">
                <a:cs typeface="Times New Roman" pitchFamily="18" charset="0"/>
              </a:rPr>
              <a:t>Стриж – один из самых лучших летунов; следить за необычайно стремительным полетом стайки стрижей, несущихся с красивым громким свистом, - большое удовольствие. По земле он не ходит, так как его короткие ножки с четырьмя пальцами, направленными вперед, слабы и позволяют ему только удерживаться на вертикальных поверхностях стен, скал, дупел.</a:t>
            </a:r>
            <a:r>
              <a:rPr lang="en-US" b="1" dirty="0"/>
              <a:t> </a:t>
            </a:r>
            <a:endParaRPr lang="ru-RU" b="1" dirty="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Черный стриж</a:t>
            </a:r>
            <a:endParaRPr lang="ru-RU" dirty="0"/>
          </a:p>
        </p:txBody>
      </p:sp>
      <p:pic>
        <p:nvPicPr>
          <p:cNvPr id="56322" name="Picture 2" descr="C:\Program Files\IstraSoft\Birds\Text\pic\photos\417_Apus_apus_picture_s.jpg">
            <a:hlinkClick r:id="rId2"/>
          </p:cNvPr>
          <p:cNvPicPr>
            <a:picLocks noChangeAspect="1" noChangeArrowheads="1"/>
          </p:cNvPicPr>
          <p:nvPr/>
        </p:nvPicPr>
        <p:blipFill>
          <a:blip r:embed="rId3" cstate="print"/>
          <a:srcRect/>
          <a:stretch>
            <a:fillRect/>
          </a:stretch>
        </p:blipFill>
        <p:spPr bwMode="auto">
          <a:xfrm>
            <a:off x="0" y="1142984"/>
            <a:ext cx="5429268" cy="542926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Заголовок 1"/>
          <p:cNvSpPr>
            <a:spLocks noGrp="1"/>
          </p:cNvSpPr>
          <p:nvPr>
            <p:ph type="title"/>
          </p:nvPr>
        </p:nvSpPr>
        <p:spPr>
          <a:xfrm>
            <a:off x="395536" y="260648"/>
            <a:ext cx="8280920" cy="922114"/>
          </a:xfrm>
        </p:spPr>
        <p:txBody>
          <a:bodyPr>
            <a:normAutofit fontScale="90000"/>
          </a:bodyPr>
          <a:lstStyle/>
          <a:p>
            <a:r>
              <a:rPr lang="ru-RU" dirty="0">
                <a:solidFill>
                  <a:srgbClr val="00CC00"/>
                </a:solidFill>
              </a:rPr>
              <a:t>Фенологические экскурсии</a:t>
            </a:r>
            <a:r>
              <a:rPr lang="ru-RU" dirty="0"/>
              <a:t/>
            </a:r>
            <a:br>
              <a:rPr lang="ru-RU" dirty="0"/>
            </a:br>
            <a:endParaRPr lang="ru-RU" dirty="0">
              <a:solidFill>
                <a:srgbClr val="CC0000"/>
              </a:solidFill>
              <a:effectLst>
                <a:outerShdw blurRad="38100" dist="38100" dir="2700000" algn="tl">
                  <a:srgbClr val="000000">
                    <a:alpha val="43137"/>
                  </a:srgbClr>
                </a:outerShdw>
              </a:effectLst>
            </a:endParaRPr>
          </a:p>
        </p:txBody>
      </p:sp>
      <p:sp>
        <p:nvSpPr>
          <p:cNvPr id="7" name="Содержимое 5"/>
          <p:cNvSpPr>
            <a:spLocks noGrp="1"/>
          </p:cNvSpPr>
          <p:nvPr>
            <p:ph idx="1"/>
          </p:nvPr>
        </p:nvSpPr>
        <p:spPr>
          <a:xfrm>
            <a:off x="285720" y="928670"/>
            <a:ext cx="8352928" cy="4896544"/>
          </a:xfrm>
        </p:spPr>
        <p:txBody>
          <a:bodyPr>
            <a:noAutofit/>
          </a:bodyPr>
          <a:lstStyle/>
          <a:p>
            <a:pPr algn="ctr">
              <a:buNone/>
            </a:pPr>
            <a:r>
              <a:rPr lang="ru-RU" sz="1800" b="1" i="1" dirty="0">
                <a:solidFill>
                  <a:srgbClr val="6C0000"/>
                </a:solidFill>
                <a:cs typeface="Times New Roman" pitchFamily="18" charset="0"/>
              </a:rPr>
              <a:t>Фенологические (сезонные) наблюдения за птицами</a:t>
            </a:r>
            <a:endParaRPr lang="ru-RU" sz="1800" b="1" i="1" dirty="0">
              <a:solidFill>
                <a:srgbClr val="6C0000"/>
              </a:solidFill>
            </a:endParaRPr>
          </a:p>
          <a:p>
            <a:pPr>
              <a:buNone/>
            </a:pPr>
            <a:r>
              <a:rPr lang="ru-RU" sz="1800" b="1" dirty="0">
                <a:cs typeface="Times New Roman" pitchFamily="18" charset="0"/>
              </a:rPr>
              <a:t>	</a:t>
            </a:r>
            <a:r>
              <a:rPr lang="ru-RU" sz="1800" b="1" dirty="0"/>
              <a:t>	</a:t>
            </a:r>
            <a:r>
              <a:rPr lang="ru-RU" sz="1800" b="1" dirty="0">
                <a:cs typeface="Times New Roman" pitchFamily="18" charset="0"/>
              </a:rPr>
              <a:t>Для наблюдения за птицами выбираются специальные маршруты, ежегодно посещаемые в нужные периоды (во время перелетов, зимних наблюдений). Для рано прилетающих птиц - это речные долины, поля, опушки леса, сады, парки.</a:t>
            </a:r>
            <a:endParaRPr lang="en-US" sz="1800" b="1" dirty="0">
              <a:cs typeface="Times New Roman" pitchFamily="18" charset="0"/>
            </a:endParaRPr>
          </a:p>
          <a:p>
            <a:pPr>
              <a:buNone/>
            </a:pPr>
            <a:r>
              <a:rPr lang="ru-RU" sz="1800" b="1" dirty="0"/>
              <a:t>	</a:t>
            </a:r>
            <a:r>
              <a:rPr lang="ru-RU" sz="1800" b="1" dirty="0">
                <a:cs typeface="Times New Roman" pitchFamily="18" charset="0"/>
              </a:rPr>
              <a:t>Наблюдения лучше всего вести в утренние часы (птицы активны и поют чаще).</a:t>
            </a:r>
            <a:endParaRPr lang="en-US" sz="1800" b="1" dirty="0">
              <a:cs typeface="Times New Roman" pitchFamily="18" charset="0"/>
            </a:endParaRPr>
          </a:p>
          <a:p>
            <a:pPr>
              <a:buNone/>
            </a:pPr>
            <a:r>
              <a:rPr lang="ru-RU" sz="1800" b="1" dirty="0"/>
              <a:t>	</a:t>
            </a:r>
            <a:r>
              <a:rPr lang="ru-RU" sz="1800" b="1" dirty="0">
                <a:cs typeface="Times New Roman" pitchFamily="18" charset="0"/>
              </a:rPr>
              <a:t>Первых рано прилетающих птиц надо ждать с появлением первых признаков весны – потеплением воздуха и появлением первых проталин на южных склонах. </a:t>
            </a:r>
            <a:r>
              <a:rPr lang="ru-RU" sz="1800" b="1" dirty="0"/>
              <a:t>	</a:t>
            </a:r>
            <a:r>
              <a:rPr lang="ru-RU" sz="1800" b="1" dirty="0">
                <a:cs typeface="Times New Roman" pitchFamily="18" charset="0"/>
              </a:rPr>
              <a:t>Наблюдения за отлетом и осенним пролетом птиц надо начинать с августа.</a:t>
            </a:r>
            <a:endParaRPr lang="en-US" sz="1800" b="1" dirty="0">
              <a:cs typeface="Times New Roman" pitchFamily="18" charset="0"/>
            </a:endParaRPr>
          </a:p>
          <a:p>
            <a:pPr>
              <a:buNone/>
            </a:pPr>
            <a:r>
              <a:rPr lang="ru-RU" sz="1800" b="1" dirty="0"/>
              <a:t>	</a:t>
            </a:r>
            <a:r>
              <a:rPr lang="ru-RU" sz="1800" b="1" dirty="0">
                <a:cs typeface="Times New Roman" pitchFamily="18" charset="0"/>
              </a:rPr>
              <a:t>Начало прилета или отлета – замечены первые единичные особи или первая пролетная группа, стая) данного вида. Отмечать можно и по голосу (песня жаворонка, кукование кукушки, песня соловья). Массовый прилет или пролет – численность птиц данного вида резко увеличилась.</a:t>
            </a:r>
            <a:endParaRPr lang="en-US" sz="1800" b="1" dirty="0">
              <a:cs typeface="Times New Roman" pitchFamily="18" charset="0"/>
            </a:endParaRPr>
          </a:p>
          <a:p>
            <a:pPr>
              <a:buNone/>
            </a:pPr>
            <a:r>
              <a:rPr lang="ru-RU" sz="1800" b="1" dirty="0"/>
              <a:t>	</a:t>
            </a:r>
            <a:r>
              <a:rPr lang="ru-RU" sz="1800" b="1" dirty="0">
                <a:cs typeface="Times New Roman" pitchFamily="18" charset="0"/>
              </a:rPr>
              <a:t>Наблюдая пролет (отлет), для стайных пролетных птиц (гуси, журавли и др.) отмечаются даты начала (первая пролетная стая), массового пролета (день наибольшего количества пролетных стай) и его окончание (день, после которого пролетные стаи больше не встречались).</a:t>
            </a:r>
            <a:endParaRPr lang="en-US" sz="1800" b="1" dirty="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FF0000"/>
                </a:solidFill>
              </a:rPr>
              <a:t>ЛЕТО</a:t>
            </a:r>
            <a:endParaRPr lang="ru-RU" dirty="0"/>
          </a:p>
        </p:txBody>
      </p:sp>
      <p:sp>
        <p:nvSpPr>
          <p:cNvPr id="6" name="Содержимое 5"/>
          <p:cNvSpPr>
            <a:spLocks noGrp="1"/>
          </p:cNvSpPr>
          <p:nvPr>
            <p:ph idx="1"/>
          </p:nvPr>
        </p:nvSpPr>
        <p:spPr/>
        <p:txBody>
          <a:bodyPr>
            <a:normAutofit fontScale="77500" lnSpcReduction="20000"/>
          </a:bodyPr>
          <a:lstStyle/>
          <a:p>
            <a:pPr algn="ctr">
              <a:buNone/>
            </a:pPr>
            <a:r>
              <a:rPr lang="ru-RU" b="1" i="1" dirty="0">
                <a:solidFill>
                  <a:srgbClr val="FF0000"/>
                </a:solidFill>
                <a:cs typeface="Times New Roman" pitchFamily="18" charset="0"/>
              </a:rPr>
              <a:t>Лето в лесу</a:t>
            </a:r>
          </a:p>
          <a:p>
            <a:pPr algn="just">
              <a:buNone/>
            </a:pPr>
            <a:r>
              <a:rPr lang="ru-RU" dirty="0"/>
              <a:t>		</a:t>
            </a:r>
            <a:r>
              <a:rPr lang="ru-RU" b="1" dirty="0">
                <a:solidFill>
                  <a:srgbClr val="FF0000"/>
                </a:solidFill>
                <a:cs typeface="Times New Roman" pitchFamily="18" charset="0"/>
              </a:rPr>
              <a:t>«Быстро прошла шумная весна. Вместе с наступившим летом резко изменились внешность и жизнь леса. </a:t>
            </a:r>
            <a:endParaRPr lang="en-US" b="1" dirty="0">
              <a:solidFill>
                <a:srgbClr val="FF0000"/>
              </a:solidFill>
              <a:cs typeface="Times New Roman" pitchFamily="18" charset="0"/>
            </a:endParaRPr>
          </a:p>
          <a:p>
            <a:pPr algn="just">
              <a:buNone/>
            </a:pPr>
            <a:r>
              <a:rPr lang="ru-RU" b="1" dirty="0">
                <a:solidFill>
                  <a:srgbClr val="FF0000"/>
                </a:solidFill>
              </a:rPr>
              <a:t>	</a:t>
            </a:r>
            <a:r>
              <a:rPr lang="ru-RU" b="1" dirty="0">
                <a:solidFill>
                  <a:srgbClr val="FF0000"/>
                </a:solidFill>
                <a:cs typeface="Times New Roman" pitchFamily="18" charset="0"/>
              </a:rPr>
              <a:t>Продолжим начатые нами наблюдения. В летней жизни леса и его обитателей мы найдем много нового и интересного.</a:t>
            </a:r>
            <a:endParaRPr lang="en-US" b="1" dirty="0">
              <a:solidFill>
                <a:srgbClr val="FF0000"/>
              </a:solidFill>
              <a:cs typeface="Times New Roman" pitchFamily="18" charset="0"/>
            </a:endParaRPr>
          </a:p>
          <a:p>
            <a:pPr algn="just">
              <a:buNone/>
            </a:pPr>
            <a:r>
              <a:rPr lang="ru-RU" b="1" dirty="0">
                <a:solidFill>
                  <a:srgbClr val="FF0000"/>
                </a:solidFill>
                <a:cs typeface="Times New Roman" pitchFamily="18" charset="0"/>
              </a:rPr>
              <a:t>	….Теплее и ярче светят солнечные лучи, быстро исчезает роса, в воздухе запахло сосной и земляникой. Птицы смолкают, их пение слышится только утром: днем их отвлекают новые заботы – поиски корма для птенцов».</a:t>
            </a:r>
          </a:p>
          <a:p>
            <a:pPr algn="r"/>
            <a:r>
              <a:rPr lang="ru-RU" dirty="0">
                <a:solidFill>
                  <a:srgbClr val="FF0000"/>
                </a:solidFill>
                <a:cs typeface="Times New Roman" pitchFamily="18" charset="0"/>
              </a:rPr>
              <a:t>(из книги С.И. Огнева «Жизнь леса»)</a:t>
            </a:r>
          </a:p>
          <a:p>
            <a:pPr>
              <a:buNone/>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Обыкновенная кукушка</a:t>
            </a:r>
            <a:endParaRPr lang="ru-RU" dirty="0"/>
          </a:p>
        </p:txBody>
      </p:sp>
      <p:sp>
        <p:nvSpPr>
          <p:cNvPr id="5" name="Содержимое 4"/>
          <p:cNvSpPr>
            <a:spLocks noGrp="1"/>
          </p:cNvSpPr>
          <p:nvPr>
            <p:ph idx="1"/>
          </p:nvPr>
        </p:nvSpPr>
        <p:spPr/>
        <p:txBody>
          <a:bodyPr>
            <a:normAutofit fontScale="62500" lnSpcReduction="20000"/>
          </a:bodyPr>
          <a:lstStyle/>
          <a:p>
            <a:pPr algn="just">
              <a:lnSpc>
                <a:spcPct val="90000"/>
              </a:lnSpc>
              <a:buNone/>
            </a:pPr>
            <a:r>
              <a:rPr lang="ru-RU" dirty="0">
                <a:cs typeface="Times New Roman" pitchFamily="18" charset="0"/>
              </a:rPr>
              <a:t>Широко распространенная птица. Размером с дрозда, но выглядит крупнее. Верх тела однотонно-серый, грудь брюхо белые с поперечными серыми полосами. У самок в оперении присутствует </a:t>
            </a:r>
            <a:r>
              <a:rPr lang="ru-RU" dirty="0" err="1">
                <a:cs typeface="Times New Roman" pitchFamily="18" charset="0"/>
              </a:rPr>
              <a:t>рыжеватость</a:t>
            </a:r>
            <a:r>
              <a:rPr lang="ru-RU" dirty="0">
                <a:cs typeface="Times New Roman" pitchFamily="18" charset="0"/>
              </a:rPr>
              <a:t>. </a:t>
            </a:r>
            <a:endParaRPr lang="en-US" dirty="0">
              <a:cs typeface="Times New Roman" pitchFamily="18" charset="0"/>
            </a:endParaRPr>
          </a:p>
          <a:p>
            <a:pPr algn="just">
              <a:lnSpc>
                <a:spcPct val="90000"/>
              </a:lnSpc>
              <a:buNone/>
            </a:pPr>
            <a:r>
              <a:rPr lang="ru-RU" dirty="0"/>
              <a:t>	</a:t>
            </a:r>
            <a:r>
              <a:rPr lang="ru-RU" dirty="0">
                <a:cs typeface="Times New Roman" pitchFamily="18" charset="0"/>
              </a:rPr>
              <a:t>Песня самца – общеизвестное далеко слышное кукование. </a:t>
            </a:r>
            <a:endParaRPr lang="en-US" dirty="0">
              <a:cs typeface="Times New Roman" pitchFamily="18" charset="0"/>
            </a:endParaRPr>
          </a:p>
          <a:p>
            <a:pPr algn="just">
              <a:lnSpc>
                <a:spcPct val="90000"/>
              </a:lnSpc>
              <a:buNone/>
            </a:pPr>
            <a:r>
              <a:rPr lang="ru-RU" dirty="0"/>
              <a:t>		</a:t>
            </a:r>
            <a:r>
              <a:rPr lang="ru-RU" dirty="0">
                <a:cs typeface="Times New Roman" pitchFamily="18" charset="0"/>
              </a:rPr>
              <a:t>Наши кукушки – типичные гнездовые паразиты, самка подкладывает яйцо в гнездо какой-либо мелкой воробьиной птицы. Известно около 150 видов птиц, которым кукушки подбрасывают яйца. В Уральском регионе наиболее часто их яйца можно увидеть в гнездах белой трясогузки, горихвостки, соловья-красношейки, варакушки, славки и др. Яйца кукушек очень мелкие относительно размеров самих кукушек, но заметно крупнее яиц видов-воспитателей. Кукушонок вылупляется голый. Через несколько часов после </a:t>
            </a:r>
            <a:r>
              <a:rPr lang="ru-RU" dirty="0" err="1">
                <a:cs typeface="Times New Roman" pitchFamily="18" charset="0"/>
              </a:rPr>
              <a:t>вылупления</a:t>
            </a:r>
            <a:r>
              <a:rPr lang="ru-RU" dirty="0">
                <a:cs typeface="Times New Roman" pitchFamily="18" charset="0"/>
              </a:rPr>
              <a:t> он совершает сложную процедуру выбрасывания из гнезда всех других птенцов или яиц и обычно остается в гнезде один. Приемные родители кормят его в гнезде около трех недель, затем, уже летного, еще 2 – 3 недели.</a:t>
            </a:r>
            <a:endParaRPr lang="en-US" dirty="0">
              <a:cs typeface="Times New Roman" pitchFamily="18" charset="0"/>
            </a:endParaRPr>
          </a:p>
          <a:p>
            <a:pPr algn="just">
              <a:lnSpc>
                <a:spcPct val="90000"/>
              </a:lnSpc>
              <a:buNone/>
            </a:pPr>
            <a:r>
              <a:rPr lang="ru-RU" dirty="0"/>
              <a:t>	</a:t>
            </a:r>
            <a:r>
              <a:rPr lang="ru-RU" dirty="0">
                <a:cs typeface="Times New Roman" pitchFamily="18" charset="0"/>
              </a:rPr>
              <a:t>Зимует обыкновенная кукушка в Африке. Мигрировать начинают во второй половине лета, летят поодиночке, стай не образуют</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Обыкновенная кукушка</a:t>
            </a:r>
            <a:endParaRPr lang="ru-RU" dirty="0"/>
          </a:p>
        </p:txBody>
      </p:sp>
      <p:pic>
        <p:nvPicPr>
          <p:cNvPr id="57346" name="Picture 2" descr="C:\Program Files\IstraSoft\Birds\Text\pic\photos\394_Cuculus_canorus_picture_s.jpg">
            <a:hlinkClick r:id="rId2"/>
          </p:cNvPr>
          <p:cNvPicPr>
            <a:picLocks noChangeAspect="1" noChangeArrowheads="1"/>
          </p:cNvPicPr>
          <p:nvPr/>
        </p:nvPicPr>
        <p:blipFill>
          <a:blip r:embed="rId3" cstate="print"/>
          <a:srcRect/>
          <a:stretch>
            <a:fillRect/>
          </a:stretch>
        </p:blipFill>
        <p:spPr bwMode="auto">
          <a:xfrm>
            <a:off x="214282" y="1357298"/>
            <a:ext cx="5500702" cy="550070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a:t>Желна</a:t>
            </a:r>
            <a:endParaRPr lang="ru-RU" dirty="0"/>
          </a:p>
        </p:txBody>
      </p:sp>
      <p:sp>
        <p:nvSpPr>
          <p:cNvPr id="5" name="Содержимое 4"/>
          <p:cNvSpPr>
            <a:spLocks noGrp="1"/>
          </p:cNvSpPr>
          <p:nvPr>
            <p:ph idx="1"/>
          </p:nvPr>
        </p:nvSpPr>
        <p:spPr>
          <a:xfrm>
            <a:off x="457200" y="1500174"/>
            <a:ext cx="8258204" cy="4625989"/>
          </a:xfrm>
        </p:spPr>
        <p:txBody>
          <a:bodyPr>
            <a:normAutofit fontScale="77500" lnSpcReduction="20000"/>
          </a:bodyPr>
          <a:lstStyle/>
          <a:p>
            <a:pPr algn="just">
              <a:lnSpc>
                <a:spcPct val="90000"/>
              </a:lnSpc>
              <a:buNone/>
            </a:pPr>
            <a:r>
              <a:rPr lang="ru-RU" dirty="0">
                <a:cs typeface="Times New Roman" pitchFamily="18" charset="0"/>
              </a:rPr>
              <a:t>Желна – самая крупная птица из отряда дятлов, немного меньше вороны. Окраска блестяще-черная, за исключением ярко-красного пятна на голове, которое у самца занимает в виде шапочки весь верх головы, а у самки есть только на затылке. Ведет оседлая и кочующий образ жизни. В наших лесах обычная птица. Питается насекомыми – вредителями деревьев, поедает также крупных муравьев. </a:t>
            </a:r>
          </a:p>
          <a:p>
            <a:pPr algn="just">
              <a:lnSpc>
                <a:spcPct val="90000"/>
              </a:lnSpc>
              <a:buNone/>
            </a:pPr>
            <a:r>
              <a:rPr lang="ru-RU" dirty="0"/>
              <a:t>		</a:t>
            </a:r>
            <a:r>
              <a:rPr lang="ru-RU" dirty="0">
                <a:cs typeface="Times New Roman" pitchFamily="18" charset="0"/>
              </a:rPr>
              <a:t>Гнездо дятел устраивает высоко над землей, выдалбливая в сухих деревьях дупло. Гнездо черного дятла имеет обычно четырехугольное отверстие.  Яйца в количестве от трех до пяти откладывает в апреле месяце, а уже в июне можно встретить летающий молодняк. Иногда весной наблюдается скопление самцов, они громко кричат, стремительно перелетают от дерева к дереву, дерутся.</a:t>
            </a:r>
            <a:endParaRPr lang="ru-RU" dirty="0"/>
          </a:p>
          <a:p>
            <a:pPr>
              <a:buNone/>
            </a:pP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Желна</a:t>
            </a:r>
            <a:endParaRPr lang="ru-RU" dirty="0"/>
          </a:p>
        </p:txBody>
      </p:sp>
      <p:pic>
        <p:nvPicPr>
          <p:cNvPr id="58370" name="Picture 2" descr="C:\Program Files\IstraSoft\Birds\Text\pic\photos\434_Dryocopus_martius_picture.jpg"/>
          <p:cNvPicPr>
            <a:picLocks noChangeAspect="1" noChangeArrowheads="1"/>
          </p:cNvPicPr>
          <p:nvPr/>
        </p:nvPicPr>
        <p:blipFill>
          <a:blip r:embed="rId2" cstate="print"/>
          <a:srcRect/>
          <a:stretch>
            <a:fillRect/>
          </a:stretch>
        </p:blipFill>
        <p:spPr bwMode="auto">
          <a:xfrm>
            <a:off x="357158" y="1142984"/>
            <a:ext cx="5476878" cy="547687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Большой пестрый дятел</a:t>
            </a:r>
            <a:endParaRPr lang="ru-RU" dirty="0"/>
          </a:p>
        </p:txBody>
      </p:sp>
      <p:sp>
        <p:nvSpPr>
          <p:cNvPr id="5" name="Содержимое 4"/>
          <p:cNvSpPr>
            <a:spLocks noGrp="1"/>
          </p:cNvSpPr>
          <p:nvPr>
            <p:ph idx="1"/>
          </p:nvPr>
        </p:nvSpPr>
        <p:spPr>
          <a:xfrm>
            <a:off x="457200" y="1714488"/>
            <a:ext cx="8329642" cy="4411675"/>
          </a:xfrm>
        </p:spPr>
        <p:txBody>
          <a:bodyPr>
            <a:normAutofit fontScale="77500" lnSpcReduction="20000"/>
          </a:bodyPr>
          <a:lstStyle/>
          <a:p>
            <a:pPr algn="just">
              <a:lnSpc>
                <a:spcPct val="90000"/>
              </a:lnSpc>
              <a:buNone/>
            </a:pPr>
            <a:r>
              <a:rPr lang="ru-RU" dirty="0">
                <a:cs typeface="Times New Roman" pitchFamily="18" charset="0"/>
              </a:rPr>
              <a:t>Размером дятел с дрозда. Окраска состоит из сложного чередования черных и белых участков оперения, подхвостье ярко-красное. У самца есть красное пятно на затылке, у самки весь верх головы черный.</a:t>
            </a:r>
          </a:p>
          <a:p>
            <a:pPr algn="just">
              <a:lnSpc>
                <a:spcPct val="90000"/>
              </a:lnSpc>
              <a:buNone/>
            </a:pPr>
            <a:r>
              <a:rPr lang="ru-RU" dirty="0"/>
              <a:t>		</a:t>
            </a:r>
            <a:r>
              <a:rPr lang="ru-RU" dirty="0">
                <a:cs typeface="Times New Roman" pitchFamily="18" charset="0"/>
              </a:rPr>
              <a:t>Очень обычным средством внутривидового общения является барабанная дробь. Барабанить начинают в феврале. </a:t>
            </a:r>
            <a:endParaRPr lang="en-US" dirty="0">
              <a:cs typeface="Times New Roman" pitchFamily="18" charset="0"/>
            </a:endParaRPr>
          </a:p>
          <a:p>
            <a:pPr algn="just">
              <a:lnSpc>
                <a:spcPct val="90000"/>
              </a:lnSpc>
              <a:buNone/>
            </a:pPr>
            <a:r>
              <a:rPr lang="ru-RU" dirty="0"/>
              <a:t>		</a:t>
            </a:r>
            <a:r>
              <a:rPr lang="ru-RU" dirty="0">
                <a:cs typeface="Times New Roman" pitchFamily="18" charset="0"/>
              </a:rPr>
              <a:t>Гнездо строят каждый год. И в долблении дупла, и в высиживании, и выкармливании птенцов участвуют оба родителя.</a:t>
            </a:r>
            <a:endParaRPr lang="en-US" dirty="0">
              <a:cs typeface="Times New Roman" pitchFamily="18" charset="0"/>
            </a:endParaRPr>
          </a:p>
          <a:p>
            <a:pPr>
              <a:lnSpc>
                <a:spcPct val="90000"/>
              </a:lnSpc>
              <a:buNone/>
            </a:pPr>
            <a:r>
              <a:rPr lang="ru-RU" dirty="0"/>
              <a:t>		</a:t>
            </a:r>
            <a:r>
              <a:rPr lang="ru-RU" dirty="0">
                <a:cs typeface="Times New Roman" pitchFamily="18" charset="0"/>
              </a:rPr>
              <a:t>Летом дятлы питаются и кормят птенцов насекомыми, собирая их на деревьях и на земле, раскапывают муравейники, обдирают пораженные </a:t>
            </a:r>
            <a:r>
              <a:rPr lang="ru-RU" dirty="0" err="1">
                <a:cs typeface="Times New Roman" pitchFamily="18" charset="0"/>
              </a:rPr>
              <a:t>коровыми</a:t>
            </a:r>
            <a:r>
              <a:rPr lang="ru-RU" dirty="0">
                <a:cs typeface="Times New Roman" pitchFamily="18" charset="0"/>
              </a:rPr>
              <a:t> и стволовыми вредителями деревья, но долбят мало. Охотно едят ягоды. </a:t>
            </a:r>
            <a:endParaRPr lang="ru-RU" dirty="0"/>
          </a:p>
          <a:p>
            <a:pPr>
              <a:buNone/>
            </a:pP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Большой пестрый дятел</a:t>
            </a:r>
            <a:endParaRPr lang="ru-RU" dirty="0"/>
          </a:p>
        </p:txBody>
      </p:sp>
      <p:pic>
        <p:nvPicPr>
          <p:cNvPr id="59394" name="Picture 2" descr="C:\Program Files\IstraSoft\Birds\Text\pic\photos\435_Dendrocopos_major_picture_s.jpg">
            <a:hlinkClick r:id="rId2"/>
          </p:cNvPr>
          <p:cNvPicPr>
            <a:picLocks noChangeAspect="1" noChangeArrowheads="1"/>
          </p:cNvPicPr>
          <p:nvPr/>
        </p:nvPicPr>
        <p:blipFill>
          <a:blip r:embed="rId3" cstate="print"/>
          <a:srcRect/>
          <a:stretch>
            <a:fillRect/>
          </a:stretch>
        </p:blipFill>
        <p:spPr bwMode="auto">
          <a:xfrm>
            <a:off x="428596" y="1214422"/>
            <a:ext cx="5214974" cy="5214974"/>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a:t>Обыкновенная горихвостка</a:t>
            </a:r>
            <a:endParaRPr lang="ru-RU" dirty="0"/>
          </a:p>
        </p:txBody>
      </p:sp>
      <p:sp>
        <p:nvSpPr>
          <p:cNvPr id="5" name="Содержимое 4"/>
          <p:cNvSpPr>
            <a:spLocks noGrp="1"/>
          </p:cNvSpPr>
          <p:nvPr>
            <p:ph idx="1"/>
          </p:nvPr>
        </p:nvSpPr>
        <p:spPr>
          <a:xfrm>
            <a:off x="457200" y="1643050"/>
            <a:ext cx="8401080" cy="4483113"/>
          </a:xfrm>
        </p:spPr>
        <p:txBody>
          <a:bodyPr>
            <a:normAutofit fontScale="77500" lnSpcReduction="20000"/>
          </a:bodyPr>
          <a:lstStyle/>
          <a:p>
            <a:pPr algn="just">
              <a:lnSpc>
                <a:spcPct val="90000"/>
              </a:lnSpc>
              <a:buNone/>
            </a:pPr>
            <a:r>
              <a:rPr lang="ru-RU" dirty="0"/>
              <a:t>	</a:t>
            </a:r>
            <a:r>
              <a:rPr lang="ru-RU" dirty="0">
                <a:cs typeface="Times New Roman" pitchFamily="18" charset="0"/>
              </a:rPr>
              <a:t>Широко распространенная птица, рано прилетающая в наши леса, сады и парки. Горихвостка-самец окрашена очень ярко: белый лоб, черная голова и горло, рыжие грудь и брюхо. Узнать горихвостку легко по ярко</a:t>
            </a:r>
            <a:r>
              <a:rPr lang="ru-RU" dirty="0"/>
              <a:t> </a:t>
            </a:r>
            <a:r>
              <a:rPr lang="ru-RU" dirty="0">
                <a:cs typeface="Times New Roman" pitchFamily="18" charset="0"/>
              </a:rPr>
              <a:t>рыжему хвосту, который у нее постоянно дрожит.</a:t>
            </a:r>
            <a:endParaRPr lang="en-US" dirty="0">
              <a:cs typeface="Times New Roman" pitchFamily="18" charset="0"/>
            </a:endParaRPr>
          </a:p>
          <a:p>
            <a:pPr algn="just">
              <a:lnSpc>
                <a:spcPct val="90000"/>
              </a:lnSpc>
              <a:buNone/>
            </a:pPr>
            <a:r>
              <a:rPr lang="ru-RU" dirty="0"/>
              <a:t>		</a:t>
            </a:r>
            <a:r>
              <a:rPr lang="ru-RU" dirty="0">
                <a:cs typeface="Times New Roman" pitchFamily="18" charset="0"/>
              </a:rPr>
              <a:t>Гнезда устраивает в дуплах и нишах деревьев. В лето, как правило, бывают две кладки. Своих птенцов горихвостка кормит весьма разнообразной пищей: насекомыми и личинками, пауками, наземными моллюсками. Поедая вредных насекомых, горихвостка приносит большую пользу лесному хозяйству.</a:t>
            </a:r>
          </a:p>
          <a:p>
            <a:pPr algn="just">
              <a:lnSpc>
                <a:spcPct val="90000"/>
              </a:lnSpc>
              <a:buNone/>
            </a:pPr>
            <a:r>
              <a:rPr lang="ru-RU" dirty="0"/>
              <a:t>		</a:t>
            </a:r>
            <a:r>
              <a:rPr lang="ru-RU" dirty="0">
                <a:cs typeface="Times New Roman" pitchFamily="18" charset="0"/>
              </a:rPr>
              <a:t>В гнездах горихвосток часто находят кукушат, которых эти птицы выкармливают с большим рвением.</a:t>
            </a:r>
            <a:endParaRPr lang="ru-RU" dirty="0"/>
          </a:p>
          <a:p>
            <a:pPr algn="just">
              <a:lnSpc>
                <a:spcPct val="90000"/>
              </a:lnSpc>
              <a:buNone/>
            </a:pPr>
            <a:r>
              <a:rPr lang="ru-RU" dirty="0"/>
              <a:t>		</a:t>
            </a:r>
            <a:r>
              <a:rPr lang="ru-RU" dirty="0">
                <a:cs typeface="Times New Roman" pitchFamily="18" charset="0"/>
              </a:rPr>
              <a:t>Горихвостки отлетают на юг во второй половине августа. </a:t>
            </a:r>
            <a:endParaRPr lang="ru-RU" dirty="0"/>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Обыкновенная горихвостка</a:t>
            </a:r>
            <a:endParaRPr lang="ru-RU" dirty="0"/>
          </a:p>
        </p:txBody>
      </p:sp>
      <p:pic>
        <p:nvPicPr>
          <p:cNvPr id="60418" name="Picture 2" descr="C:\Program Files\IstraSoft\Birds\Text\pic\photos\638_phoenicurus_phoenicurus_picture_s.jpg">
            <a:hlinkClick r:id="rId2"/>
          </p:cNvPr>
          <p:cNvPicPr>
            <a:picLocks noChangeAspect="1" noChangeArrowheads="1"/>
          </p:cNvPicPr>
          <p:nvPr/>
        </p:nvPicPr>
        <p:blipFill>
          <a:blip r:embed="rId3" cstate="print"/>
          <a:srcRect/>
          <a:stretch>
            <a:fillRect/>
          </a:stretch>
        </p:blipFill>
        <p:spPr bwMode="auto">
          <a:xfrm>
            <a:off x="285720" y="1357274"/>
            <a:ext cx="5500726" cy="5500726"/>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EF8D21"/>
                </a:solidFill>
              </a:rPr>
              <a:t/>
            </a:r>
            <a:br>
              <a:rPr lang="ru-RU" dirty="0">
                <a:solidFill>
                  <a:srgbClr val="EF8D21"/>
                </a:solidFill>
              </a:rPr>
            </a:br>
            <a:r>
              <a:rPr lang="ru-RU" b="1" dirty="0"/>
              <a:t>Рябинник</a:t>
            </a:r>
            <a:r>
              <a:rPr lang="ru-RU" dirty="0">
                <a:solidFill>
                  <a:schemeClr val="tx2">
                    <a:satMod val="200000"/>
                  </a:schemeClr>
                </a:solidFill>
              </a:rPr>
              <a:t/>
            </a:r>
            <a:br>
              <a:rPr lang="ru-RU" dirty="0">
                <a:solidFill>
                  <a:schemeClr val="tx2">
                    <a:satMod val="200000"/>
                  </a:schemeClr>
                </a:solidFill>
              </a:rPr>
            </a:br>
            <a:r>
              <a:rPr lang="ru-RU" dirty="0">
                <a:solidFill>
                  <a:schemeClr val="tx2">
                    <a:satMod val="200000"/>
                  </a:schemeClr>
                </a:solidFill>
              </a:rPr>
              <a:t/>
            </a:r>
            <a:br>
              <a:rPr lang="ru-RU" dirty="0">
                <a:solidFill>
                  <a:schemeClr val="tx2">
                    <a:satMod val="200000"/>
                  </a:schemeClr>
                </a:solidFill>
              </a:rPr>
            </a:br>
            <a:endParaRPr lang="ru-RU" dirty="0"/>
          </a:p>
        </p:txBody>
      </p:sp>
      <p:sp>
        <p:nvSpPr>
          <p:cNvPr id="5" name="Содержимое 4"/>
          <p:cNvSpPr>
            <a:spLocks noGrp="1"/>
          </p:cNvSpPr>
          <p:nvPr>
            <p:ph idx="1"/>
          </p:nvPr>
        </p:nvSpPr>
        <p:spPr/>
        <p:txBody>
          <a:bodyPr>
            <a:normAutofit fontScale="70000" lnSpcReduction="20000"/>
          </a:bodyPr>
          <a:lstStyle/>
          <a:p>
            <a:pPr algn="just">
              <a:lnSpc>
                <a:spcPct val="90000"/>
              </a:lnSpc>
              <a:buNone/>
            </a:pPr>
            <a:r>
              <a:rPr lang="ru-RU" dirty="0">
                <a:cs typeface="Times New Roman" pitchFamily="18" charset="0"/>
              </a:rPr>
              <a:t>Птица в большинстве районов обычная и многочисленная. Размером дрозд немногим больше скворца. Свое название птица получила за обычай осенью кормиться ягодами рябины. </a:t>
            </a:r>
          </a:p>
          <a:p>
            <a:pPr algn="just">
              <a:lnSpc>
                <a:spcPct val="90000"/>
              </a:lnSpc>
              <a:buNone/>
            </a:pPr>
            <a:r>
              <a:rPr lang="ru-RU" dirty="0"/>
              <a:t>		</a:t>
            </a:r>
            <a:r>
              <a:rPr lang="ru-RU" dirty="0">
                <a:cs typeface="Times New Roman" pitchFamily="18" charset="0"/>
              </a:rPr>
              <a:t>Большинство птиц гнездиться колониями различной плотности и размеров. Заботятся о птенцах оба родителя, у гнезда очень беспокойны и крикливы. Насиживающие самки могут подпустить вплотную, затем перелетают по деревьям или с ожесточением налетают, забрызгивают пометом. Хищных птиц и ворон дрозды азартно преследуют.</a:t>
            </a:r>
          </a:p>
          <a:p>
            <a:pPr algn="just">
              <a:lnSpc>
                <a:spcPct val="90000"/>
              </a:lnSpc>
              <a:buNone/>
            </a:pPr>
            <a:r>
              <a:rPr lang="ru-RU" dirty="0"/>
              <a:t>		</a:t>
            </a:r>
            <a:r>
              <a:rPr lang="ru-RU" dirty="0">
                <a:cs typeface="Times New Roman" pitchFamily="18" charset="0"/>
              </a:rPr>
              <a:t>Основу питания летом составляют дождевые черви, а также всевозможные наземные насекомые, пауки, многоножки, моллюски и др. </a:t>
            </a:r>
          </a:p>
          <a:p>
            <a:pPr algn="just">
              <a:lnSpc>
                <a:spcPct val="90000"/>
              </a:lnSpc>
              <a:buNone/>
            </a:pPr>
            <a:r>
              <a:rPr lang="ru-RU" dirty="0"/>
              <a:t>		</a:t>
            </a:r>
            <a:r>
              <a:rPr lang="ru-RU" dirty="0">
                <a:cs typeface="Times New Roman" pitchFamily="18" charset="0"/>
              </a:rPr>
              <a:t>В северных районах перелетная, в средних широтах – кочующая птица, нередко остается на зиму.</a:t>
            </a:r>
            <a:endParaRPr lang="ru-RU" dirty="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solidFill>
                  <a:srgbClr val="66FF33"/>
                </a:solidFill>
                <a:cs typeface="Times New Roman" pitchFamily="18" charset="0"/>
              </a:rPr>
              <a:t>ВЕСНА</a:t>
            </a:r>
            <a:endParaRPr lang="ru-RU" dirty="0"/>
          </a:p>
        </p:txBody>
      </p:sp>
      <p:sp>
        <p:nvSpPr>
          <p:cNvPr id="3" name="Содержимое 2"/>
          <p:cNvSpPr>
            <a:spLocks noGrp="1"/>
          </p:cNvSpPr>
          <p:nvPr>
            <p:ph idx="1"/>
          </p:nvPr>
        </p:nvSpPr>
        <p:spPr/>
        <p:txBody>
          <a:bodyPr>
            <a:normAutofit fontScale="85000" lnSpcReduction="20000"/>
          </a:bodyPr>
          <a:lstStyle/>
          <a:p>
            <a:pPr algn="ctr">
              <a:lnSpc>
                <a:spcPct val="90000"/>
              </a:lnSpc>
              <a:buNone/>
            </a:pPr>
            <a:r>
              <a:rPr lang="ru-RU" b="1" i="1" dirty="0">
                <a:solidFill>
                  <a:srgbClr val="33CC33"/>
                </a:solidFill>
                <a:cs typeface="Times New Roman" pitchFamily="18" charset="0"/>
              </a:rPr>
              <a:t>Весна – время орнитологических  экскурсий</a:t>
            </a:r>
          </a:p>
          <a:p>
            <a:pPr algn="just">
              <a:lnSpc>
                <a:spcPct val="90000"/>
              </a:lnSpc>
              <a:buNone/>
            </a:pPr>
            <a:r>
              <a:rPr lang="ru-RU" dirty="0"/>
              <a:t>		</a:t>
            </a:r>
            <a:r>
              <a:rPr lang="ru-RU" b="1" dirty="0">
                <a:solidFill>
                  <a:srgbClr val="194B32"/>
                </a:solidFill>
                <a:cs typeface="Times New Roman" pitchFamily="18" charset="0"/>
              </a:rPr>
              <a:t>В средних и северных широтах наиболее подходящим периодом для орнитологических экскурсий являются весна и начало лета – время, когда птицы интенсивно поют, строят гнезда, насиживают яйца и выкармливают птенцов. В эту пору на птиц нельзя не обратить внимание. Своими песнями, свистом и криками, своими брачными играми и токовыми полетами они заявляют о себе повсюду: в лесу и на вырубке, в садах и парках, в поле на берегу реки или озера и т.д. Многих птиц в это время не надо специально отыскивать, они сами попадаются на глаза или обнаруживают себя звонким пением.</a:t>
            </a:r>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Рябинник</a:t>
            </a:r>
            <a:endParaRPr lang="ru-RU" dirty="0"/>
          </a:p>
        </p:txBody>
      </p:sp>
      <p:pic>
        <p:nvPicPr>
          <p:cNvPr id="61442" name="Picture 2" descr="C:\Program Files\IstraSoft\Birds\Text\pic\photos\665_turdus_pilaris_picture.jpg"/>
          <p:cNvPicPr>
            <a:picLocks noChangeAspect="1" noChangeArrowheads="1"/>
          </p:cNvPicPr>
          <p:nvPr/>
        </p:nvPicPr>
        <p:blipFill>
          <a:blip r:embed="rId2" cstate="print"/>
          <a:srcRect/>
          <a:stretch>
            <a:fillRect/>
          </a:stretch>
        </p:blipFill>
        <p:spPr bwMode="auto">
          <a:xfrm>
            <a:off x="214282" y="1285868"/>
            <a:ext cx="5572132" cy="557213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Большая синица</a:t>
            </a:r>
            <a:endParaRPr lang="ru-RU" dirty="0"/>
          </a:p>
        </p:txBody>
      </p:sp>
      <p:sp>
        <p:nvSpPr>
          <p:cNvPr id="3" name="Содержимое 2"/>
          <p:cNvSpPr>
            <a:spLocks noGrp="1"/>
          </p:cNvSpPr>
          <p:nvPr>
            <p:ph idx="1"/>
          </p:nvPr>
        </p:nvSpPr>
        <p:spPr/>
        <p:txBody>
          <a:bodyPr>
            <a:normAutofit fontScale="77500" lnSpcReduction="20000"/>
          </a:bodyPr>
          <a:lstStyle/>
          <a:p>
            <a:pPr algn="just">
              <a:lnSpc>
                <a:spcPct val="90000"/>
              </a:lnSpc>
              <a:buNone/>
            </a:pPr>
            <a:r>
              <a:rPr lang="ru-RU" b="1" dirty="0">
                <a:cs typeface="Times New Roman" pitchFamily="18" charset="0"/>
              </a:rPr>
              <a:t>Самая обыкновенная и заметная среди синиц. Размером с воробья. Окраска большой синицы знакома всем: с желтой грудью, черным теменем, грудной черной «манишкой» и зеленой спиной.</a:t>
            </a:r>
          </a:p>
          <a:p>
            <a:pPr algn="just">
              <a:lnSpc>
                <a:spcPct val="90000"/>
              </a:lnSpc>
              <a:buNone/>
            </a:pPr>
            <a:r>
              <a:rPr lang="ru-RU" b="1" dirty="0"/>
              <a:t>		</a:t>
            </a:r>
            <a:r>
              <a:rPr lang="ru-RU" b="1" dirty="0">
                <a:cs typeface="Times New Roman" pitchFamily="18" charset="0"/>
              </a:rPr>
              <a:t>Летом встречается в дуплистых рощах и садах. В лесу летом она малозаметна.</a:t>
            </a:r>
          </a:p>
          <a:p>
            <a:pPr algn="just">
              <a:lnSpc>
                <a:spcPct val="90000"/>
              </a:lnSpc>
              <a:buNone/>
            </a:pPr>
            <a:r>
              <a:rPr lang="ru-RU" b="1" dirty="0"/>
              <a:t>		</a:t>
            </a:r>
            <a:r>
              <a:rPr lang="ru-RU" b="1" dirty="0">
                <a:cs typeface="Times New Roman" pitchFamily="18" charset="0"/>
              </a:rPr>
              <a:t>Гнездится большая синица в дуплах, скворечниках, иногда в щелях строений. С июля появляются выводки (до 12 птенцов) с позывами («</a:t>
            </a:r>
            <a:r>
              <a:rPr lang="ru-RU" b="1" dirty="0" err="1">
                <a:cs typeface="Times New Roman" pitchFamily="18" charset="0"/>
              </a:rPr>
              <a:t>ци-зи-зи</a:t>
            </a:r>
            <a:r>
              <a:rPr lang="ru-RU" b="1" dirty="0">
                <a:cs typeface="Times New Roman" pitchFamily="18" charset="0"/>
              </a:rPr>
              <a:t>…»), кочующие в рощах и садах.</a:t>
            </a:r>
            <a:endParaRPr lang="ru-RU" b="1" dirty="0"/>
          </a:p>
          <a:p>
            <a:pPr algn="just">
              <a:lnSpc>
                <a:spcPct val="90000"/>
              </a:lnSpc>
              <a:buNone/>
            </a:pPr>
            <a:r>
              <a:rPr lang="ru-RU" b="1" dirty="0"/>
              <a:t>		Синицы полезны для лесного хозяйства и садоводства, т.к. истребляют громадное количество мелких насекомых, собирая их главным образом на деревьях. </a:t>
            </a:r>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Большая синица</a:t>
            </a:r>
            <a:endParaRPr lang="ru-RU" dirty="0"/>
          </a:p>
        </p:txBody>
      </p:sp>
      <p:pic>
        <p:nvPicPr>
          <p:cNvPr id="62466" name="Picture 2" descr="C:\Program Files\IstraSoft\Birds\Text\pic\photos\690_parus_major_picture_s.jpg">
            <a:hlinkClick r:id="rId2"/>
          </p:cNvPr>
          <p:cNvPicPr>
            <a:picLocks noChangeAspect="1" noChangeArrowheads="1"/>
          </p:cNvPicPr>
          <p:nvPr/>
        </p:nvPicPr>
        <p:blipFill>
          <a:blip r:embed="rId3" cstate="print"/>
          <a:srcRect/>
          <a:stretch>
            <a:fillRect/>
          </a:stretch>
        </p:blipFill>
        <p:spPr bwMode="auto">
          <a:xfrm>
            <a:off x="214282" y="1071546"/>
            <a:ext cx="5572184" cy="5572184"/>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FFC000"/>
                </a:solidFill>
                <a:cs typeface="Times New Roman" pitchFamily="18" charset="0"/>
              </a:rPr>
              <a:t>ОСЕНЬ</a:t>
            </a:r>
            <a:endParaRPr lang="ru-RU" dirty="0">
              <a:solidFill>
                <a:srgbClr val="FFC000"/>
              </a:solidFill>
            </a:endParaRPr>
          </a:p>
        </p:txBody>
      </p:sp>
      <p:sp>
        <p:nvSpPr>
          <p:cNvPr id="3" name="Содержимое 2"/>
          <p:cNvSpPr>
            <a:spLocks noGrp="1"/>
          </p:cNvSpPr>
          <p:nvPr>
            <p:ph idx="1"/>
          </p:nvPr>
        </p:nvSpPr>
        <p:spPr/>
        <p:txBody>
          <a:bodyPr>
            <a:normAutofit fontScale="70000" lnSpcReduction="20000"/>
          </a:bodyPr>
          <a:lstStyle/>
          <a:p>
            <a:pPr algn="ctr">
              <a:lnSpc>
                <a:spcPct val="90000"/>
              </a:lnSpc>
              <a:buNone/>
            </a:pPr>
            <a:r>
              <a:rPr lang="ru-RU" sz="3600" b="1" i="1" dirty="0">
                <a:solidFill>
                  <a:srgbClr val="FF3300"/>
                </a:solidFill>
                <a:cs typeface="Times New Roman" pitchFamily="18" charset="0"/>
              </a:rPr>
              <a:t>Осень в лесу</a:t>
            </a:r>
          </a:p>
          <a:p>
            <a:pPr>
              <a:lnSpc>
                <a:spcPct val="90000"/>
              </a:lnSpc>
              <a:buNone/>
            </a:pPr>
            <a:r>
              <a:rPr lang="ru-RU" b="1" dirty="0">
                <a:solidFill>
                  <a:srgbClr val="FF3300"/>
                </a:solidFill>
              </a:rPr>
              <a:t>		</a:t>
            </a:r>
            <a:r>
              <a:rPr lang="ru-RU" dirty="0">
                <a:solidFill>
                  <a:srgbClr val="CC3300"/>
                </a:solidFill>
              </a:rPr>
              <a:t>«Настали осенние дни, тихие, ясные, немного холодные утром, когда роса еще блестит в косых лучах слабо греющего солнца. Как хороши они, когда небо сверкает своей чарующей синевой и на этой синеве причудливым желтым узором сквозят поредевшие березы! Воздух чист и прозрачен. Четко выступают дали.</a:t>
            </a:r>
          </a:p>
          <a:p>
            <a:pPr>
              <a:lnSpc>
                <a:spcPct val="90000"/>
              </a:lnSpc>
              <a:buNone/>
            </a:pPr>
            <a:r>
              <a:rPr lang="ru-RU" dirty="0">
                <a:solidFill>
                  <a:srgbClr val="CC3300"/>
                </a:solidFill>
              </a:rPr>
              <a:t>		…Осенью ранее всего исчезают те птицы, которые весной показываются позднее других: стрижи, иволги и сизоворонки. </a:t>
            </a:r>
          </a:p>
          <a:p>
            <a:pPr>
              <a:lnSpc>
                <a:spcPct val="90000"/>
              </a:lnSpc>
              <a:buNone/>
            </a:pPr>
            <a:r>
              <a:rPr lang="ru-RU" dirty="0">
                <a:solidFill>
                  <a:srgbClr val="CC3300"/>
                </a:solidFill>
              </a:rPr>
              <a:t>		В начале сентября лес значительно пустеет, причем отсутствует большое число мелких насекомоядных птичек: мухоловок, горихвосток, </a:t>
            </a:r>
            <a:r>
              <a:rPr lang="ru-RU" dirty="0" err="1">
                <a:solidFill>
                  <a:srgbClr val="CC3300"/>
                </a:solidFill>
              </a:rPr>
              <a:t>камышовок</a:t>
            </a:r>
            <a:r>
              <a:rPr lang="ru-RU" dirty="0">
                <a:solidFill>
                  <a:srgbClr val="CC3300"/>
                </a:solidFill>
              </a:rPr>
              <a:t>, славок…»</a:t>
            </a:r>
          </a:p>
          <a:p>
            <a:pPr algn="r">
              <a:lnSpc>
                <a:spcPct val="90000"/>
              </a:lnSpc>
              <a:buNone/>
            </a:pPr>
            <a:r>
              <a:rPr lang="ru-RU" dirty="0">
                <a:solidFill>
                  <a:srgbClr val="CC3300"/>
                </a:solidFill>
              </a:rPr>
              <a:t> </a:t>
            </a:r>
            <a:r>
              <a:rPr lang="ru-RU" sz="3600" dirty="0">
                <a:solidFill>
                  <a:srgbClr val="CC3300"/>
                </a:solidFill>
                <a:cs typeface="Times New Roman" pitchFamily="18" charset="0"/>
              </a:rPr>
              <a:t>(из книги С.И. Огнева «Жизнь леса»)</a:t>
            </a:r>
            <a:endParaRPr lang="ru-RU" dirty="0">
              <a:solidFill>
                <a:srgbClr val="CC3300"/>
              </a:solidFill>
            </a:endParaRPr>
          </a:p>
          <a:p>
            <a:pPr algn="just">
              <a:lnSpc>
                <a:spcPct val="90000"/>
              </a:lnSpc>
              <a:buNone/>
            </a:pPr>
            <a:r>
              <a:rPr lang="ru-RU" dirty="0">
                <a:solidFill>
                  <a:srgbClr val="CC3300"/>
                </a:solidFill>
              </a:rPr>
              <a:t>		</a:t>
            </a:r>
            <a:r>
              <a:rPr lang="ru-RU" dirty="0">
                <a:solidFill>
                  <a:srgbClr val="CC3300"/>
                </a:solidFill>
                <a:cs typeface="Times New Roman" pitchFamily="18" charset="0"/>
              </a:rPr>
              <a:t>Осенью мы можем встретить пролетных, кочующих и оседлых птиц.</a:t>
            </a:r>
            <a:endParaRPr lang="en-US" dirty="0">
              <a:solidFill>
                <a:srgbClr val="CC3300"/>
              </a:solidFill>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Серый журавль</a:t>
            </a:r>
            <a:endParaRPr lang="ru-RU" dirty="0"/>
          </a:p>
        </p:txBody>
      </p:sp>
      <p:sp>
        <p:nvSpPr>
          <p:cNvPr id="3" name="Содержимое 2"/>
          <p:cNvSpPr>
            <a:spLocks noGrp="1"/>
          </p:cNvSpPr>
          <p:nvPr>
            <p:ph idx="1"/>
          </p:nvPr>
        </p:nvSpPr>
        <p:spPr/>
        <p:txBody>
          <a:bodyPr>
            <a:normAutofit fontScale="70000" lnSpcReduction="20000"/>
          </a:bodyPr>
          <a:lstStyle/>
          <a:p>
            <a:pPr lvl="0">
              <a:buNone/>
            </a:pPr>
            <a:endParaRPr lang="ru-RU" dirty="0"/>
          </a:p>
          <a:p>
            <a:pPr algn="just">
              <a:lnSpc>
                <a:spcPct val="90000"/>
              </a:lnSpc>
              <a:buNone/>
            </a:pPr>
            <a:r>
              <a:rPr lang="ru-RU" dirty="0">
                <a:cs typeface="Times New Roman" pitchFamily="18" charset="0"/>
              </a:rPr>
              <a:t>К осени журавли объединяются в стаи, а перед отлетом иногда собираются большими скоплениями и странствуют по полям и лугам. </a:t>
            </a:r>
          </a:p>
          <a:p>
            <a:pPr algn="just">
              <a:lnSpc>
                <a:spcPct val="90000"/>
              </a:lnSpc>
              <a:buNone/>
            </a:pPr>
            <a:r>
              <a:rPr lang="ru-RU" dirty="0"/>
              <a:t>		</a:t>
            </a:r>
            <a:r>
              <a:rPr lang="ru-RU" dirty="0">
                <a:cs typeface="Times New Roman" pitchFamily="18" charset="0"/>
              </a:rPr>
              <a:t>Осенние стаи журавлей очень заметны на пролете. Как правило, вначале мы слышим их голос, доносящийся откуда-то сверху, а затем уже видим летящую клином стаю. Осенние стаи более крупные, летят ниже, чем весной, и встречаются большой промежуток времени – с августа до октября.</a:t>
            </a:r>
          </a:p>
          <a:p>
            <a:pPr algn="just">
              <a:lnSpc>
                <a:spcPct val="90000"/>
              </a:lnSpc>
              <a:buNone/>
            </a:pPr>
            <a:r>
              <a:rPr lang="ru-RU" dirty="0"/>
              <a:t>		</a:t>
            </a:r>
            <a:r>
              <a:rPr lang="ru-RU" dirty="0">
                <a:cs typeface="Times New Roman" pitchFamily="18" charset="0"/>
              </a:rPr>
              <a:t>В ясный, не очень </a:t>
            </a:r>
            <a:r>
              <a:rPr lang="ru-RU" dirty="0" err="1">
                <a:cs typeface="Times New Roman" pitchFamily="18" charset="0"/>
              </a:rPr>
              <a:t>ветренный</a:t>
            </a:r>
            <a:r>
              <a:rPr lang="ru-RU" dirty="0">
                <a:cs typeface="Times New Roman" pitchFamily="18" charset="0"/>
              </a:rPr>
              <a:t> день стаи журавлей почти непрерывно летят одна за другой на небольшой высоте. В пасмурные дни они, наверное, летят над облаками, так как иногда слышны бывают сверху «курлыканье» и отдельные крики невидимой нигде на горизонте стаи.</a:t>
            </a:r>
          </a:p>
          <a:p>
            <a:pPr algn="just">
              <a:lnSpc>
                <a:spcPct val="90000"/>
              </a:lnSpc>
              <a:buNone/>
            </a:pPr>
            <a:r>
              <a:rPr lang="ru-RU" dirty="0"/>
              <a:t>	</a:t>
            </a:r>
            <a:r>
              <a:rPr lang="ru-RU" dirty="0">
                <a:cs typeface="Times New Roman" pitchFamily="18" charset="0"/>
              </a:rPr>
              <a:t>Когда-то на журавлей охотились, но теперь они под охраной закона.</a:t>
            </a:r>
            <a:endParaRPr lang="ru-RU" dirty="0"/>
          </a:p>
          <a:p>
            <a:pPr algn="just">
              <a:lnSpc>
                <a:spcPct val="90000"/>
              </a:lnSpc>
              <a:buNone/>
            </a:pPr>
            <a:r>
              <a:rPr lang="ru-RU" dirty="0"/>
              <a:t>		</a:t>
            </a:r>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Серый журавль</a:t>
            </a:r>
            <a:endParaRPr lang="ru-RU" dirty="0"/>
          </a:p>
        </p:txBody>
      </p:sp>
      <p:pic>
        <p:nvPicPr>
          <p:cNvPr id="63490" name="Picture 2" descr="C:\Program Files\IstraSoft\Birds\Text\pic\photos\204_Grus_grus_picture_s.jpg">
            <a:hlinkClick r:id="rId2"/>
          </p:cNvPr>
          <p:cNvPicPr>
            <a:picLocks noChangeAspect="1" noChangeArrowheads="1"/>
          </p:cNvPicPr>
          <p:nvPr/>
        </p:nvPicPr>
        <p:blipFill>
          <a:blip r:embed="rId3" cstate="print"/>
          <a:srcRect/>
          <a:stretch>
            <a:fillRect/>
          </a:stretch>
        </p:blipFill>
        <p:spPr bwMode="auto">
          <a:xfrm>
            <a:off x="500034" y="1071546"/>
            <a:ext cx="5786454" cy="5786454"/>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Желна</a:t>
            </a:r>
            <a:endParaRPr lang="ru-RU" dirty="0"/>
          </a:p>
        </p:txBody>
      </p:sp>
      <p:sp>
        <p:nvSpPr>
          <p:cNvPr id="3" name="Содержимое 2"/>
          <p:cNvSpPr>
            <a:spLocks noGrp="1"/>
          </p:cNvSpPr>
          <p:nvPr>
            <p:ph idx="1"/>
          </p:nvPr>
        </p:nvSpPr>
        <p:spPr/>
        <p:txBody>
          <a:bodyPr>
            <a:normAutofit fontScale="85000" lnSpcReduction="20000"/>
          </a:bodyPr>
          <a:lstStyle/>
          <a:p>
            <a:pPr>
              <a:lnSpc>
                <a:spcPct val="90000"/>
              </a:lnSpc>
              <a:buNone/>
            </a:pPr>
            <a:r>
              <a:rPr lang="ru-RU" dirty="0">
                <a:cs typeface="Times New Roman" pitchFamily="18" charset="0"/>
              </a:rPr>
              <a:t>Желна – самая крупная птица из отряда дятлов, немного меньше вороны. Окраска блестяще-черная, за исключением ярко-красного пятна на голове, которое у самца занимает в виде шапочки весь верх головы, а у самки есть только на затылке. Ведет оседлый и кочующий образ жизни. В наших лесах обычная птица. Питается насекомыми – вредителями деревьев, поедает также крупных муравьев. Зимой питается семенами хвойных деревьев.</a:t>
            </a:r>
          </a:p>
          <a:p>
            <a:pPr algn="just">
              <a:lnSpc>
                <a:spcPct val="90000"/>
              </a:lnSpc>
              <a:buNone/>
            </a:pPr>
            <a:r>
              <a:rPr lang="ru-RU" dirty="0"/>
              <a:t>		</a:t>
            </a:r>
            <a:r>
              <a:rPr lang="ru-RU" dirty="0">
                <a:cs typeface="Times New Roman" pitchFamily="18" charset="0"/>
              </a:rPr>
              <a:t>В конце лета и осенью молодые расселяются, откочевывая нередко за десятки и сотни километров от родного дупла. Залетных </a:t>
            </a:r>
            <a:r>
              <a:rPr lang="ru-RU" dirty="0" err="1">
                <a:cs typeface="Times New Roman" pitchFamily="18" charset="0"/>
              </a:rPr>
              <a:t>желн</a:t>
            </a:r>
            <a:r>
              <a:rPr lang="ru-RU" dirty="0">
                <a:cs typeface="Times New Roman" pitchFamily="18" charset="0"/>
              </a:rPr>
              <a:t> встречают даже в лесотундре и далеко в степных зонах.</a:t>
            </a:r>
            <a:endParaRPr lang="ru-RU" dirty="0"/>
          </a:p>
          <a:p>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Большой пестрый дятел</a:t>
            </a:r>
            <a:endParaRPr lang="ru-RU" dirty="0"/>
          </a:p>
        </p:txBody>
      </p:sp>
      <p:sp>
        <p:nvSpPr>
          <p:cNvPr id="3" name="Содержимое 2"/>
          <p:cNvSpPr>
            <a:spLocks noGrp="1"/>
          </p:cNvSpPr>
          <p:nvPr>
            <p:ph idx="1"/>
          </p:nvPr>
        </p:nvSpPr>
        <p:spPr/>
        <p:txBody>
          <a:bodyPr>
            <a:normAutofit fontScale="85000" lnSpcReduction="20000"/>
          </a:bodyPr>
          <a:lstStyle/>
          <a:p>
            <a:pPr algn="just">
              <a:lnSpc>
                <a:spcPct val="90000"/>
              </a:lnSpc>
              <a:buNone/>
            </a:pPr>
            <a:r>
              <a:rPr lang="ru-RU" dirty="0">
                <a:cs typeface="Times New Roman" pitchFamily="18" charset="0"/>
              </a:rPr>
              <a:t>Размером дятел с дрозда. Окраска состоит из сложного чередования черных и белых участков оперения, подхвостье ярко-красное. У самца есть красное пятно на затылке, у самки весь верх головы черный.</a:t>
            </a:r>
          </a:p>
          <a:p>
            <a:pPr algn="just">
              <a:lnSpc>
                <a:spcPct val="90000"/>
              </a:lnSpc>
              <a:buNone/>
            </a:pPr>
            <a:r>
              <a:rPr lang="ru-RU" dirty="0"/>
              <a:t>		</a:t>
            </a:r>
            <a:r>
              <a:rPr lang="ru-RU" dirty="0">
                <a:cs typeface="Times New Roman" pitchFamily="18" charset="0"/>
              </a:rPr>
              <a:t>Летом большой пестрый дятел питается насекомыми, собирая их на деревьях и на земле. Во второй половине лета и осенью молодые широко кочуют и залетают иногда в совсем чуждые этому виду местности и зоны. При неурожае семян хвойных кочуют и взрослые птицы, и тогда в лесу, где дятлов было много, их можно вообще не найти. Обычно же взрослые дятлы проводят зиму на своем гнездовом участке или неподалеку от него, но живут не парами, а поодиночке.</a:t>
            </a:r>
            <a:endParaRPr lang="ru-RU" dirty="0"/>
          </a:p>
          <a:p>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Рябинник</a:t>
            </a:r>
            <a:endParaRPr lang="ru-RU" dirty="0"/>
          </a:p>
        </p:txBody>
      </p:sp>
      <p:sp>
        <p:nvSpPr>
          <p:cNvPr id="3" name="Содержимое 2"/>
          <p:cNvSpPr>
            <a:spLocks noGrp="1"/>
          </p:cNvSpPr>
          <p:nvPr>
            <p:ph idx="1"/>
          </p:nvPr>
        </p:nvSpPr>
        <p:spPr/>
        <p:txBody>
          <a:bodyPr>
            <a:normAutofit fontScale="77500" lnSpcReduction="20000"/>
          </a:bodyPr>
          <a:lstStyle/>
          <a:p>
            <a:pPr algn="just">
              <a:lnSpc>
                <a:spcPct val="90000"/>
              </a:lnSpc>
              <a:buNone/>
            </a:pPr>
            <a:r>
              <a:rPr lang="ru-RU" dirty="0">
                <a:cs typeface="Times New Roman" pitchFamily="18" charset="0"/>
              </a:rPr>
              <a:t>Размером дрозд немногим больше скворца. Свое название птица получила за обычай осенью кормиться ягодами рябины. </a:t>
            </a:r>
          </a:p>
          <a:p>
            <a:pPr algn="just">
              <a:lnSpc>
                <a:spcPct val="90000"/>
              </a:lnSpc>
              <a:buNone/>
            </a:pPr>
            <a:r>
              <a:rPr lang="ru-RU" dirty="0"/>
              <a:t>		</a:t>
            </a:r>
            <a:r>
              <a:rPr lang="ru-RU" dirty="0">
                <a:cs typeface="Times New Roman" pitchFamily="18" charset="0"/>
              </a:rPr>
              <a:t>В осеннюю пору рябинники осторожны и на близкое расстояние к себе не подпускают, странствуют рассеянными стаями по лесам, лесопосадкам, нередко нанося большой ущерб садам и ягодным плантациям. В противоположность снегирям, дрозды и свиристели – птицы, распространяющие, а не уничтожающие семена рябины. Проглатывая ягоды целиком, они усваивают только мякоть, семена же в их желудках не перевариваются и вместе с пометом попадают в почву и прорастают</a:t>
            </a:r>
          </a:p>
          <a:p>
            <a:pPr algn="just">
              <a:lnSpc>
                <a:spcPct val="90000"/>
              </a:lnSpc>
              <a:buNone/>
            </a:pPr>
            <a:r>
              <a:rPr lang="ru-RU" dirty="0"/>
              <a:t>		</a:t>
            </a:r>
            <a:r>
              <a:rPr lang="ru-RU" dirty="0">
                <a:cs typeface="Times New Roman" pitchFamily="18" charset="0"/>
              </a:rPr>
              <a:t>В северных районах перелетная, в средних широтах – кочующая птица, нередко остается на зиму.</a:t>
            </a:r>
            <a:endParaRPr lang="ru-RU" dirty="0"/>
          </a:p>
          <a:p>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Большая синица</a:t>
            </a:r>
            <a:endParaRPr lang="ru-RU" dirty="0"/>
          </a:p>
        </p:txBody>
      </p:sp>
      <p:sp>
        <p:nvSpPr>
          <p:cNvPr id="3" name="Содержимое 2"/>
          <p:cNvSpPr>
            <a:spLocks noGrp="1"/>
          </p:cNvSpPr>
          <p:nvPr>
            <p:ph idx="1"/>
          </p:nvPr>
        </p:nvSpPr>
        <p:spPr/>
        <p:txBody>
          <a:bodyPr>
            <a:normAutofit fontScale="85000" lnSpcReduction="10000"/>
          </a:bodyPr>
          <a:lstStyle/>
          <a:p>
            <a:pPr algn="just">
              <a:buNone/>
            </a:pPr>
            <a:r>
              <a:rPr lang="ru-RU" dirty="0">
                <a:cs typeface="Times New Roman" pitchFamily="18" charset="0"/>
              </a:rPr>
              <a:t>Самая обыкновенная и заметная среди синиц. Размером с воробья. Окраска большой синицы знакома всем: с желтой грудью, черным теменем, грудной черной «манишкой» и зеленой спиной.</a:t>
            </a:r>
          </a:p>
          <a:p>
            <a:pPr algn="just">
              <a:buNone/>
            </a:pPr>
            <a:r>
              <a:rPr lang="ru-RU" dirty="0"/>
              <a:t>		</a:t>
            </a:r>
            <a:r>
              <a:rPr lang="ru-RU" dirty="0">
                <a:cs typeface="Times New Roman" pitchFamily="18" charset="0"/>
              </a:rPr>
              <a:t>В сентябре – октябре большинство птиц перебирается к человеческому жилью. Осенью синичьи стаи кочуют по окрестным лесам и садам, где разыскивают яйца и куколок насекомых. От насекомоядного питания летом, осенью синицы переходят на смешанное, а зимой - полностью на питание твердой пищей.</a:t>
            </a:r>
            <a:endParaRPr lang="ru-RU" dirty="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Грач</a:t>
            </a:r>
            <a:endParaRPr lang="ru-RU" dirty="0"/>
          </a:p>
        </p:txBody>
      </p:sp>
      <p:sp>
        <p:nvSpPr>
          <p:cNvPr id="3" name="Содержимое 2"/>
          <p:cNvSpPr>
            <a:spLocks noGrp="1"/>
          </p:cNvSpPr>
          <p:nvPr>
            <p:ph idx="1"/>
          </p:nvPr>
        </p:nvSpPr>
        <p:spPr/>
        <p:txBody>
          <a:bodyPr>
            <a:normAutofit fontScale="55000" lnSpcReduction="20000"/>
          </a:bodyPr>
          <a:lstStyle/>
          <a:p>
            <a:pPr algn="just">
              <a:buNone/>
            </a:pPr>
            <a:r>
              <a:rPr lang="ru-RU" sz="4800" b="1" dirty="0">
                <a:cs typeface="Times New Roman" pitchFamily="18" charset="0"/>
              </a:rPr>
              <a:t>Массовый прилет грачей происходит ранней весной, обычно перед началом бурного таяния снега. Оживают многолетние колонии, которые грачи устраивают в полуоткрытой местности. В колониях бывает от нескольких гнезд до нескольких сотен. На одном дереве зачастую располагается несколько гнезд. Гнездо сооружают из сучьев, выстилка – сухая трава, шерсть. Каждый год птицы достраивают старые гнезда, и они бывают более 1 метра в высоту. </a:t>
            </a:r>
          </a:p>
          <a:p>
            <a:pPr algn="just">
              <a:buNone/>
            </a:pPr>
            <a:r>
              <a:rPr lang="ru-RU" sz="4800" b="1" dirty="0"/>
              <a:t>		</a:t>
            </a:r>
            <a:r>
              <a:rPr lang="ru-RU" sz="4800" b="1" dirty="0">
                <a:cs typeface="Times New Roman" pitchFamily="18" charset="0"/>
              </a:rPr>
              <a:t>Питание у грачей смешанное: различные насекомые и их личинки, обитающие в почве, мелкие грызуны, лягушки.</a:t>
            </a:r>
            <a:endParaRPr lang="ru-RU" sz="4800" b="1"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solidFill>
                  <a:srgbClr val="00B0F0"/>
                </a:solidFill>
              </a:rPr>
              <a:t>Зима</a:t>
            </a:r>
            <a:endParaRPr lang="ru-RU" dirty="0">
              <a:solidFill>
                <a:srgbClr val="00B0F0"/>
              </a:solidFill>
            </a:endParaRPr>
          </a:p>
        </p:txBody>
      </p:sp>
      <p:sp>
        <p:nvSpPr>
          <p:cNvPr id="3" name="Содержимое 2"/>
          <p:cNvSpPr>
            <a:spLocks noGrp="1"/>
          </p:cNvSpPr>
          <p:nvPr>
            <p:ph idx="1"/>
          </p:nvPr>
        </p:nvSpPr>
        <p:spPr/>
        <p:txBody>
          <a:bodyPr>
            <a:normAutofit fontScale="77500" lnSpcReduction="20000"/>
          </a:bodyPr>
          <a:lstStyle/>
          <a:p>
            <a:pPr algn="ctr">
              <a:buNone/>
            </a:pPr>
            <a:r>
              <a:rPr lang="ru-RU" sz="3600" b="1" dirty="0">
                <a:solidFill>
                  <a:schemeClr val="tx2">
                    <a:lumMod val="75000"/>
                  </a:schemeClr>
                </a:solidFill>
              </a:rPr>
              <a:t>Зима в лесу</a:t>
            </a:r>
          </a:p>
          <a:p>
            <a:pPr>
              <a:buNone/>
            </a:pPr>
            <a:r>
              <a:rPr lang="ru-RU" dirty="0">
                <a:solidFill>
                  <a:schemeClr val="tx2">
                    <a:lumMod val="75000"/>
                  </a:schemeClr>
                </a:solidFill>
              </a:rPr>
              <a:t>		</a:t>
            </a:r>
            <a:r>
              <a:rPr lang="ru-RU" dirty="0">
                <a:solidFill>
                  <a:schemeClr val="tx2">
                    <a:lumMod val="75000"/>
                  </a:schemeClr>
                </a:solidFill>
                <a:cs typeface="Times New Roman" pitchFamily="18" charset="0"/>
              </a:rPr>
              <a:t>«Помните, каким шумным и оживленным был лес весной и летом? Теперь он стоит перед нами, застывший в какой-то таинственной тиши.</a:t>
            </a:r>
            <a:endParaRPr lang="en-US" dirty="0">
              <a:solidFill>
                <a:schemeClr val="tx2">
                  <a:lumMod val="75000"/>
                </a:schemeClr>
              </a:solidFill>
              <a:cs typeface="Times New Roman" pitchFamily="18" charset="0"/>
            </a:endParaRPr>
          </a:p>
          <a:p>
            <a:pPr algn="just">
              <a:buNone/>
            </a:pPr>
            <a:r>
              <a:rPr lang="ru-RU" dirty="0">
                <a:solidFill>
                  <a:schemeClr val="tx2">
                    <a:lumMod val="75000"/>
                  </a:schemeClr>
                </a:solidFill>
              </a:rPr>
              <a:t>	</a:t>
            </a:r>
            <a:r>
              <a:rPr lang="ru-RU" dirty="0">
                <a:solidFill>
                  <a:schemeClr val="tx2">
                    <a:lumMod val="75000"/>
                  </a:schemeClr>
                </a:solidFill>
                <a:cs typeface="Times New Roman" pitchFamily="18" charset="0"/>
              </a:rPr>
              <a:t>…Даже короткая зимняя прогулка по лесу убедит нас, что его жизнь не замерла совсем. Вот из ближней хвойной заросли доносится тихий писк корольков. ….Очень часто вместе с корольками держатся различные синички. Их звонкие голоса и хлопотливая деятельность очень оживляют тишину зимнего леса…..Весьма часто в компании синичек и корольков мы замечаем уже знакомых нам красивых поползней…» </a:t>
            </a:r>
            <a:endParaRPr lang="ru-RU" dirty="0">
              <a:solidFill>
                <a:schemeClr val="tx2">
                  <a:lumMod val="75000"/>
                </a:schemeClr>
              </a:solidFill>
            </a:endParaRPr>
          </a:p>
          <a:p>
            <a:pPr algn="r">
              <a:buNone/>
            </a:pPr>
            <a:r>
              <a:rPr lang="ru-RU" sz="3600" dirty="0">
                <a:solidFill>
                  <a:schemeClr val="tx2">
                    <a:lumMod val="75000"/>
                  </a:schemeClr>
                </a:solidFill>
                <a:cs typeface="Times New Roman" pitchFamily="18" charset="0"/>
              </a:rPr>
              <a:t>(из книги С.И. Огнева «Жизнь леса»)</a:t>
            </a:r>
            <a:endParaRPr lang="en-US" dirty="0">
              <a:solidFill>
                <a:schemeClr val="tx2">
                  <a:lumMod val="75000"/>
                </a:schemeClr>
              </a:solidFill>
              <a:cs typeface="Times New Roman" pitchFamily="18" charset="0"/>
            </a:endParaRPr>
          </a:p>
          <a:p>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Желна</a:t>
            </a:r>
            <a:endParaRPr lang="ru-RU" dirty="0"/>
          </a:p>
        </p:txBody>
      </p:sp>
      <p:sp>
        <p:nvSpPr>
          <p:cNvPr id="3" name="Содержимое 2"/>
          <p:cNvSpPr>
            <a:spLocks noGrp="1"/>
          </p:cNvSpPr>
          <p:nvPr>
            <p:ph idx="1"/>
          </p:nvPr>
        </p:nvSpPr>
        <p:spPr/>
        <p:txBody>
          <a:bodyPr>
            <a:normAutofit fontScale="70000" lnSpcReduction="20000"/>
          </a:bodyPr>
          <a:lstStyle/>
          <a:p>
            <a:pPr algn="just">
              <a:lnSpc>
                <a:spcPct val="90000"/>
              </a:lnSpc>
              <a:buNone/>
            </a:pPr>
            <a:r>
              <a:rPr lang="ru-RU" dirty="0">
                <a:cs typeface="Times New Roman" pitchFamily="18" charset="0"/>
              </a:rPr>
              <a:t>Желна – самая крупная птица из отряда дятлов, немного меньше вороны. Окраска блестяще-черная, за исключением ярко-красного пятна на голове, которое у самца занимает в виде шапочки весь верх головы, а у самки есть только на затылке. Ведет оседлый и кочующий образ жизни. В наших лесах обычная птица. Питается насекомыми – вредителями деревьев, поедает также крупных муравьев. Зимой питается семенами хвойных деревьев.</a:t>
            </a:r>
          </a:p>
          <a:p>
            <a:pPr algn="just">
              <a:lnSpc>
                <a:spcPct val="90000"/>
              </a:lnSpc>
              <a:buNone/>
            </a:pPr>
            <a:r>
              <a:rPr lang="ru-RU" dirty="0"/>
              <a:t>		</a:t>
            </a:r>
            <a:r>
              <a:rPr lang="ru-RU" dirty="0">
                <a:cs typeface="Times New Roman" pitchFamily="18" charset="0"/>
              </a:rPr>
              <a:t>«Барабанная дробь» черного дятла звучит особенно громко и раскатисто. Помимо </a:t>
            </a:r>
            <a:r>
              <a:rPr lang="ru-RU" dirty="0" err="1">
                <a:cs typeface="Times New Roman" pitchFamily="18" charset="0"/>
              </a:rPr>
              <a:t>трещания</a:t>
            </a:r>
            <a:r>
              <a:rPr lang="ru-RU" dirty="0">
                <a:cs typeface="Times New Roman" pitchFamily="18" charset="0"/>
              </a:rPr>
              <a:t> клювом, он издает протяжный, заунывный, высокий по тону крик «</a:t>
            </a:r>
            <a:r>
              <a:rPr lang="ru-RU" dirty="0" err="1">
                <a:cs typeface="Times New Roman" pitchFamily="18" charset="0"/>
              </a:rPr>
              <a:t>ткее</a:t>
            </a:r>
            <a:r>
              <a:rPr lang="ru-RU" dirty="0">
                <a:cs typeface="Times New Roman" pitchFamily="18" charset="0"/>
              </a:rPr>
              <a:t>», затем через некоторое время – прерывающуюся громкую трель «</a:t>
            </a:r>
            <a:r>
              <a:rPr lang="ru-RU" dirty="0" err="1">
                <a:cs typeface="Times New Roman" pitchFamily="18" charset="0"/>
              </a:rPr>
              <a:t>прь-прь</a:t>
            </a:r>
            <a:r>
              <a:rPr lang="ru-RU" dirty="0">
                <a:cs typeface="Times New Roman" pitchFamily="18" charset="0"/>
              </a:rPr>
              <a:t>… </a:t>
            </a:r>
            <a:r>
              <a:rPr lang="ru-RU" dirty="0" err="1">
                <a:cs typeface="Times New Roman" pitchFamily="18" charset="0"/>
              </a:rPr>
              <a:t>прьпрь</a:t>
            </a:r>
            <a:r>
              <a:rPr lang="ru-RU" dirty="0">
                <a:cs typeface="Times New Roman" pitchFamily="18" charset="0"/>
              </a:rPr>
              <a:t>…».</a:t>
            </a:r>
          </a:p>
          <a:p>
            <a:pPr algn="just">
              <a:lnSpc>
                <a:spcPct val="90000"/>
              </a:lnSpc>
              <a:buNone/>
            </a:pPr>
            <a:r>
              <a:rPr lang="ru-RU" dirty="0"/>
              <a:t>		</a:t>
            </a:r>
            <a:r>
              <a:rPr lang="ru-RU" dirty="0">
                <a:cs typeface="Times New Roman" pitchFamily="18" charset="0"/>
              </a:rPr>
              <a:t>Во время осенних и зимних кочевок часто посещает пригородные парки, его можно увидеть на зимних экскурсиях.</a:t>
            </a:r>
            <a:endParaRPr lang="ru-RU" dirty="0"/>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Большой пестрый дятел</a:t>
            </a:r>
            <a:endParaRPr lang="ru-RU" dirty="0"/>
          </a:p>
        </p:txBody>
      </p:sp>
      <p:sp>
        <p:nvSpPr>
          <p:cNvPr id="3" name="Содержимое 2"/>
          <p:cNvSpPr>
            <a:spLocks noGrp="1"/>
          </p:cNvSpPr>
          <p:nvPr>
            <p:ph idx="1"/>
          </p:nvPr>
        </p:nvSpPr>
        <p:spPr/>
        <p:txBody>
          <a:bodyPr>
            <a:normAutofit fontScale="77500" lnSpcReduction="20000"/>
          </a:bodyPr>
          <a:lstStyle/>
          <a:p>
            <a:pPr algn="just">
              <a:buNone/>
            </a:pPr>
            <a:r>
              <a:rPr lang="ru-RU" dirty="0">
                <a:cs typeface="Times New Roman" pitchFamily="18" charset="0"/>
              </a:rPr>
              <a:t>Размером дятел с дрозда. Окраска состоит из сложного чередования черных и белых участков оперения, подхвостье ярко-красное. У самца есть красное пятно на затылке, у самки весь верх головы черный.</a:t>
            </a:r>
          </a:p>
          <a:p>
            <a:pPr algn="just">
              <a:buNone/>
            </a:pPr>
            <a:r>
              <a:rPr lang="ru-RU" dirty="0"/>
              <a:t>		</a:t>
            </a:r>
            <a:r>
              <a:rPr lang="ru-RU" dirty="0">
                <a:cs typeface="Times New Roman" pitchFamily="18" charset="0"/>
              </a:rPr>
              <a:t>Очень обычным средством внутривидового общения является барабанная дробь. Барабанить начинают в феврале. </a:t>
            </a:r>
            <a:endParaRPr lang="en-US" dirty="0">
              <a:cs typeface="Times New Roman" pitchFamily="18" charset="0"/>
            </a:endParaRPr>
          </a:p>
          <a:p>
            <a:pPr algn="just">
              <a:buNone/>
            </a:pPr>
            <a:r>
              <a:rPr lang="ru-RU" dirty="0"/>
              <a:t>		</a:t>
            </a:r>
            <a:r>
              <a:rPr lang="ru-RU" dirty="0">
                <a:cs typeface="Times New Roman" pitchFamily="18" charset="0"/>
              </a:rPr>
              <a:t>Зимой основная пища – семена сосны, ели, лиственницы, которые дятлы добывают из шишек, срывая их с ветвей и раздалбливая их в своих «кузнецах» - специальных лунках в деревьях, под которыми к весне накапливаются кучи размочаленных шишек.</a:t>
            </a:r>
            <a:endParaRPr lang="ru-RU" dirty="0"/>
          </a:p>
          <a:p>
            <a:pPr lvl="1"/>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Обыкновенный снегирь</a:t>
            </a:r>
            <a:endParaRPr lang="ru-RU" dirty="0"/>
          </a:p>
        </p:txBody>
      </p:sp>
      <p:sp>
        <p:nvSpPr>
          <p:cNvPr id="3" name="Содержимое 2"/>
          <p:cNvSpPr>
            <a:spLocks noGrp="1"/>
          </p:cNvSpPr>
          <p:nvPr>
            <p:ph idx="1"/>
          </p:nvPr>
        </p:nvSpPr>
        <p:spPr/>
        <p:txBody>
          <a:bodyPr>
            <a:normAutofit fontScale="85000" lnSpcReduction="20000"/>
          </a:bodyPr>
          <a:lstStyle/>
          <a:p>
            <a:pPr algn="just">
              <a:lnSpc>
                <a:spcPct val="90000"/>
              </a:lnSpc>
              <a:buNone/>
            </a:pPr>
            <a:r>
              <a:rPr lang="ru-RU" dirty="0">
                <a:cs typeface="Times New Roman" pitchFamily="18" charset="0"/>
              </a:rPr>
              <a:t>Весьма обыкновенны зимой снегири, которые с наступлением осени чаще начинают появляться около жилья человека. Привлекают их ягоды рябины. Если внимательно посмотреть, как снегирь ест рябины, можно увидеть, что он выбрасывает мякоть ягоды и поедает только семена. Кроме того, питаются птицы семенами ясеня и клена.</a:t>
            </a:r>
          </a:p>
          <a:p>
            <a:pPr algn="just">
              <a:lnSpc>
                <a:spcPct val="90000"/>
              </a:lnSpc>
              <a:buNone/>
            </a:pPr>
            <a:r>
              <a:rPr lang="ru-RU" dirty="0"/>
              <a:t>		</a:t>
            </a:r>
            <a:r>
              <a:rPr lang="ru-RU" dirty="0">
                <a:cs typeface="Times New Roman" pitchFamily="18" charset="0"/>
              </a:rPr>
              <a:t>Самцы издали бросаются в глаза сво</a:t>
            </a:r>
            <a:r>
              <a:rPr lang="ru-RU" dirty="0"/>
              <a:t>ей</a:t>
            </a:r>
            <a:r>
              <a:rPr lang="ru-RU" dirty="0">
                <a:cs typeface="Times New Roman" pitchFamily="18" charset="0"/>
              </a:rPr>
              <a:t> ярко</a:t>
            </a:r>
            <a:r>
              <a:rPr lang="ru-RU" dirty="0"/>
              <a:t> </a:t>
            </a:r>
            <a:r>
              <a:rPr lang="ru-RU" dirty="0">
                <a:cs typeface="Times New Roman" pitchFamily="18" charset="0"/>
              </a:rPr>
              <a:t>красной окраской нижней стороны тела. Самки имеют более скромный наряд: голова, крылья и хвост у них черные, как у самцов, но нижняя часть тела окрашена в серый цвет. У снегирей поют не только самцы, но и самки, что вообще не характерно для певчих птиц.</a:t>
            </a:r>
            <a:endParaRPr lang="ru-RU" dirty="0"/>
          </a:p>
          <a:p>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Обыкновенный снегирь</a:t>
            </a:r>
            <a:endParaRPr lang="ru-RU" dirty="0"/>
          </a:p>
        </p:txBody>
      </p:sp>
      <p:pic>
        <p:nvPicPr>
          <p:cNvPr id="64514" name="Picture 2" descr="C:\Program Files\IstraSoft\Birds\Text\pic\photos\741_Pyrrhula_pyrrhula_picture_s.jpg">
            <a:hlinkClick r:id="rId2"/>
          </p:cNvPr>
          <p:cNvPicPr>
            <a:picLocks noChangeAspect="1" noChangeArrowheads="1"/>
          </p:cNvPicPr>
          <p:nvPr/>
        </p:nvPicPr>
        <p:blipFill>
          <a:blip r:embed="rId3" cstate="print"/>
          <a:srcRect/>
          <a:stretch>
            <a:fillRect/>
          </a:stretch>
        </p:blipFill>
        <p:spPr bwMode="auto">
          <a:xfrm>
            <a:off x="500034" y="1285816"/>
            <a:ext cx="5572184" cy="5572184"/>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Большая синица</a:t>
            </a:r>
            <a:endParaRPr lang="ru-RU" dirty="0"/>
          </a:p>
        </p:txBody>
      </p:sp>
      <p:sp>
        <p:nvSpPr>
          <p:cNvPr id="3" name="Содержимое 2"/>
          <p:cNvSpPr>
            <a:spLocks noGrp="1"/>
          </p:cNvSpPr>
          <p:nvPr>
            <p:ph idx="1"/>
          </p:nvPr>
        </p:nvSpPr>
        <p:spPr/>
        <p:txBody>
          <a:bodyPr>
            <a:normAutofit fontScale="85000" lnSpcReduction="20000"/>
          </a:bodyPr>
          <a:lstStyle/>
          <a:p>
            <a:pPr algn="just">
              <a:lnSpc>
                <a:spcPct val="90000"/>
              </a:lnSpc>
              <a:buNone/>
            </a:pPr>
            <a:r>
              <a:rPr lang="ru-RU" dirty="0">
                <a:cs typeface="Times New Roman" pitchFamily="18" charset="0"/>
              </a:rPr>
              <a:t>Самая обычная птица. Всю зиму синицы живут оседло, боле – менее постоянной стаей. Зимой синица ест семена  различных растений и отбросы, которые находит у жилья. Любит посещать кормушки, вывешенные людьми. Многие синицы прилетают каждую зиму в одни и те же городские дворы и парки. Очень немного больших синиц всю зиму проводит в лесу, питаясь насекомыми и пауками, семенами диких растений. Корм не запасают, но любят грабить запасы гаичек, других синиц, поползней. </a:t>
            </a:r>
          </a:p>
          <a:p>
            <a:pPr>
              <a:lnSpc>
                <a:spcPct val="90000"/>
              </a:lnSpc>
              <a:buNone/>
            </a:pPr>
            <a:r>
              <a:rPr lang="ru-RU" dirty="0"/>
              <a:t>		</a:t>
            </a:r>
            <a:r>
              <a:rPr lang="en-US" dirty="0" err="1">
                <a:cs typeface="Times New Roman" pitchFamily="18" charset="0"/>
              </a:rPr>
              <a:t>Ранней</a:t>
            </a:r>
            <a:r>
              <a:rPr lang="en-US" dirty="0">
                <a:cs typeface="Times New Roman" pitchFamily="18" charset="0"/>
              </a:rPr>
              <a:t> </a:t>
            </a:r>
            <a:r>
              <a:rPr lang="en-US" dirty="0" err="1">
                <a:cs typeface="Times New Roman" pitchFamily="18" charset="0"/>
              </a:rPr>
              <a:t>весной</a:t>
            </a:r>
            <a:r>
              <a:rPr lang="en-US" dirty="0">
                <a:cs typeface="Times New Roman" pitchFamily="18" charset="0"/>
              </a:rPr>
              <a:t>, в </a:t>
            </a:r>
            <a:r>
              <a:rPr lang="en-US" dirty="0" err="1">
                <a:cs typeface="Times New Roman" pitchFamily="18" charset="0"/>
              </a:rPr>
              <a:t>середине</a:t>
            </a:r>
            <a:r>
              <a:rPr lang="en-US" dirty="0">
                <a:cs typeface="Times New Roman" pitchFamily="18" charset="0"/>
              </a:rPr>
              <a:t> </a:t>
            </a:r>
            <a:r>
              <a:rPr lang="en-US" dirty="0" err="1">
                <a:cs typeface="Times New Roman" pitchFamily="18" charset="0"/>
              </a:rPr>
              <a:t>марта</a:t>
            </a:r>
            <a:r>
              <a:rPr lang="en-US" dirty="0">
                <a:cs typeface="Times New Roman" pitchFamily="18" charset="0"/>
              </a:rPr>
              <a:t> – </a:t>
            </a:r>
            <a:r>
              <a:rPr lang="en-US" dirty="0" err="1">
                <a:cs typeface="Times New Roman" pitchFamily="18" charset="0"/>
              </a:rPr>
              <a:t>середине</a:t>
            </a:r>
            <a:r>
              <a:rPr lang="en-US" dirty="0">
                <a:cs typeface="Times New Roman" pitchFamily="18" charset="0"/>
              </a:rPr>
              <a:t> </a:t>
            </a:r>
            <a:r>
              <a:rPr lang="en-US" dirty="0" err="1">
                <a:cs typeface="Times New Roman" pitchFamily="18" charset="0"/>
              </a:rPr>
              <a:t>апреля</a:t>
            </a:r>
            <a:r>
              <a:rPr lang="en-US" dirty="0">
                <a:cs typeface="Times New Roman" pitchFamily="18" charset="0"/>
              </a:rPr>
              <a:t>, </a:t>
            </a:r>
            <a:r>
              <a:rPr lang="en-US" dirty="0" err="1">
                <a:cs typeface="Times New Roman" pitchFamily="18" charset="0"/>
              </a:rPr>
              <a:t>происходит</a:t>
            </a:r>
            <a:r>
              <a:rPr lang="en-US" dirty="0">
                <a:cs typeface="Times New Roman" pitchFamily="18" charset="0"/>
              </a:rPr>
              <a:t> </a:t>
            </a:r>
            <a:r>
              <a:rPr lang="en-US" dirty="0" err="1">
                <a:cs typeface="Times New Roman" pitchFamily="18" charset="0"/>
              </a:rPr>
              <a:t>расселение</a:t>
            </a:r>
            <a:r>
              <a:rPr lang="en-US" dirty="0">
                <a:cs typeface="Times New Roman" pitchFamily="18" charset="0"/>
              </a:rPr>
              <a:t> </a:t>
            </a:r>
            <a:r>
              <a:rPr lang="en-US" dirty="0" err="1">
                <a:cs typeface="Times New Roman" pitchFamily="18" charset="0"/>
              </a:rPr>
              <a:t>синиц</a:t>
            </a:r>
            <a:r>
              <a:rPr lang="en-US" dirty="0">
                <a:cs typeface="Times New Roman" pitchFamily="18" charset="0"/>
              </a:rPr>
              <a:t> </a:t>
            </a:r>
            <a:r>
              <a:rPr lang="en-US" dirty="0" err="1">
                <a:cs typeface="Times New Roman" pitchFamily="18" charset="0"/>
              </a:rPr>
              <a:t>из</a:t>
            </a:r>
            <a:r>
              <a:rPr lang="en-US" dirty="0">
                <a:cs typeface="Times New Roman" pitchFamily="18" charset="0"/>
              </a:rPr>
              <a:t> </a:t>
            </a:r>
            <a:r>
              <a:rPr lang="en-US" dirty="0" err="1">
                <a:cs typeface="Times New Roman" pitchFamily="18" charset="0"/>
              </a:rPr>
              <a:t>городов</a:t>
            </a:r>
            <a:r>
              <a:rPr lang="en-US" dirty="0">
                <a:cs typeface="Times New Roman" pitchFamily="18" charset="0"/>
              </a:rPr>
              <a:t> и </a:t>
            </a:r>
            <a:r>
              <a:rPr lang="en-US" dirty="0" err="1">
                <a:cs typeface="Times New Roman" pitchFamily="18" charset="0"/>
              </a:rPr>
              <a:t>поселков</a:t>
            </a:r>
            <a:r>
              <a:rPr lang="en-US" dirty="0">
                <a:cs typeface="Times New Roman" pitchFamily="18" charset="0"/>
              </a:rPr>
              <a:t> в </a:t>
            </a:r>
            <a:r>
              <a:rPr lang="en-US" dirty="0" err="1">
                <a:cs typeface="Times New Roman" pitchFamily="18" charset="0"/>
              </a:rPr>
              <a:t>природные</a:t>
            </a:r>
            <a:r>
              <a:rPr lang="en-US" dirty="0">
                <a:cs typeface="Times New Roman" pitchFamily="18" charset="0"/>
              </a:rPr>
              <a:t> </a:t>
            </a:r>
            <a:r>
              <a:rPr lang="en-US" dirty="0" err="1">
                <a:cs typeface="Times New Roman" pitchFamily="18" charset="0"/>
              </a:rPr>
              <a:t>местообитания</a:t>
            </a:r>
            <a:r>
              <a:rPr lang="en-US" dirty="0">
                <a:cs typeface="Times New Roman" pitchFamily="18" charset="0"/>
              </a:rPr>
              <a:t>.</a:t>
            </a:r>
            <a:r>
              <a:rPr lang="en-US" dirty="0"/>
              <a:t> </a:t>
            </a:r>
            <a:endParaRPr lang="ru-RU" dirty="0"/>
          </a:p>
          <a:p>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4242"/>
            <a:ext cx="8229600" cy="1143000"/>
          </a:xfrm>
        </p:spPr>
        <p:txBody>
          <a:bodyPr/>
          <a:lstStyle/>
          <a:p>
            <a:r>
              <a:rPr lang="ru-RU" b="1" dirty="0"/>
              <a:t>Желтоголовый королек</a:t>
            </a:r>
            <a:endParaRPr lang="ru-RU" dirty="0"/>
          </a:p>
        </p:txBody>
      </p:sp>
      <p:sp>
        <p:nvSpPr>
          <p:cNvPr id="3" name="Содержимое 2"/>
          <p:cNvSpPr>
            <a:spLocks noGrp="1"/>
          </p:cNvSpPr>
          <p:nvPr>
            <p:ph idx="1"/>
          </p:nvPr>
        </p:nvSpPr>
        <p:spPr>
          <a:xfrm>
            <a:off x="-22239" y="980728"/>
            <a:ext cx="8050623" cy="5616624"/>
          </a:xfrm>
        </p:spPr>
        <p:txBody>
          <a:bodyPr>
            <a:noAutofit/>
          </a:bodyPr>
          <a:lstStyle/>
          <a:p>
            <a:pPr algn="just">
              <a:lnSpc>
                <a:spcPct val="90000"/>
              </a:lnSpc>
              <a:buNone/>
            </a:pPr>
            <a:r>
              <a:rPr lang="ru-RU" sz="2300" dirty="0" smtClean="0">
                <a:cs typeface="Times New Roman" pitchFamily="18" charset="0"/>
              </a:rPr>
              <a:t>              Это </a:t>
            </a:r>
            <a:r>
              <a:rPr lang="ru-RU" sz="2300" dirty="0">
                <a:cs typeface="Times New Roman" pitchFamily="18" charset="0"/>
              </a:rPr>
              <a:t>самая маленькая из наших птиц, по размерам близко стоящая к колибри. Окраска оперения у них зеленоватая с белыми поперечными полосками на крыльях и желтой или оранжевой полосой на темени.</a:t>
            </a:r>
          </a:p>
          <a:p>
            <a:pPr algn="just">
              <a:lnSpc>
                <a:spcPct val="90000"/>
              </a:lnSpc>
              <a:buNone/>
            </a:pPr>
            <a:r>
              <a:rPr lang="ru-RU" sz="2300" dirty="0"/>
              <a:t>		</a:t>
            </a:r>
            <a:r>
              <a:rPr lang="ru-RU" sz="2300" dirty="0">
                <a:cs typeface="Times New Roman" pitchFamily="18" charset="0"/>
              </a:rPr>
              <a:t>Зимой корольки часто кочуют в синичьих стаях, держаться обычно высоко в кронах елей. Никто так не привязан к хвойным вершинам, как они. Корольки выдают свое присутствие беспрестанным очень тонким писком «</a:t>
            </a:r>
            <a:r>
              <a:rPr lang="ru-RU" sz="2300" dirty="0" err="1">
                <a:cs typeface="Times New Roman" pitchFamily="18" charset="0"/>
              </a:rPr>
              <a:t>сисисиси-сисисисиси</a:t>
            </a:r>
            <a:r>
              <a:rPr lang="ru-RU" sz="2300" dirty="0">
                <a:cs typeface="Times New Roman" pitchFamily="18" charset="0"/>
              </a:rPr>
              <a:t>». Последите за корольками и вы удивитесь их подвижности. Все время они копошатся в густой хвое, почти невидимые, и только шуршанье в вершине дерева, тонкий писк и мелькающие маленькие силуэты указывают их местонахождение. Изредка какой-нибудь из членов стайки вылетает из вершины и, быстро махая крылышками, трепещет на одном месте у кончика ветки. </a:t>
            </a:r>
          </a:p>
          <a:p>
            <a:endParaRPr lang="ru-RU" sz="23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Желтоголовый королек</a:t>
            </a:r>
            <a:endParaRPr lang="ru-RU" dirty="0"/>
          </a:p>
        </p:txBody>
      </p:sp>
      <p:pic>
        <p:nvPicPr>
          <p:cNvPr id="66562" name="Picture 2" descr="C:\Program Files\IstraSoft\Birds\Text\pic\photos\601_Regulus_regulus_picture_s.jpg">
            <a:hlinkClick r:id="rId2"/>
          </p:cNvPr>
          <p:cNvPicPr>
            <a:picLocks noChangeAspect="1" noChangeArrowheads="1"/>
          </p:cNvPicPr>
          <p:nvPr/>
        </p:nvPicPr>
        <p:blipFill>
          <a:blip r:embed="rId3" cstate="print"/>
          <a:srcRect/>
          <a:stretch>
            <a:fillRect/>
          </a:stretch>
        </p:blipFill>
        <p:spPr bwMode="auto">
          <a:xfrm>
            <a:off x="642910" y="1142984"/>
            <a:ext cx="5500726" cy="5500726"/>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564904"/>
            <a:ext cx="8229600" cy="1143000"/>
          </a:xfrm>
        </p:spPr>
        <p:txBody>
          <a:bodyPr>
            <a:normAutofit/>
          </a:bodyPr>
          <a:lstStyle/>
          <a:p>
            <a:r>
              <a:rPr lang="ru-RU" sz="6000" b="1" dirty="0" smtClean="0">
                <a:solidFill>
                  <a:srgbClr val="006600"/>
                </a:solidFill>
              </a:rPr>
              <a:t>Спасибо за внимание!</a:t>
            </a:r>
            <a:endParaRPr lang="ru-RU" sz="6000" b="1" dirty="0">
              <a:solidFill>
                <a:srgbClr val="006600"/>
              </a:solidFill>
            </a:endParaRPr>
          </a:p>
        </p:txBody>
      </p:sp>
    </p:spTree>
    <p:extLst>
      <p:ext uri="{BB962C8B-B14F-4D97-AF65-F5344CB8AC3E}">
        <p14:creationId xmlns:p14="http://schemas.microsoft.com/office/powerpoint/2010/main" val="2552859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ГРАЧ</a:t>
            </a:r>
          </a:p>
        </p:txBody>
      </p:sp>
      <p:pic>
        <p:nvPicPr>
          <p:cNvPr id="4" name="Picture 2" descr="C:\Program Files\IstraSoft\Birds\Text\pic\photos\524_corvus_frugilegus_picture.jpg"/>
          <p:cNvPicPr>
            <a:picLocks noGrp="1" noChangeAspect="1" noChangeArrowheads="1"/>
          </p:cNvPicPr>
          <p:nvPr>
            <p:ph idx="1"/>
          </p:nvPr>
        </p:nvPicPr>
        <p:blipFill>
          <a:blip r:embed="rId2" cstate="print"/>
          <a:srcRect/>
          <a:stretch>
            <a:fillRect/>
          </a:stretch>
        </p:blipFill>
        <p:spPr bwMode="auto">
          <a:xfrm>
            <a:off x="571472" y="1357298"/>
            <a:ext cx="5149088" cy="514908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i="1" dirty="0"/>
              <a:t>Полевой жаворонок</a:t>
            </a:r>
            <a:endParaRPr lang="ru-RU" dirty="0"/>
          </a:p>
        </p:txBody>
      </p:sp>
      <p:sp>
        <p:nvSpPr>
          <p:cNvPr id="3" name="Содержимое 2"/>
          <p:cNvSpPr>
            <a:spLocks noGrp="1"/>
          </p:cNvSpPr>
          <p:nvPr>
            <p:ph idx="1"/>
          </p:nvPr>
        </p:nvSpPr>
        <p:spPr>
          <a:xfrm>
            <a:off x="428596" y="1714488"/>
            <a:ext cx="8229600" cy="4525963"/>
          </a:xfrm>
        </p:spPr>
        <p:txBody>
          <a:bodyPr>
            <a:normAutofit fontScale="85000" lnSpcReduction="20000"/>
          </a:bodyPr>
          <a:lstStyle/>
          <a:p>
            <a:pPr algn="just">
              <a:lnSpc>
                <a:spcPct val="90000"/>
              </a:lnSpc>
              <a:buNone/>
            </a:pPr>
            <a:r>
              <a:rPr lang="ru-RU" b="1" dirty="0">
                <a:cs typeface="Times New Roman" pitchFamily="18" charset="0"/>
              </a:rPr>
              <a:t>Как только в апреле появляются проталины, вместе с ними появляются первые певцы – полевые жаворонки. Еще морозец сковывает лужи, еще приходится певцам прятаться от холодного ветра за кочками, но они не улетают, ждут. Наконец настает день, когда воздух теплеет и, приветствуя восход солнца, взлетают в небо маленькие певцы лугов – жаворонки.</a:t>
            </a:r>
          </a:p>
          <a:p>
            <a:pPr algn="just">
              <a:lnSpc>
                <a:spcPct val="90000"/>
              </a:lnSpc>
              <a:buNone/>
            </a:pPr>
            <a:r>
              <a:rPr lang="ru-RU" b="1" dirty="0"/>
              <a:t>		</a:t>
            </a:r>
            <a:r>
              <a:rPr lang="ru-RU" b="1" dirty="0">
                <a:cs typeface="Times New Roman" pitchFamily="18" charset="0"/>
              </a:rPr>
              <a:t>Взрослые птицы окрашены скромно. Верх тела серый, с темными </a:t>
            </a:r>
            <a:r>
              <a:rPr lang="ru-RU" b="1" dirty="0" err="1">
                <a:cs typeface="Times New Roman" pitchFamily="18" charset="0"/>
              </a:rPr>
              <a:t>пестринками</a:t>
            </a:r>
            <a:r>
              <a:rPr lang="ru-RU" b="1" dirty="0">
                <a:cs typeface="Times New Roman" pitchFamily="18" charset="0"/>
              </a:rPr>
              <a:t> на голове и спине, низ светлый, также с темными </a:t>
            </a:r>
            <a:r>
              <a:rPr lang="ru-RU" b="1" dirty="0" err="1">
                <a:cs typeface="Times New Roman" pitchFamily="18" charset="0"/>
              </a:rPr>
              <a:t>пестринками</a:t>
            </a:r>
            <a:r>
              <a:rPr lang="ru-RU" b="1" dirty="0">
                <a:cs typeface="Times New Roman" pitchFamily="18" charset="0"/>
              </a:rPr>
              <a:t>, сгущающимися на груди. </a:t>
            </a:r>
          </a:p>
          <a:p>
            <a:pPr algn="just">
              <a:lnSpc>
                <a:spcPct val="90000"/>
              </a:lnSpc>
              <a:buNone/>
            </a:pPr>
            <a:r>
              <a:rPr lang="ru-RU" b="1" dirty="0"/>
              <a:t>		</a:t>
            </a:r>
            <a:r>
              <a:rPr lang="ru-RU" b="1" dirty="0">
                <a:cs typeface="Times New Roman" pitchFamily="18" charset="0"/>
              </a:rPr>
              <a:t>Жаворонки строят рыхлые гнезда на земле, помещая их в ямках под прикрытием травы.</a:t>
            </a:r>
            <a:endParaRPr lang="ru-RU" b="1" dirty="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a:t>Полевой жаворонок</a:t>
            </a:r>
            <a:br>
              <a:rPr lang="ru-RU" b="1" i="1" dirty="0"/>
            </a:br>
            <a:endParaRPr lang="ru-RU" dirty="0"/>
          </a:p>
        </p:txBody>
      </p:sp>
      <p:pic>
        <p:nvPicPr>
          <p:cNvPr id="49154" name="Picture 2" descr="C:\Program Files\IstraSoft\Birds\Text\pic\photos\465_alauda_arvensis_picture.jpg"/>
          <p:cNvPicPr>
            <a:picLocks noChangeAspect="1" noChangeArrowheads="1"/>
          </p:cNvPicPr>
          <p:nvPr/>
        </p:nvPicPr>
        <p:blipFill>
          <a:blip r:embed="rId2" cstate="print"/>
          <a:srcRect/>
          <a:stretch>
            <a:fillRect/>
          </a:stretch>
        </p:blipFill>
        <p:spPr bwMode="auto">
          <a:xfrm>
            <a:off x="428596" y="1428736"/>
            <a:ext cx="5048250" cy="50482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Обыкновенный скворец</a:t>
            </a:r>
            <a:endParaRPr lang="ru-RU" dirty="0"/>
          </a:p>
        </p:txBody>
      </p:sp>
      <p:sp>
        <p:nvSpPr>
          <p:cNvPr id="3" name="Содержимое 2"/>
          <p:cNvSpPr>
            <a:spLocks noGrp="1"/>
          </p:cNvSpPr>
          <p:nvPr>
            <p:ph idx="1"/>
          </p:nvPr>
        </p:nvSpPr>
        <p:spPr>
          <a:xfrm>
            <a:off x="457200" y="1285860"/>
            <a:ext cx="8229600" cy="4840303"/>
          </a:xfrm>
        </p:spPr>
        <p:txBody>
          <a:bodyPr>
            <a:noAutofit/>
          </a:bodyPr>
          <a:lstStyle/>
          <a:p>
            <a:pPr algn="just">
              <a:lnSpc>
                <a:spcPct val="90000"/>
              </a:lnSpc>
              <a:buNone/>
            </a:pPr>
            <a:r>
              <a:rPr lang="ru-RU" sz="2000" b="1" dirty="0">
                <a:cs typeface="Times New Roman" pitchFamily="18" charset="0"/>
              </a:rPr>
              <a:t>Прилетают скворцы еще в марте и кормятся по первым проталинам, на солнечных пригорках полей, отыскивая в земле и под старыми листьями зимовавших тут насекомых. Лишь некоторое время спустя по прилете они становятся заметны у скворечен. Интересно весеннее пение скворцов, содержащее очень много перенятых звуков. Певец поет оживленно, захлебываясь, взмахивая крыльями и широко раскрывая клюв.</a:t>
            </a:r>
          </a:p>
          <a:p>
            <a:pPr>
              <a:lnSpc>
                <a:spcPct val="90000"/>
              </a:lnSpc>
              <a:buNone/>
            </a:pPr>
            <a:r>
              <a:rPr lang="ru-RU" sz="2000" b="1" dirty="0"/>
              <a:t>		</a:t>
            </a:r>
            <a:r>
              <a:rPr lang="ru-RU" sz="2000" b="1" dirty="0">
                <a:cs typeface="Times New Roman" pitchFamily="18" charset="0"/>
              </a:rPr>
              <a:t>Скворец – чрезвычайно полезная насекомоядная птица, так как для своих прожорливых птенцов собирает корм главным образом на культурных насаждениях человека. Человек научился привлекать полезного соседа, вывешивая для них квартиры – скворечники. Обитатель скворечника может служить прекрасным объектом для длительных наблюдений над гнездованием.</a:t>
            </a:r>
            <a:r>
              <a:rPr lang="en-US" sz="2000" b="1" dirty="0"/>
              <a:t> </a:t>
            </a:r>
            <a:endParaRPr lang="ru-RU" sz="2000" b="1" dirty="0"/>
          </a:p>
          <a:p>
            <a:endParaRPr lang="ru-RU"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Обыкновенный скворец</a:t>
            </a:r>
            <a:endParaRPr lang="ru-RU" dirty="0"/>
          </a:p>
        </p:txBody>
      </p:sp>
      <p:pic>
        <p:nvPicPr>
          <p:cNvPr id="51202" name="Picture 2" descr="C:\Program Files\IstraSoft\Birds\Text\pic\photos\512_sturnus_vulgaris_picture_s.jpg">
            <a:hlinkClick r:id="rId2"/>
          </p:cNvPr>
          <p:cNvPicPr>
            <a:picLocks noChangeAspect="1" noChangeArrowheads="1"/>
          </p:cNvPicPr>
          <p:nvPr/>
        </p:nvPicPr>
        <p:blipFill>
          <a:blip r:embed="rId3" cstate="print"/>
          <a:srcRect/>
          <a:stretch>
            <a:fillRect/>
          </a:stretch>
        </p:blipFill>
        <p:spPr bwMode="auto">
          <a:xfrm>
            <a:off x="928662" y="1214422"/>
            <a:ext cx="5286412" cy="5286412"/>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Другая 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C0000"/>
      </a:hlink>
      <a:folHlink>
        <a:srgbClr val="974806"/>
      </a:folHlink>
    </a:clrScheme>
    <a:fontScheme name="Другая 1">
      <a:majorFont>
        <a:latin typeface="Times New Roman"/>
        <a:ea typeface=""/>
        <a:cs typeface="Times New Roman"/>
      </a:majorFont>
      <a:minorFont>
        <a:latin typeface="Times New Roman"/>
        <a:ea typeface=""/>
        <a:cs typeface="Times New Roma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1065</TotalTime>
  <Words>1111</Words>
  <Application>Microsoft Office PowerPoint</Application>
  <PresentationFormat>Экран (4:3)</PresentationFormat>
  <Paragraphs>141</Paragraphs>
  <Slides>48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Тема Office</vt:lpstr>
      <vt:lpstr>Фенологические (сезонные) наблюдения за птицами</vt:lpstr>
      <vt:lpstr>Фенологические экскурсии </vt:lpstr>
      <vt:lpstr>ВЕСНА</vt:lpstr>
      <vt:lpstr>Грач</vt:lpstr>
      <vt:lpstr>ГРАЧ</vt:lpstr>
      <vt:lpstr>Полевой жаворонок</vt:lpstr>
      <vt:lpstr>Полевой жаворонок </vt:lpstr>
      <vt:lpstr>Обыкновенный скворец</vt:lpstr>
      <vt:lpstr>Обыкновенный скворец</vt:lpstr>
      <vt:lpstr>Вяхирь</vt:lpstr>
      <vt:lpstr>Вяхирь</vt:lpstr>
      <vt:lpstr>Зяблик</vt:lpstr>
      <vt:lpstr>Зяблик</vt:lpstr>
      <vt:lpstr>Белая трясогузка</vt:lpstr>
      <vt:lpstr>Белая трясогузка</vt:lpstr>
      <vt:lpstr>Обыкновенный соловей</vt:lpstr>
      <vt:lpstr>Обыкновенный соловей</vt:lpstr>
      <vt:lpstr>Черный стриж</vt:lpstr>
      <vt:lpstr>Черный стриж</vt:lpstr>
      <vt:lpstr>ЛЕТО</vt:lpstr>
      <vt:lpstr>Обыкновенная кукушка</vt:lpstr>
      <vt:lpstr>Обыкновенная кукушка</vt:lpstr>
      <vt:lpstr>Желна</vt:lpstr>
      <vt:lpstr>Желна</vt:lpstr>
      <vt:lpstr>Большой пестрый дятел</vt:lpstr>
      <vt:lpstr>Большой пестрый дятел</vt:lpstr>
      <vt:lpstr>Обыкновенная горихвостка</vt:lpstr>
      <vt:lpstr>Обыкновенная горихвостка</vt:lpstr>
      <vt:lpstr> Рябинник  </vt:lpstr>
      <vt:lpstr>Рябинник</vt:lpstr>
      <vt:lpstr>Большая синица</vt:lpstr>
      <vt:lpstr>Большая синица</vt:lpstr>
      <vt:lpstr>ОСЕНЬ</vt:lpstr>
      <vt:lpstr>Серый журавль</vt:lpstr>
      <vt:lpstr>Серый журавль</vt:lpstr>
      <vt:lpstr>Желна</vt:lpstr>
      <vt:lpstr>Большой пестрый дятел</vt:lpstr>
      <vt:lpstr>Рябинник</vt:lpstr>
      <vt:lpstr>Большая синица</vt:lpstr>
      <vt:lpstr>Зима</vt:lpstr>
      <vt:lpstr>Желна</vt:lpstr>
      <vt:lpstr>Большой пестрый дятел</vt:lpstr>
      <vt:lpstr>Обыкновенный снегирь</vt:lpstr>
      <vt:lpstr>Обыкновенный снегирь</vt:lpstr>
      <vt:lpstr>Большая синица</vt:lpstr>
      <vt:lpstr>Желтоголовый королек</vt:lpstr>
      <vt:lpstr>Желтоголовый королек</vt:lpstr>
      <vt:lpstr>Спасибо за внимание!</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Елена</dc:creator>
  <cp:lastModifiedBy>Пользователь</cp:lastModifiedBy>
  <cp:revision>52</cp:revision>
  <dcterms:created xsi:type="dcterms:W3CDTF">2014-08-08T16:01:14Z</dcterms:created>
  <dcterms:modified xsi:type="dcterms:W3CDTF">2024-01-04T20:03:09Z</dcterms:modified>
</cp:coreProperties>
</file>