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3"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46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05.01.2024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05.01.2024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05.01.2024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05.01.2024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05.01.2024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05.01.2024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05.01.2024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b="1" dirty="0" smtClean="0"/>
              <a:t>GIVING FEEDBACK.</a:t>
            </a:r>
            <a:endParaRPr lang="ru-RU" b="1" dirty="0"/>
          </a:p>
        </p:txBody>
      </p:sp>
      <p:sp>
        <p:nvSpPr>
          <p:cNvPr id="3" name="Подзаголовок 2"/>
          <p:cNvSpPr>
            <a:spLocks noGrp="1"/>
          </p:cNvSpPr>
          <p:nvPr>
            <p:ph type="subTitle" idx="1"/>
          </p:nvPr>
        </p:nvSpPr>
        <p:spPr/>
        <p:txBody>
          <a:bodyPr>
            <a:normAutofit/>
          </a:bodyPr>
          <a:lstStyle/>
          <a:p>
            <a:r>
              <a:rPr lang="en-US" sz="4400" b="1" dirty="0" smtClean="0">
                <a:solidFill>
                  <a:srgbClr val="C00000"/>
                </a:solidFill>
              </a:rPr>
              <a:t>WHAT IS GIVING FEEDBACK?</a:t>
            </a:r>
            <a:endParaRPr lang="ru-RU" sz="4400" b="1" dirty="0">
              <a:solidFill>
                <a:srgbClr val="C00000"/>
              </a:solidFill>
            </a:endParaRPr>
          </a:p>
        </p:txBody>
      </p:sp>
    </p:spTree>
    <p:extLst>
      <p:ext uri="{BB962C8B-B14F-4D97-AF65-F5344CB8AC3E}">
        <p14:creationId xmlns:p14="http://schemas.microsoft.com/office/powerpoint/2010/main" val="26947134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u="sng" dirty="0" smtClean="0">
                <a:solidFill>
                  <a:srgbClr val="7030A0"/>
                </a:solidFill>
              </a:rPr>
              <a:t>FEEDBACK</a:t>
            </a:r>
            <a:r>
              <a:rPr lang="en-US" u="sng" dirty="0" smtClean="0">
                <a:solidFill>
                  <a:srgbClr val="7030A0"/>
                </a:solidFill>
              </a:rPr>
              <a:t> </a:t>
            </a:r>
            <a:r>
              <a:rPr lang="en-US" dirty="0" smtClean="0"/>
              <a:t>is </a:t>
            </a:r>
            <a:endParaRPr lang="ru-RU" dirty="0"/>
          </a:p>
        </p:txBody>
      </p:sp>
      <p:sp>
        <p:nvSpPr>
          <p:cNvPr id="3" name="Объект 2"/>
          <p:cNvSpPr>
            <a:spLocks noGrp="1"/>
          </p:cNvSpPr>
          <p:nvPr>
            <p:ph idx="1"/>
          </p:nvPr>
        </p:nvSpPr>
        <p:spPr/>
        <p:txBody>
          <a:bodyPr>
            <a:normAutofit/>
          </a:bodyPr>
          <a:lstStyle/>
          <a:p>
            <a:r>
              <a:rPr lang="en-US" sz="4000" dirty="0" smtClean="0"/>
              <a:t>Giving information to someone about their learning and-or showing them that you have understood (or not) what they have said.</a:t>
            </a:r>
          </a:p>
          <a:p>
            <a:r>
              <a:rPr lang="en-US" sz="4000" dirty="0" smtClean="0"/>
              <a:t>In the classroom </a:t>
            </a:r>
            <a:r>
              <a:rPr lang="en-US" sz="4000" b="1" dirty="0" smtClean="0"/>
              <a:t>teachers can give feedback to learners</a:t>
            </a:r>
            <a:r>
              <a:rPr lang="en-US" sz="4000" dirty="0" smtClean="0"/>
              <a:t>, and </a:t>
            </a:r>
            <a:r>
              <a:rPr lang="en-US" sz="4000" i="1" dirty="0" smtClean="0"/>
              <a:t>learners can give feedback to the teacher.</a:t>
            </a:r>
            <a:endParaRPr lang="ru-RU" sz="4000" i="1" dirty="0"/>
          </a:p>
        </p:txBody>
      </p:sp>
    </p:spTree>
    <p:extLst>
      <p:ext uri="{BB962C8B-B14F-4D97-AF65-F5344CB8AC3E}">
        <p14:creationId xmlns:p14="http://schemas.microsoft.com/office/powerpoint/2010/main" val="773593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t>Teacher feedback </a:t>
            </a:r>
            <a:r>
              <a:rPr lang="en-US" dirty="0" smtClean="0"/>
              <a:t>can focus on </a:t>
            </a:r>
            <a:endParaRPr lang="ru-RU" dirty="0"/>
          </a:p>
        </p:txBody>
      </p:sp>
      <p:sp>
        <p:nvSpPr>
          <p:cNvPr id="3" name="Объект 2"/>
          <p:cNvSpPr>
            <a:spLocks noGrp="1"/>
          </p:cNvSpPr>
          <p:nvPr>
            <p:ph idx="1"/>
          </p:nvPr>
        </p:nvSpPr>
        <p:spPr/>
        <p:txBody>
          <a:bodyPr>
            <a:noAutofit/>
          </a:bodyPr>
          <a:lstStyle/>
          <a:p>
            <a:r>
              <a:rPr lang="en-US" sz="4000" dirty="0" smtClean="0"/>
              <a:t>Learners’ language or </a:t>
            </a:r>
            <a:r>
              <a:rPr lang="en-US" sz="4000" b="1" u="sng" dirty="0" smtClean="0"/>
              <a:t>skills</a:t>
            </a:r>
            <a:r>
              <a:rPr lang="en-US" sz="4000" dirty="0" smtClean="0"/>
              <a:t>, the ideas in their work, their </a:t>
            </a:r>
            <a:r>
              <a:rPr lang="en-US" sz="4000" dirty="0" err="1" smtClean="0"/>
              <a:t>behaviour</a:t>
            </a:r>
            <a:r>
              <a:rPr lang="en-US" sz="4000" dirty="0" smtClean="0"/>
              <a:t>, their attitude  to learning or to their progress.</a:t>
            </a:r>
          </a:p>
          <a:p>
            <a:r>
              <a:rPr lang="en-US" sz="4000" dirty="0" smtClean="0"/>
              <a:t>Sometimes we </a:t>
            </a:r>
            <a:r>
              <a:rPr lang="en-US" sz="4000" u="sng" dirty="0" smtClean="0"/>
              <a:t>give feedback to the whole class</a:t>
            </a:r>
            <a:r>
              <a:rPr lang="en-US" sz="4000" dirty="0" smtClean="0"/>
              <a:t>, at other times we give feedback to  </a:t>
            </a:r>
            <a:r>
              <a:rPr lang="en-US" sz="4000" u="sng" dirty="0" smtClean="0"/>
              <a:t>small groups or individual learners.</a:t>
            </a:r>
            <a:endParaRPr lang="ru-RU" sz="4000" u="sng" dirty="0"/>
          </a:p>
        </p:txBody>
      </p:sp>
    </p:spTree>
    <p:extLst>
      <p:ext uri="{BB962C8B-B14F-4D97-AF65-F5344CB8AC3E}">
        <p14:creationId xmlns:p14="http://schemas.microsoft.com/office/powerpoint/2010/main" val="28278515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Autofit/>
          </a:bodyPr>
          <a:lstStyle/>
          <a:p>
            <a:r>
              <a:rPr lang="en-US" sz="4000" dirty="0" smtClean="0"/>
              <a:t>We can give </a:t>
            </a:r>
            <a:r>
              <a:rPr lang="en-US" sz="4000" b="1" dirty="0" smtClean="0"/>
              <a:t>oral or written feedback</a:t>
            </a:r>
            <a:r>
              <a:rPr lang="en-US" sz="4000" dirty="0" smtClean="0"/>
              <a:t>.</a:t>
            </a:r>
          </a:p>
          <a:p>
            <a:r>
              <a:rPr lang="en-US" sz="4000" dirty="0" smtClean="0"/>
              <a:t>The </a:t>
            </a:r>
            <a:r>
              <a:rPr lang="en-US" sz="4000" b="1" dirty="0" smtClean="0">
                <a:solidFill>
                  <a:srgbClr val="7030A0"/>
                </a:solidFill>
              </a:rPr>
              <a:t>purposes</a:t>
            </a:r>
            <a:r>
              <a:rPr lang="en-US" sz="4000" dirty="0" smtClean="0"/>
              <a:t> of feedback are to </a:t>
            </a:r>
            <a:r>
              <a:rPr lang="en-US" sz="4000" b="1" u="sng" dirty="0" smtClean="0"/>
              <a:t>motivate </a:t>
            </a:r>
            <a:r>
              <a:rPr lang="en-US" sz="4000" dirty="0" smtClean="0"/>
              <a:t>learners , to </a:t>
            </a:r>
            <a:r>
              <a:rPr lang="en-US" sz="4000" b="1" u="sng" dirty="0" smtClean="0"/>
              <a:t>encourage learner autonomy </a:t>
            </a:r>
            <a:r>
              <a:rPr lang="en-US" sz="4000" dirty="0" smtClean="0"/>
              <a:t>and to help learners understand what their problems are and how they can improve.</a:t>
            </a:r>
            <a:endParaRPr lang="ru-RU" sz="4000" b="1" u="sng" dirty="0"/>
          </a:p>
        </p:txBody>
      </p:sp>
    </p:spTree>
    <p:extLst>
      <p:ext uri="{BB962C8B-B14F-4D97-AF65-F5344CB8AC3E}">
        <p14:creationId xmlns:p14="http://schemas.microsoft.com/office/powerpoint/2010/main" val="9010193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u="sng" dirty="0" smtClean="0"/>
              <a:t>Peer feedback </a:t>
            </a:r>
            <a:r>
              <a:rPr lang="en-US" dirty="0" smtClean="0"/>
              <a:t>is</a:t>
            </a:r>
            <a:endParaRPr lang="ru-RU" dirty="0"/>
          </a:p>
        </p:txBody>
      </p:sp>
      <p:sp>
        <p:nvSpPr>
          <p:cNvPr id="3" name="Объект 2"/>
          <p:cNvSpPr>
            <a:spLocks noGrp="1"/>
          </p:cNvSpPr>
          <p:nvPr>
            <p:ph idx="1"/>
          </p:nvPr>
        </p:nvSpPr>
        <p:spPr/>
        <p:txBody>
          <a:bodyPr/>
          <a:lstStyle/>
          <a:p>
            <a:r>
              <a:rPr lang="en-US" dirty="0" smtClean="0"/>
              <a:t>When </a:t>
            </a:r>
            <a:r>
              <a:rPr lang="en-US" i="1" u="sng" dirty="0" smtClean="0"/>
              <a:t>learners give feedback to each other on </a:t>
            </a:r>
            <a:r>
              <a:rPr lang="en-US" dirty="0" smtClean="0"/>
              <a:t>aspects of their learning.</a:t>
            </a:r>
          </a:p>
          <a:p>
            <a:r>
              <a:rPr lang="en-US" i="1" dirty="0" smtClean="0"/>
              <a:t>Learners can also give feedback to teachers </a:t>
            </a:r>
            <a:r>
              <a:rPr lang="en-US" dirty="0" smtClean="0"/>
              <a:t>, for example on different aspects of the course and the lessons ,such as materials, </a:t>
            </a:r>
            <a:r>
              <a:rPr lang="en-US" b="1" u="sng" dirty="0" smtClean="0"/>
              <a:t>methodology</a:t>
            </a:r>
            <a:r>
              <a:rPr lang="en-US" dirty="0" smtClean="0"/>
              <a:t> (methods and procedures) and activities used in class.</a:t>
            </a:r>
            <a:endParaRPr lang="ru-RU" dirty="0"/>
          </a:p>
        </p:txBody>
      </p:sp>
    </p:spTree>
    <p:extLst>
      <p:ext uri="{BB962C8B-B14F-4D97-AF65-F5344CB8AC3E}">
        <p14:creationId xmlns:p14="http://schemas.microsoft.com/office/powerpoint/2010/main" val="2097133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143000"/>
          </a:xfrm>
        </p:spPr>
        <p:txBody>
          <a:bodyPr>
            <a:normAutofit fontScale="90000"/>
          </a:bodyPr>
          <a:lstStyle/>
          <a:p>
            <a:r>
              <a:rPr lang="en-US" sz="1800" b="1" dirty="0"/>
              <a:t>For questions 74 – 80, match the teacher’s feedback comments with the feedback focus on writing listed A – D. </a:t>
            </a:r>
            <a:br>
              <a:rPr lang="en-US" sz="1800" b="1" dirty="0"/>
            </a:br>
            <a:r>
              <a:rPr lang="en-US" sz="1600" b="1" dirty="0"/>
              <a:t>Mark the correct letter (A – D) on your answer sheet. </a:t>
            </a:r>
            <a:r>
              <a:rPr lang="en-US" sz="1600" b="1" dirty="0" smtClean="0"/>
              <a:t>You </a:t>
            </a:r>
            <a:r>
              <a:rPr lang="en-US" sz="1600" b="1" dirty="0"/>
              <a:t>will need to use each option at least </a:t>
            </a:r>
            <a:r>
              <a:rPr lang="en-US" sz="1600" b="1" dirty="0" smtClean="0"/>
              <a:t>once.</a:t>
            </a:r>
            <a:br>
              <a:rPr lang="en-US" sz="1600" b="1" dirty="0" smtClean="0"/>
            </a:br>
            <a:r>
              <a:rPr lang="en-US" sz="2000" b="1" dirty="0"/>
              <a:t/>
            </a:r>
            <a:br>
              <a:rPr lang="en-US" sz="2000" b="1" dirty="0"/>
            </a:br>
            <a:r>
              <a:rPr lang="en-US" sz="2000" b="1" dirty="0"/>
              <a:t>Feedback focus</a:t>
            </a:r>
            <a:r>
              <a:rPr lang="en-US" sz="2000" b="1" dirty="0" smtClean="0"/>
              <a:t>            A </a:t>
            </a:r>
            <a:r>
              <a:rPr lang="en-US" sz="2000" dirty="0" smtClean="0"/>
              <a:t>  </a:t>
            </a:r>
            <a:r>
              <a:rPr lang="en-US" sz="2000" dirty="0" err="1" smtClean="0"/>
              <a:t>organisation</a:t>
            </a:r>
            <a:r>
              <a:rPr lang="en-US" sz="2000" dirty="0" smtClean="0"/>
              <a:t>  </a:t>
            </a:r>
            <a:r>
              <a:rPr lang="en-US" sz="2000" dirty="0"/>
              <a:t>	</a:t>
            </a:r>
            <a:r>
              <a:rPr lang="en-US" sz="2000" b="1" dirty="0" smtClean="0"/>
              <a:t>B </a:t>
            </a:r>
            <a:r>
              <a:rPr lang="en-US" sz="2000" dirty="0" smtClean="0"/>
              <a:t>  accuracy </a:t>
            </a:r>
            <a:r>
              <a:rPr lang="en-US" sz="2000" dirty="0"/>
              <a:t>	</a:t>
            </a:r>
            <a:r>
              <a:rPr lang="en-US" sz="2000" b="1" dirty="0" smtClean="0"/>
              <a:t>C </a:t>
            </a:r>
            <a:r>
              <a:rPr lang="en-US" sz="2000" dirty="0" smtClean="0"/>
              <a:t> range </a:t>
            </a:r>
            <a:r>
              <a:rPr lang="en-US" sz="2000" dirty="0"/>
              <a:t>	</a:t>
            </a:r>
            <a:r>
              <a:rPr lang="en-US" sz="2000" b="1" dirty="0" smtClean="0"/>
              <a:t>D </a:t>
            </a:r>
            <a:r>
              <a:rPr lang="en-US" sz="2000" dirty="0" smtClean="0"/>
              <a:t> register </a:t>
            </a:r>
            <a:r>
              <a:rPr lang="en-US" sz="2000" dirty="0"/>
              <a:t>	</a:t>
            </a:r>
            <a:endParaRPr lang="en-US" sz="2000" dirty="0"/>
          </a:p>
        </p:txBody>
      </p:sp>
      <p:sp>
        <p:nvSpPr>
          <p:cNvPr id="3" name="Объект 2"/>
          <p:cNvSpPr>
            <a:spLocks noGrp="1"/>
          </p:cNvSpPr>
          <p:nvPr>
            <p:ph idx="1"/>
          </p:nvPr>
        </p:nvSpPr>
        <p:spPr/>
        <p:txBody>
          <a:bodyPr>
            <a:normAutofit fontScale="25000" lnSpcReduction="20000"/>
          </a:bodyPr>
          <a:lstStyle/>
          <a:p>
            <a:endParaRPr lang="ru-RU" dirty="0"/>
          </a:p>
          <a:p>
            <a:r>
              <a:rPr lang="en-US" sz="7200" b="1" dirty="0"/>
              <a:t>Teacher’s comments </a:t>
            </a:r>
            <a:endParaRPr lang="en-US" sz="7200" b="1" dirty="0" smtClean="0"/>
          </a:p>
          <a:p>
            <a:r>
              <a:rPr lang="en-US" sz="7200" b="1" dirty="0" smtClean="0"/>
              <a:t>74 </a:t>
            </a:r>
            <a:r>
              <a:rPr lang="en-US" sz="7200" dirty="0"/>
              <a:t>	Don’t you think your email would sound better if you used some contractions – like </a:t>
            </a:r>
            <a:r>
              <a:rPr lang="en-US" sz="7200" i="1" dirty="0"/>
              <a:t>I’m </a:t>
            </a:r>
            <a:r>
              <a:rPr lang="en-US" sz="7200" dirty="0"/>
              <a:t>instead of </a:t>
            </a:r>
            <a:r>
              <a:rPr lang="en-US" sz="7200" i="1" dirty="0"/>
              <a:t>I am</a:t>
            </a:r>
            <a:r>
              <a:rPr lang="en-US" sz="7200" dirty="0"/>
              <a:t>? 	</a:t>
            </a:r>
          </a:p>
          <a:p>
            <a:r>
              <a:rPr lang="en-US" sz="7200" b="1" dirty="0"/>
              <a:t>75 </a:t>
            </a:r>
            <a:r>
              <a:rPr lang="en-US" sz="7200" dirty="0"/>
              <a:t>	I like this letter of application a lot. It includes all the right information. Can you find a good place to start another paragraph? This one is quite long and the reader might get lost. 	</a:t>
            </a:r>
          </a:p>
          <a:p>
            <a:r>
              <a:rPr lang="en-US" sz="7200" b="1" dirty="0"/>
              <a:t>76 </a:t>
            </a:r>
            <a:r>
              <a:rPr lang="en-US" sz="7200" dirty="0"/>
              <a:t>	I think the manager would be impressed by this letter but can you check the word order in the request? 	</a:t>
            </a:r>
          </a:p>
          <a:p>
            <a:r>
              <a:rPr lang="en-US" sz="7200" b="1" dirty="0"/>
              <a:t>77 </a:t>
            </a:r>
            <a:r>
              <a:rPr lang="en-US" sz="7200" dirty="0"/>
              <a:t>	Next time you write a formal email like this it’s a good idea to start by saying why you’re writing – don’t leave that until the end. 	</a:t>
            </a:r>
          </a:p>
          <a:p>
            <a:r>
              <a:rPr lang="en-US" sz="7200" b="1" dirty="0"/>
              <a:t>78 </a:t>
            </a:r>
            <a:r>
              <a:rPr lang="en-US" sz="7200" dirty="0"/>
              <a:t>	This letter uses a lot of good language but your English friend won’t be sure if your job at the supermarket is permanent or temporary. Look at the verb form again. 	</a:t>
            </a:r>
          </a:p>
          <a:p>
            <a:r>
              <a:rPr lang="en-US" sz="7200" b="1" dirty="0"/>
              <a:t>79 </a:t>
            </a:r>
            <a:r>
              <a:rPr lang="en-US" sz="7200" dirty="0"/>
              <a:t>	This story is really interesting. There’s a nice introduction and it’s quite simple and easy to understand but you could have used more past tenses because we’ve done more than the past simple this term. Look back at units 3 and 4 in the course book. 	</a:t>
            </a:r>
          </a:p>
          <a:p>
            <a:r>
              <a:rPr lang="en-US" sz="7200" b="1" dirty="0"/>
              <a:t>80 </a:t>
            </a:r>
            <a:r>
              <a:rPr lang="en-US" sz="7200" dirty="0"/>
              <a:t>	It’s quite difficult to follow this essay because you’ve put some of the advantages in with the disadvantages. Make notes before you write your next one.	</a:t>
            </a:r>
          </a:p>
          <a:p>
            <a:endParaRPr lang="ru-RU" dirty="0"/>
          </a:p>
        </p:txBody>
      </p:sp>
    </p:spTree>
    <p:extLst>
      <p:ext uri="{BB962C8B-B14F-4D97-AF65-F5344CB8AC3E}">
        <p14:creationId xmlns:p14="http://schemas.microsoft.com/office/powerpoint/2010/main" val="1184155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C00000"/>
                </a:solidFill>
              </a:rPr>
              <a:t>Thank you for your attention!</a:t>
            </a:r>
            <a:endParaRPr lang="ru-RU" b="1" dirty="0">
              <a:solidFill>
                <a:srgbClr val="C00000"/>
              </a:solidFill>
            </a:endParaRPr>
          </a:p>
        </p:txBody>
      </p:sp>
      <p:sp>
        <p:nvSpPr>
          <p:cNvPr id="3" name="Объект 2"/>
          <p:cNvSpPr>
            <a:spLocks noGrp="1"/>
          </p:cNvSpPr>
          <p:nvPr>
            <p:ph idx="1"/>
          </p:nvPr>
        </p:nvSpPr>
        <p:spPr/>
        <p:txBody>
          <a:bodyPr/>
          <a:lstStyle/>
          <a:p>
            <a:endParaRPr lang="ru-RU" dirty="0"/>
          </a:p>
        </p:txBody>
      </p:sp>
    </p:spTree>
    <p:extLst>
      <p:ext uri="{BB962C8B-B14F-4D97-AF65-F5344CB8AC3E}">
        <p14:creationId xmlns:p14="http://schemas.microsoft.com/office/powerpoint/2010/main" val="205574435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222</Words>
  <Application>Microsoft Office PowerPoint</Application>
  <PresentationFormat>Экран (4:3)</PresentationFormat>
  <Paragraphs>24</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GIVING FEEDBACK.</vt:lpstr>
      <vt:lpstr>FEEDBACK is </vt:lpstr>
      <vt:lpstr>Teacher feedback can focus on </vt:lpstr>
      <vt:lpstr>Презентация PowerPoint</vt:lpstr>
      <vt:lpstr>Peer feedback is</vt:lpstr>
      <vt:lpstr>For questions 74 – 80, match the teacher’s feedback comments with the feedback focus on writing listed A – D.  Mark the correct letter (A – D) on your answer sheet. You will need to use each option at least once.  Feedback focus            A   organisation   B   accuracy  C  range  D  register  </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LENOVO</dc:creator>
  <cp:lastModifiedBy>LENOVO</cp:lastModifiedBy>
  <cp:revision>7</cp:revision>
  <dcterms:created xsi:type="dcterms:W3CDTF">2024-01-04T19:05:39Z</dcterms:created>
  <dcterms:modified xsi:type="dcterms:W3CDTF">2024-01-04T19:41:17Z</dcterms:modified>
</cp:coreProperties>
</file>