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5" r:id="rId2"/>
    <p:sldId id="260" r:id="rId3"/>
    <p:sldId id="256" r:id="rId4"/>
    <p:sldId id="257" r:id="rId5"/>
    <p:sldId id="258" r:id="rId6"/>
    <p:sldId id="259" r:id="rId7"/>
    <p:sldId id="264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53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532734-B3F8-96BE-A7AA-F2327C9CF1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727E415-4F01-D306-75F8-7D5B1032D3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C155AA-CAF6-D434-0113-87E273870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0439-B04E-466B-90A5-D95D5B20B143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C681C2-8FF1-FB0B-310D-A693D06E6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81EA91-488B-8DFA-1337-DF8437B76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E1AF-82E4-4900-94B2-E41215D32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188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F80B14-65FF-6884-D906-CA34AFB3A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A476FDB-8551-104A-7127-691777507D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2DAB35-71B1-6EB9-4E65-A66462F52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0439-B04E-466B-90A5-D95D5B20B143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83DE67-84C5-E9C3-9787-40B04762C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45E04D-7B3E-4C24-B95A-DB04D9BAB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E1AF-82E4-4900-94B2-E41215D32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DEAE481-E1DD-0FD9-8DB2-3C0913212A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151FD31-986B-6AB0-B8B7-632A2EB97C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D1725B-9F13-4D2B-E673-D5232DCC1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0439-B04E-466B-90A5-D95D5B20B143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036E65-CE2E-05A7-B60A-0FA9A2A57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02CB33-7CF5-5996-7183-A261060B3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E1AF-82E4-4900-94B2-E41215D32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426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93BC9C-EA4F-4E48-37F2-2327175DA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5A5C62-AC84-2F3E-22A1-CEF5A789E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C472A6-8A2C-1F97-96E8-A4307C16D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0439-B04E-466B-90A5-D95D5B20B143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9A3C6E-0D35-72D0-9D12-B8308ACD3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EE3272-9F39-D69E-A6D4-BA4640F8A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E1AF-82E4-4900-94B2-E41215D32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260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829C06-C064-0C09-3706-2F85156F8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3B724C-84CD-3BB5-50DF-1A65310A2E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B3DE1E-604D-2899-F33E-92D9BAE2C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0439-B04E-466B-90A5-D95D5B20B143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B114EF-86E6-0448-3150-14EEDA672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5DB2ED-3936-E069-FDF2-06C07A768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E1AF-82E4-4900-94B2-E41215D32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7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4B8553-E26B-CCF9-1A72-8E6C8441B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84ED97-2C83-B6B5-CE92-4D6B64B67B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C7D897D-E253-8236-39FE-0503555CEA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8D4AD2-016E-7318-5255-FEACCDEEC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0439-B04E-466B-90A5-D95D5B20B143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1CB016E-5049-17A3-C312-D310AF5D3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465EBB-0968-511E-DDCC-0F7E91403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E1AF-82E4-4900-94B2-E41215D32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489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2B206F-8B8F-FEB2-B6AE-F2ABC98F5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8EC44D8-9826-314A-F365-EC8D26D6F6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F84ADE0-7345-5EA3-63ED-4E335D2A2D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3D11245-F774-768A-C870-4A856A9124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D6EA0DB-1D3A-A599-FBFD-4E4FFA916F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C00CED6-575B-8548-98F7-5080B1702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0439-B04E-466B-90A5-D95D5B20B143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D9E6059-C3AB-DAB6-7E2D-CE43ACCD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F34B7FA-A4BD-9B37-0493-5B70FE1EE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E1AF-82E4-4900-94B2-E41215D32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91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27614B-BF93-9B17-3D5D-D62EB362A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8C885E-552A-14B6-DC12-284913FFF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0439-B04E-466B-90A5-D95D5B20B143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33991EE-4312-794D-B0CC-8CB41AFE2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72B1B95-4FD3-C517-7CD3-D66A93EF4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E1AF-82E4-4900-94B2-E41215D32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073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9B143AC-3192-6F9F-6EF7-90F0201E1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0439-B04E-466B-90A5-D95D5B20B143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24B968E-BCA8-CAC2-8084-FA66A2C64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9A7AFFF-761B-E2A4-9E56-207D4E484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E1AF-82E4-4900-94B2-E41215D32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606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2A1952-926F-040F-07EB-97AF59960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017EAD-7EB9-80F4-3FFE-E2C421C3A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2E0D2EF-39C3-9523-42E1-99D4F3589E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2BECC68-9629-A3C8-AACB-713C7033B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0439-B04E-466B-90A5-D95D5B20B143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8478326-06F4-9649-CB5E-F51D3607D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610871A-8978-8EB0-9430-601A468F3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E1AF-82E4-4900-94B2-E41215D32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188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3812A6-734E-C9AE-6B4D-25062E490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F5AF847-4DE9-77C6-6C19-9A032ABA59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7E4B46E-B73F-8547-C6A0-1430BB0D35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345BE8F-2F11-2B68-74BF-C75AAB2B7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0439-B04E-466B-90A5-D95D5B20B143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3637AB0-C72B-16E2-489A-528B24D16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4D3817F-8854-CA32-B827-1E4C1DAA1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E1AF-82E4-4900-94B2-E41215D32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824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432729-4E41-BFE5-5A18-09204D974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9111D2C-58D9-E74B-16F4-64537CF43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B92D0A-5DA1-9B5F-B600-118A91E242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10439-B04E-466B-90A5-D95D5B20B143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65646A-373B-322A-D151-2F049807AE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0BCF0F-1A56-0D72-6FE0-743AE99F79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3E1AF-82E4-4900-94B2-E41215D32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75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57F2FE-C148-79D6-BECA-CE829E995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2992" y="1447476"/>
            <a:ext cx="6601990" cy="1325563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>
                <a:solidFill>
                  <a:srgbClr val="0070C0"/>
                </a:solidFill>
              </a:rPr>
              <a:t>Дисперсия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15B795-286F-DE08-F84A-B4254FF528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2678" y="2482255"/>
            <a:ext cx="2828394" cy="30533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B56E37-D840-C7E6-488C-61F7D6224A3B}"/>
              </a:ext>
            </a:extLst>
          </p:cNvPr>
          <p:cNvSpPr txBox="1"/>
          <p:nvPr/>
        </p:nvSpPr>
        <p:spPr>
          <a:xfrm>
            <a:off x="1573215" y="4242973"/>
            <a:ext cx="6094902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Холодные числа, внешне сухие формулы математики полны внутренней красоты и жара сконцентрированной в них мысли.</a:t>
            </a:r>
          </a:p>
          <a:p>
            <a:pPr algn="r"/>
            <a:r>
              <a:rPr lang="ru-RU" altLang="ru-RU" sz="1200" i="1" dirty="0">
                <a:solidFill>
                  <a:srgbClr val="2021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Александр Данилович Александров (1912-1999) </a:t>
            </a:r>
          </a:p>
          <a:p>
            <a:pPr algn="r"/>
            <a:r>
              <a:rPr lang="ru-RU" altLang="ru-RU" sz="1200" i="1" dirty="0">
                <a:solidFill>
                  <a:srgbClr val="2021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российский математик, физик, философ 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856445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B53E6E-8CEE-10F0-7ACD-F82B4F1B1615}"/>
              </a:ext>
            </a:extLst>
          </p:cNvPr>
          <p:cNvSpPr txBox="1"/>
          <p:nvPr/>
        </p:nvSpPr>
        <p:spPr>
          <a:xfrm>
            <a:off x="144855" y="539296"/>
            <a:ext cx="119324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Математическое ожидание </a:t>
            </a:r>
            <a:r>
              <a:rPr lang="ru-RU" dirty="0"/>
              <a:t>– это наиболее ожидаемое значение при многократном повторении испытаний.</a:t>
            </a:r>
          </a:p>
          <a:p>
            <a:r>
              <a:rPr lang="ru-RU" dirty="0"/>
              <a:t>Понять как сильно рассеиваются значения случайной величины от наиболее ожидаемого помогает нам </a:t>
            </a:r>
            <a:r>
              <a:rPr lang="ru-RU" sz="2400" b="1" dirty="0">
                <a:solidFill>
                  <a:schemeClr val="tx2"/>
                </a:solidFill>
              </a:rPr>
              <a:t>дисперсия.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kumimoji="0" lang="ru-RU" altLang="ru-RU" sz="2400" b="1" i="1" u="none" strike="noStrike" cap="none" normalizeH="0" baseline="0" dirty="0">
                <a:ln>
                  <a:noFill/>
                </a:ln>
                <a:solidFill>
                  <a:srgbClr val="089598"/>
                </a:solidFill>
                <a:effectLst/>
                <a:latin typeface="times" panose="02020603050405020304" pitchFamily="18" charset="0"/>
              </a:rPr>
              <a:t>Дисперсией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 случайной величины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 D(X)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 называется среднее значение квадрата отклонения случайной величины от её математического ожидания</a:t>
            </a:r>
            <a:endParaRPr lang="en-US" sz="2400" b="1" dirty="0">
              <a:solidFill>
                <a:schemeClr val="tx2"/>
              </a:solidFill>
            </a:endParaRPr>
          </a:p>
          <a:p>
            <a:endParaRPr lang="en-US" sz="1200" dirty="0">
              <a:solidFill>
                <a:schemeClr val="tx2"/>
              </a:solidFill>
            </a:endParaRPr>
          </a:p>
          <a:p>
            <a:r>
              <a:rPr lang="ru-RU" dirty="0">
                <a:solidFill>
                  <a:schemeClr val="tx2"/>
                </a:solidFill>
              </a:rPr>
              <a:t>Пример:</a:t>
            </a:r>
          </a:p>
          <a:p>
            <a:r>
              <a:rPr lang="ru-RU" dirty="0">
                <a:solidFill>
                  <a:schemeClr val="tx2"/>
                </a:solidFill>
              </a:rPr>
              <a:t>В таблице представлены измерения роста людей</a:t>
            </a:r>
          </a:p>
          <a:p>
            <a:r>
              <a:rPr lang="ru-RU" dirty="0">
                <a:solidFill>
                  <a:schemeClr val="tx2"/>
                </a:solidFill>
              </a:rPr>
              <a:t>М(Х)=168,84</a:t>
            </a:r>
          </a:p>
          <a:p>
            <a:r>
              <a:rPr lang="en-US" dirty="0">
                <a:solidFill>
                  <a:schemeClr val="tx2"/>
                </a:solidFill>
              </a:rPr>
              <a:t>D(X)=65,09</a:t>
            </a:r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37A19B27-50B0-1635-5EA4-0E9A208020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031901"/>
              </p:ext>
            </p:extLst>
          </p:nvPr>
        </p:nvGraphicFramePr>
        <p:xfrm>
          <a:off x="144855" y="3738351"/>
          <a:ext cx="9180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95887815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26305180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82272479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230183298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21940867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99371727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82723484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44846296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93538666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0287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3842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Рост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172,1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172,1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179,3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  <a:r>
                        <a:rPr lang="ru-RU" sz="1600" dirty="0"/>
                        <a:t>72,1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169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Отклонение от среднего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9,16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-8,84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-6,84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3,26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-3,84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3,26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10,46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-9,84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3,26</a:t>
                      </a:r>
                      <a:endParaRPr lang="ru-RU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8139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Квадрат отклонения от среднего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83,9056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78,1456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46,7856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10,6276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14,7456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10,6276</a:t>
                      </a:r>
                      <a:endParaRPr lang="ru-RU" sz="1600" dirty="0"/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109,4116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96,8256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10,6276</a:t>
                      </a:r>
                      <a:endParaRPr lang="ru-RU" sz="1600" dirty="0"/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9588030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D9258F2F-71D2-98D8-CF9C-6D1C535CC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3618" y="-232062"/>
            <a:ext cx="126348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:</a:t>
            </a:r>
            <a:br>
              <a:rPr kumimoji="0" lang="ru-RU" altLang="ru-RU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ru-RU" altLang="ru-RU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               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B77495C-F8C9-EB50-741A-25A445AD9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933" y="2027360"/>
            <a:ext cx="1869749" cy="611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3969441-D73E-BA65-C657-935E9B4EEB03}"/>
                  </a:ext>
                </a:extLst>
              </p:cNvPr>
              <p:cNvSpPr txBox="1"/>
              <p:nvPr/>
            </p:nvSpPr>
            <p:spPr>
              <a:xfrm>
                <a:off x="9310222" y="2638624"/>
                <a:ext cx="2487173" cy="684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</m:d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nary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3969441-D73E-BA65-C657-935E9B4EEB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0222" y="2638624"/>
                <a:ext cx="2487173" cy="6845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0E58039-9F31-8916-39F1-F392914FE2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38541" y="3736820"/>
            <a:ext cx="2530073" cy="284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039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5A29F2F-423B-8A77-48CA-4B890FFC41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7353" y="4200923"/>
            <a:ext cx="1720494" cy="26042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072AAF-0BB7-DCA2-B72D-83E233474FCE}"/>
              </a:ext>
            </a:extLst>
          </p:cNvPr>
          <p:cNvSpPr txBox="1"/>
          <p:nvPr/>
        </p:nvSpPr>
        <p:spPr>
          <a:xfrm>
            <a:off x="304800" y="286138"/>
            <a:ext cx="1069288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Случайной </a:t>
            </a: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называют величину, которая в результате испытания примет одно возможное значение, наперёд неизвестное и зависящее от случайных причин, которые заранее не могут быть учтены.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Среди случайных величин выделяют дискретные и непрерывные случайные величины.</a:t>
            </a:r>
          </a:p>
          <a:p>
            <a:pPr algn="l"/>
            <a:r>
              <a:rPr lang="ru-RU" b="1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Дискретной случайной величиной</a:t>
            </a: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 называется случайная величина, которая в результате испытания принимает отдельные значения с определёнными вероятностями. Число возможных значений дискретной случайной величины может быть конечным и бесконечным. Примеры дискретной случайной величины: запись показаний спидометра или измерений температуры в конкретные моменты времени.</a:t>
            </a:r>
          </a:p>
          <a:p>
            <a:pPr algn="l"/>
            <a:r>
              <a:rPr lang="ru-RU" b="1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Непрерывной случайной величиной</a:t>
            </a: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 называют случайную величину, которая в результате испытания принимает все значения из некоторого числового промежутка. Число возможных значений непрерывной случайной величины бесконечно. Пример непрерывной случайной величины: запись показаний спидометра или измерений датчика температуры в течение конкретного интервала времени.</a:t>
            </a:r>
          </a:p>
          <a:p>
            <a:endParaRPr lang="ru-RU" b="0" i="0" dirty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Случайная величина (непрерывная или дискретная) имеет численные характеристики: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1. Математическое ожидание М (Х). Эту характеристику можно сравнивать со средним арифметическим наблюдаемых значений случайной величины Х.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2. Дисперсия D(X). Это характеристика отклонения случайной величины Х от математического ожидания.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3. Среднее квадратическое отклонение s(Х) для дискретной и непрерывной случайной величины Х – это корень квадратный из ее дисперсии.</a:t>
            </a:r>
          </a:p>
        </p:txBody>
      </p:sp>
    </p:spTree>
    <p:extLst>
      <p:ext uri="{BB962C8B-B14F-4D97-AF65-F5344CB8AC3E}">
        <p14:creationId xmlns:p14="http://schemas.microsoft.com/office/powerpoint/2010/main" val="2108635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5DA234FF-116A-A410-C438-1E3A08C483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487082"/>
              </p:ext>
            </p:extLst>
          </p:nvPr>
        </p:nvGraphicFramePr>
        <p:xfrm>
          <a:off x="1555102" y="2744795"/>
          <a:ext cx="6744479" cy="274320"/>
        </p:xfrm>
        <a:graphic>
          <a:graphicData uri="http://schemas.openxmlformats.org/drawingml/2006/table">
            <a:tbl>
              <a:tblPr/>
              <a:tblGrid>
                <a:gridCol w="1011672">
                  <a:extLst>
                    <a:ext uri="{9D8B030D-6E8A-4147-A177-3AD203B41FA5}">
                      <a16:colId xmlns:a16="http://schemas.microsoft.com/office/drawing/2014/main" val="2910971880"/>
                    </a:ext>
                  </a:extLst>
                </a:gridCol>
                <a:gridCol w="4721135">
                  <a:extLst>
                    <a:ext uri="{9D8B030D-6E8A-4147-A177-3AD203B41FA5}">
                      <a16:colId xmlns:a16="http://schemas.microsoft.com/office/drawing/2014/main" val="1323820939"/>
                    </a:ext>
                  </a:extLst>
                </a:gridCol>
                <a:gridCol w="1011672">
                  <a:extLst>
                    <a:ext uri="{9D8B030D-6E8A-4147-A177-3AD203B41FA5}">
                      <a16:colId xmlns:a16="http://schemas.microsoft.com/office/drawing/2014/main" val="2565747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D(X) = M [X – M(X)]</a:t>
                      </a:r>
                      <a:r>
                        <a:rPr lang="en-US" baseline="300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</a:t>
                      </a: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57660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0196951-DEA0-95A2-70E7-72FFF059EF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021694"/>
              </p:ext>
            </p:extLst>
          </p:nvPr>
        </p:nvGraphicFramePr>
        <p:xfrm>
          <a:off x="2494384" y="2315252"/>
          <a:ext cx="4237651" cy="274320"/>
        </p:xfrm>
        <a:graphic>
          <a:graphicData uri="http://schemas.openxmlformats.org/drawingml/2006/table">
            <a:tbl>
              <a:tblPr/>
              <a:tblGrid>
                <a:gridCol w="747821">
                  <a:extLst>
                    <a:ext uri="{9D8B030D-6E8A-4147-A177-3AD203B41FA5}">
                      <a16:colId xmlns:a16="http://schemas.microsoft.com/office/drawing/2014/main" val="2940797064"/>
                    </a:ext>
                  </a:extLst>
                </a:gridCol>
                <a:gridCol w="3489830">
                  <a:extLst>
                    <a:ext uri="{9D8B030D-6E8A-4147-A177-3AD203B41FA5}">
                      <a16:colId xmlns:a16="http://schemas.microsoft.com/office/drawing/2014/main" val="42936178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D(X) = M (X</a:t>
                      </a:r>
                      <a:r>
                        <a:rPr lang="en-US" baseline="300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</a:t>
                      </a: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) – [M(X)]</a:t>
                      </a:r>
                      <a:r>
                        <a:rPr lang="en-US" baseline="300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</a:t>
                      </a: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5313627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EE4B8E12-D0BA-700E-4E85-2F69ABED2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276" y="682692"/>
            <a:ext cx="10868609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Дисперсия</a:t>
            </a:r>
            <a:r>
              <a:rPr kumimoji="0" lang="ru-RU" alt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 D(X) дискретной случайной величины Х – это математическое ожидание квадрата отклонения случайной величины Х от ее математического ожидания: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C83F14-D2ED-42B1-6E71-DC53A08922B2}"/>
              </a:ext>
            </a:extLst>
          </p:cNvPr>
          <p:cNvSpPr txBox="1"/>
          <p:nvPr/>
        </p:nvSpPr>
        <p:spPr>
          <a:xfrm>
            <a:off x="292359" y="3099032"/>
            <a:ext cx="114020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Дисперсия характеризует меру отклонения (рассеяния) величины от ее математического ожидания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FE352D6-5619-9ABD-C202-2284A6DFC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0041" y="3787752"/>
            <a:ext cx="3344326" cy="293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769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1D16F1-41CE-BEA0-9E45-0F4C8B3CCBC2}"/>
              </a:ext>
            </a:extLst>
          </p:cNvPr>
          <p:cNvSpPr txBox="1"/>
          <p:nvPr/>
        </p:nvSpPr>
        <p:spPr>
          <a:xfrm>
            <a:off x="367004" y="261487"/>
            <a:ext cx="1145799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1" i="1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Свойства дисперсии</a:t>
            </a: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:</a:t>
            </a:r>
          </a:p>
          <a:p>
            <a:pPr algn="l">
              <a:buFont typeface="+mj-lt"/>
              <a:buAutoNum type="arabicPeriod"/>
            </a:pP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Дисперсия имеет размерность, равную квадрату размерности случайной величины.</a:t>
            </a:r>
          </a:p>
          <a:p>
            <a:pPr algn="l">
              <a:buFont typeface="+mj-lt"/>
              <a:buAutoNum type="arabicPeriod"/>
            </a:pP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Дисперсия постоянной величины всегда равна нулю: D (С) = 0.</a:t>
            </a:r>
          </a:p>
          <a:p>
            <a:pPr algn="l">
              <a:buFont typeface="+mj-lt"/>
              <a:buAutoNum type="arabicPeriod"/>
            </a:pP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Постоянный множитель можно выносить за знак дисперсии, предварительно возведя его в квадрат: D(СX)=С</a:t>
            </a:r>
            <a:r>
              <a:rPr lang="ru-RU" b="0" i="0" baseline="3000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2</a:t>
            </a:r>
            <a:r>
              <a:rPr lang="ru-RU" b="0" i="0" dirty="0">
                <a:solidFill>
                  <a:srgbClr val="000000"/>
                </a:solidFill>
                <a:effectLst/>
                <a:latin typeface="Symbol" panose="05050102010706020507" pitchFamily="18" charset="2"/>
              </a:rPr>
              <a:t>×</a:t>
            </a: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D(X).</a:t>
            </a:r>
          </a:p>
          <a:p>
            <a:pPr algn="l">
              <a:buFont typeface="+mj-lt"/>
              <a:buAutoNum type="arabicPeriod"/>
            </a:pP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Дисперсия алгебраической суммы двух независимых случайных величин равна сумме их дисперсией: D(X +Y)=D(X)+D(Y).</a:t>
            </a:r>
          </a:p>
          <a:p>
            <a:pPr algn="l"/>
            <a:endParaRPr lang="ru-RU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l"/>
            <a:endParaRPr lang="ru-RU" b="1" i="0" dirty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  <a:p>
            <a:pPr algn="l"/>
            <a:endParaRPr lang="ru-RU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l"/>
            <a:endParaRPr lang="ru-RU" b="1" i="0" dirty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  <a:p>
            <a:pPr algn="l"/>
            <a:endParaRPr lang="ru-RU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l"/>
            <a:r>
              <a:rPr lang="ru-RU" b="1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Среднее квадратическое отклонение </a:t>
            </a: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s(Х) дискретной случайной величины Х определяется формулой </a:t>
            </a:r>
          </a:p>
          <a:p>
            <a:pPr algn="l"/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Среднее квадратическое отклонение имеет ту же размерность, что и случайная величина.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BB704A1-05E2-B21F-EA11-AE582B4C9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303" y="3910155"/>
            <a:ext cx="1276528" cy="41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541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7A981C85-EEC3-A9F8-7805-26819C6B3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653" y="329268"/>
            <a:ext cx="9602981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Задача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Найти математическое ожидание М (Х), дисперсию D(Х) и среднее квадратическое отклонение s(Х) дискретной случайной величины Х, заданной законом распределения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Решение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Вычислим математическое ожидание Х: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M(X)=-5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*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0,4+2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* 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0,3+3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* 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0,1+4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* 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0,2=-0,3.</a:t>
            </a:r>
            <a:endParaRPr kumimoji="0" lang="en-US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Дисперсия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вычисляется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по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формуле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: D(Х) = М(Х</a:t>
            </a:r>
            <a:r>
              <a:rPr kumimoji="0" lang="en-US" altLang="ru-RU" sz="2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) – [М(Х)]</a:t>
            </a:r>
            <a:r>
              <a:rPr kumimoji="0" lang="en-US" altLang="ru-RU" sz="2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  <a:endParaRPr kumimoji="0" lang="en-US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Закон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распределения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квадрата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Х</a:t>
            </a:r>
            <a:r>
              <a:rPr kumimoji="0" lang="en-US" altLang="ru-RU" sz="2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случайной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величины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задан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таблице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endParaRPr kumimoji="0" lang="en-US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 </a:t>
            </a:r>
            <a:endParaRPr kumimoji="0" lang="en-US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Математическое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ожидание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Х</a:t>
            </a:r>
            <a:r>
              <a:rPr kumimoji="0" lang="en-US" altLang="ru-RU" sz="2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:</a:t>
            </a:r>
            <a:endParaRPr kumimoji="0" lang="en-US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М(Х</a:t>
            </a:r>
            <a:r>
              <a:rPr kumimoji="0" lang="en-US" altLang="ru-RU" sz="2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) = 25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* 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0,4 + 4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* 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0,3 + 9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*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0,1 + 16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* 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0,2 = 15,3.</a:t>
            </a:r>
            <a:endParaRPr kumimoji="0" lang="en-US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Искомая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дисперсия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:</a:t>
            </a:r>
            <a:endParaRPr kumimoji="0" lang="en-US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D(Х) = М(Х</a:t>
            </a:r>
            <a:r>
              <a:rPr kumimoji="0" lang="en-US" altLang="ru-RU" sz="2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) – [М(Х)]</a:t>
            </a:r>
            <a:r>
              <a:rPr kumimoji="0" lang="en-US" altLang="ru-RU" sz="2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 = 15,3 – (– 0,3)</a:t>
            </a:r>
            <a:r>
              <a:rPr kumimoji="0" lang="en-US" altLang="ru-RU" sz="2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2 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= 15,21.</a:t>
            </a:r>
            <a:endParaRPr kumimoji="0" lang="en-US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Тогда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среднее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квадратическое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отклонение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будет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:  </a:t>
            </a:r>
            <a:r>
              <a:rPr kumimoji="0" lang="en-US" altLang="ru-RU" sz="4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                                 </a:t>
            </a:r>
            <a:endParaRPr kumimoji="0" lang="en-US" altLang="ru-RU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A84C29B4-474F-98ED-23E0-D5654B6C5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10572"/>
              </p:ext>
            </p:extLst>
          </p:nvPr>
        </p:nvGraphicFramePr>
        <p:xfrm>
          <a:off x="3514692" y="1494852"/>
          <a:ext cx="2790825" cy="548640"/>
        </p:xfrm>
        <a:graphic>
          <a:graphicData uri="http://schemas.openxmlformats.org/drawingml/2006/table">
            <a:tbl>
              <a:tblPr/>
              <a:tblGrid>
                <a:gridCol w="504825">
                  <a:extLst>
                    <a:ext uri="{9D8B030D-6E8A-4147-A177-3AD203B41FA5}">
                      <a16:colId xmlns:a16="http://schemas.microsoft.com/office/drawing/2014/main" val="1743655226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1950634568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79560323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1123229888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76248522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-5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4417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0,4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0,3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0,1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0,2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3735049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BAA5BFD-B7F7-B649-545F-DC08E5034F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355095"/>
              </p:ext>
            </p:extLst>
          </p:nvPr>
        </p:nvGraphicFramePr>
        <p:xfrm>
          <a:off x="9186928" y="3075430"/>
          <a:ext cx="2790825" cy="548640"/>
        </p:xfrm>
        <a:graphic>
          <a:graphicData uri="http://schemas.openxmlformats.org/drawingml/2006/table">
            <a:tbl>
              <a:tblPr/>
              <a:tblGrid>
                <a:gridCol w="695325">
                  <a:extLst>
                    <a:ext uri="{9D8B030D-6E8A-4147-A177-3AD203B41FA5}">
                      <a16:colId xmlns:a16="http://schemas.microsoft.com/office/drawing/2014/main" val="273842748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354097892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11208672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3171452692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5768321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Х</a:t>
                      </a:r>
                      <a:r>
                        <a:rPr lang="ru-RU" baseline="300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</a:t>
                      </a:r>
                      <a:endParaRPr lang="ru-RU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506643"/>
                  </a:ext>
                </a:extLst>
              </a:tr>
              <a:tr h="18669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0,4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0,3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0,1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0,2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186786"/>
                  </a:ext>
                </a:extLst>
              </a:tr>
            </a:tbl>
          </a:graphicData>
        </a:graphic>
      </p:graphicFrame>
      <p:pic>
        <p:nvPicPr>
          <p:cNvPr id="2050" name="Picture 2">
            <a:extLst>
              <a:ext uri="{FF2B5EF4-FFF2-40B4-BE49-F238E27FC236}">
                <a16:creationId xmlns:a16="http://schemas.microsoft.com/office/drawing/2014/main" id="{165D117F-F758-B3AF-F339-A4B615CBA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898" y="5220856"/>
            <a:ext cx="4072811" cy="52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6182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8C7D72B8-8FD7-6209-0582-B66F8B7460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765" y="94950"/>
            <a:ext cx="11086737" cy="542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6666"/>
                </a:solidFill>
                <a:effectLst/>
                <a:cs typeface="Arial" panose="020B0604020202020204" pitchFamily="34" charset="0"/>
              </a:rPr>
              <a:t>Пример: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Известно, что дискретная случайная величина 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 принимает лишь два значения: −3 и 7. Кроме того, известно математическое ожидание: 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 = 4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. Найти дисперсию дискретной случайной величины.</a:t>
            </a:r>
            <a:endParaRPr kumimoji="0" lang="ru-RU" altLang="ru-RU" sz="105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Решение: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Обозначим через 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 вероятность, с которой случайная величина принимает значение 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ru-RU" altLang="ru-RU" sz="11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= −3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. Тогда вероятностью значения 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ru-RU" altLang="ru-RU" sz="11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= 7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 будет 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1 − 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. Выведем уравнение для математического ожидания:</a:t>
            </a:r>
            <a:endParaRPr kumimoji="0" lang="ru-RU" altLang="ru-RU" sz="105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 = 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ru-RU" altLang="ru-RU" sz="11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+ 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ru-RU" altLang="ru-RU" sz="11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(1 − 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 = −3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+ 7(1 − 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 = 4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,</a:t>
            </a:r>
            <a:endParaRPr kumimoji="0" lang="ru-RU" altLang="ru-RU" sz="105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откуда получаем вероятности: 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= 0,3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 и 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1 − 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= 0,7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.</a:t>
            </a:r>
            <a:endParaRPr kumimoji="0" lang="ru-RU" altLang="ru-RU" sz="105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Закон распределения случайной величины: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05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Дисперсию данной случайной величины вычислим по формуле</a:t>
            </a:r>
            <a:endParaRPr kumimoji="0" lang="ru-RU" altLang="ru-RU" sz="105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 = 2,7 + 34,3 − 16 = 21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6666"/>
                </a:solidFill>
                <a:effectLst/>
                <a:cs typeface="Arial" panose="020B0604020202020204" pitchFamily="34" charset="0"/>
              </a:rPr>
              <a:t>.</a:t>
            </a:r>
            <a:endParaRPr kumimoji="0" lang="ru-RU" alt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51BA48E4-5662-8743-C442-BBB5D63AC9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32290"/>
              </p:ext>
            </p:extLst>
          </p:nvPr>
        </p:nvGraphicFramePr>
        <p:xfrm>
          <a:off x="6992516" y="3765539"/>
          <a:ext cx="1989753" cy="731520"/>
        </p:xfrm>
        <a:graphic>
          <a:graphicData uri="http://schemas.openxmlformats.org/drawingml/2006/table">
            <a:tbl>
              <a:tblPr/>
              <a:tblGrid>
                <a:gridCol w="663251">
                  <a:extLst>
                    <a:ext uri="{9D8B030D-6E8A-4147-A177-3AD203B41FA5}">
                      <a16:colId xmlns:a16="http://schemas.microsoft.com/office/drawing/2014/main" val="3524208603"/>
                    </a:ext>
                  </a:extLst>
                </a:gridCol>
                <a:gridCol w="663251">
                  <a:extLst>
                    <a:ext uri="{9D8B030D-6E8A-4147-A177-3AD203B41FA5}">
                      <a16:colId xmlns:a16="http://schemas.microsoft.com/office/drawing/2014/main" val="1650965866"/>
                    </a:ext>
                  </a:extLst>
                </a:gridCol>
                <a:gridCol w="663251">
                  <a:extLst>
                    <a:ext uri="{9D8B030D-6E8A-4147-A177-3AD203B41FA5}">
                      <a16:colId xmlns:a16="http://schemas.microsoft.com/office/drawing/2014/main" val="2142915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X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−3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21879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0,3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0,7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8003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4011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D0A348C-33C1-2D29-83D4-09A41A6F54DF}"/>
              </a:ext>
            </a:extLst>
          </p:cNvPr>
          <p:cNvSpPr txBox="1"/>
          <p:nvPr/>
        </p:nvSpPr>
        <p:spPr>
          <a:xfrm>
            <a:off x="684245" y="348343"/>
            <a:ext cx="1107854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Домашнее задание:</a:t>
            </a:r>
          </a:p>
          <a:p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1. Найти математическое ожидание и дисперсию суммы очков, выпавших при бросании кубика</a:t>
            </a:r>
            <a:r>
              <a:rPr kumimoji="0" lang="en-US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5 раз.</a:t>
            </a:r>
          </a:p>
          <a:p>
            <a:r>
              <a:rPr lang="ru-RU" dirty="0">
                <a:solidFill>
                  <a:srgbClr val="000000"/>
                </a:solidFill>
                <a:latin typeface="Times" panose="02020603050405020304" pitchFamily="18" charset="0"/>
              </a:rPr>
              <a:t>2. Вася и Миша выполняли тест, в котором было 20 вопросов одинаковой сложности и к каждому вопросу даны варианты ответов. Поскольку ни Вася, ни Миша ничего не знали, они только угадывали ответы. Вася угадал верные ответы на 6 вопросов, а Миша – на 8 вопросов, не советуясь с Васей. Найдите математическое ожидание числа совпадений, то есть вопросов, где Вася и Миша оба угадали верные ответы или не угадали. </a:t>
            </a:r>
            <a:r>
              <a:rPr lang="ru-RU" altLang="ru-RU" dirty="0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</a:p>
          <a:p>
            <a:r>
              <a:rPr lang="ru-RU" dirty="0">
                <a:solidFill>
                  <a:srgbClr val="000000"/>
                </a:solidFill>
                <a:latin typeface="Times" panose="02020603050405020304" pitchFamily="18" charset="0"/>
              </a:rPr>
              <a:t>3. Дискретная случайная величина X принимает лишь два значения. Большее из значений 3 она принимает с вероятностью 0,4. Кроме того, известна дисперсия случайной величины D(X) = 6. Найти математическое ожидание случайной величины. </a:t>
            </a:r>
          </a:p>
          <a:p>
            <a:r>
              <a:rPr lang="ru-RU" altLang="ru-RU" dirty="0">
                <a:solidFill>
                  <a:srgbClr val="000000"/>
                </a:solidFill>
                <a:latin typeface="Times" panose="02020603050405020304" pitchFamily="18" charset="0"/>
              </a:rPr>
              <a:t>4. В урне 6 белых и 4 чёрных шара. Из урны вынимают 3 шара. Число белых шаров среди вынутых шаров является дискретной случайной величиной X. Найти математическое ожидание и дисперсию этой случайной величины.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97026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1008</Words>
  <Application>Microsoft Office PowerPoint</Application>
  <PresentationFormat>Широкоэкранный</PresentationFormat>
  <Paragraphs>139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Helvetica Neue</vt:lpstr>
      <vt:lpstr>Symbol</vt:lpstr>
      <vt:lpstr>Tahoma</vt:lpstr>
      <vt:lpstr>times</vt:lpstr>
      <vt:lpstr>times</vt:lpstr>
      <vt:lpstr>Times New Roman</vt:lpstr>
      <vt:lpstr>Тема Office</vt:lpstr>
      <vt:lpstr>Дисперсия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Гавриленко Юлия Евгеньевна</dc:creator>
  <cp:lastModifiedBy>Гавриленко Юлия Евгеньевна</cp:lastModifiedBy>
  <cp:revision>13</cp:revision>
  <dcterms:created xsi:type="dcterms:W3CDTF">2023-10-31T19:56:03Z</dcterms:created>
  <dcterms:modified xsi:type="dcterms:W3CDTF">2024-01-03T19:18:51Z</dcterms:modified>
</cp:coreProperties>
</file>