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4" r:id="rId4"/>
    <p:sldId id="257" r:id="rId5"/>
    <p:sldId id="262" r:id="rId6"/>
    <p:sldId id="305" r:id="rId7"/>
    <p:sldId id="306" r:id="rId8"/>
    <p:sldId id="269" r:id="rId9"/>
    <p:sldId id="265" r:id="rId10"/>
    <p:sldId id="307" r:id="rId11"/>
    <p:sldId id="308" r:id="rId12"/>
    <p:sldId id="266" r:id="rId13"/>
    <p:sldId id="260" r:id="rId14"/>
    <p:sldId id="295" r:id="rId15"/>
    <p:sldId id="296" r:id="rId16"/>
    <p:sldId id="283" r:id="rId17"/>
    <p:sldId id="270" r:id="rId18"/>
    <p:sldId id="309" r:id="rId19"/>
    <p:sldId id="29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3B8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452B-58C1-4584-BB48-08388260073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3720-60BA-42C5-A6F1-8888FADB52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2455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452B-58C1-4584-BB48-08388260073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3720-60BA-42C5-A6F1-8888FADB52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7519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452B-58C1-4584-BB48-08388260073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3720-60BA-42C5-A6F1-8888FADB52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7028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452B-58C1-4584-BB48-08388260073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3720-60BA-42C5-A6F1-8888FADB52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5419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452B-58C1-4584-BB48-08388260073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3720-60BA-42C5-A6F1-8888FADB52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2574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452B-58C1-4584-BB48-08388260073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3720-60BA-42C5-A6F1-8888FADB52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1740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452B-58C1-4584-BB48-08388260073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3720-60BA-42C5-A6F1-8888FADB52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7493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452B-58C1-4584-BB48-08388260073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3720-60BA-42C5-A6F1-8888FADB52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1277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452B-58C1-4584-BB48-08388260073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3720-60BA-42C5-A6F1-8888FADB52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2871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452B-58C1-4584-BB48-08388260073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3720-60BA-42C5-A6F1-8888FADB52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2567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452B-58C1-4584-BB48-08388260073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3720-60BA-42C5-A6F1-8888FADB52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701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13000">
              <a:srgbClr val="FF6633"/>
            </a:gs>
            <a:gs pos="59000">
              <a:srgbClr val="FFFF00"/>
            </a:gs>
            <a:gs pos="80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F452B-58C1-4584-BB48-083882600733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A3720-60BA-42C5-A6F1-8888FADB52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2711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5373216"/>
            <a:ext cx="3456384" cy="115212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Подготовили:</a:t>
            </a:r>
          </a:p>
          <a:p>
            <a:r>
              <a:rPr lang="ru-RU" sz="2000" b="1" dirty="0" err="1" smtClean="0">
                <a:solidFill>
                  <a:srgbClr val="002060"/>
                </a:solidFill>
                <a:latin typeface="+mj-lt"/>
              </a:rPr>
              <a:t>Бобкова</a:t>
            </a:r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 Н.В.</a:t>
            </a:r>
            <a:endParaRPr lang="ru-RU" sz="20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260649"/>
            <a:ext cx="864096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Частное Дошкольное Образовательное Учреждение «Детский сад № 62 </a:t>
            </a:r>
          </a:p>
          <a:p>
            <a:pPr algn="ctr"/>
            <a:r>
              <a:rPr lang="ru-RU" sz="2000" b="1" dirty="0" smtClean="0"/>
              <a:t>Открытого акционерного общества «Российские железные дороги» </a:t>
            </a:r>
          </a:p>
          <a:p>
            <a:pPr algn="ctr"/>
            <a:r>
              <a:rPr lang="ru-RU" sz="2000" b="1" dirty="0" smtClean="0"/>
              <a:t>город Курск</a:t>
            </a:r>
            <a:endParaRPr lang="ru-RU" sz="2000" dirty="0" smtClean="0"/>
          </a:p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1844825"/>
            <a:ext cx="7772400" cy="223224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Мастер – класс  по теме:</a:t>
            </a:r>
            <a:b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«Современные образовательные технологии для развития связной речи дошкольников»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5334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1" y="260648"/>
            <a:ext cx="856895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FF00"/>
                </a:solidFill>
                <a:latin typeface="+mj-lt"/>
              </a:rPr>
              <a:t>     СИНКВЕЙН </a:t>
            </a:r>
            <a:r>
              <a:rPr lang="ru-RU" sz="2800" b="1" i="1" dirty="0" smtClean="0">
                <a:latin typeface="+mj-lt"/>
              </a:rPr>
              <a:t> - происходит от французского слова          «пять» и означает стихотворение </a:t>
            </a:r>
          </a:p>
          <a:p>
            <a:endParaRPr lang="ru-RU" dirty="0"/>
          </a:p>
        </p:txBody>
      </p:sp>
      <p:pic>
        <p:nvPicPr>
          <p:cNvPr id="29698" name="Picture 2" descr="https://ds05.infourok.ru/uploads/ex/12f7/00051c06-145bc5f2/img16.jpg"/>
          <p:cNvPicPr>
            <a:picLocks noChangeAspect="1" noChangeArrowheads="1"/>
          </p:cNvPicPr>
          <p:nvPr/>
        </p:nvPicPr>
        <p:blipFill>
          <a:blip r:embed="rId2" cstate="print"/>
          <a:srcRect t="12243" b="5485"/>
          <a:stretch>
            <a:fillRect/>
          </a:stretch>
        </p:blipFill>
        <p:spPr bwMode="auto">
          <a:xfrm>
            <a:off x="683568" y="1340768"/>
            <a:ext cx="7776864" cy="532859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93402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900igr.net/up/datas/154378/013.jpg"/>
          <p:cNvPicPr>
            <a:picLocks noChangeAspect="1" noChangeArrowheads="1"/>
          </p:cNvPicPr>
          <p:nvPr/>
        </p:nvPicPr>
        <p:blipFill>
          <a:blip r:embed="rId2" cstate="print"/>
          <a:srcRect b="17647"/>
          <a:stretch>
            <a:fillRect/>
          </a:stretch>
        </p:blipFill>
        <p:spPr bwMode="auto">
          <a:xfrm>
            <a:off x="539552" y="404664"/>
            <a:ext cx="8064896" cy="604867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93402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79512" y="628870"/>
            <a:ext cx="8784976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err="1" smtClean="0">
                <a:solidFill>
                  <a:srgbClr val="FFFF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инквейн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это стихи, в которых нет рифмы, но есть смысл.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Синквейн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– один из эффективных методов развития речи дошкольников.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Во-первых, его простота.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Синквейн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могут составить все.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Во вторых, в составлении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синквейна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каждый ребенок может реализовать свои творческие, интеллектуальные возможности.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Виды работы над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синквейном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Составление краткого рассказа по готовому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синквейну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 .</a:t>
            </a:r>
            <a:r>
              <a:rPr lang="ru-RU" sz="2400" b="1" dirty="0" smtClean="0">
                <a:latin typeface="+mj-lt"/>
                <a:ea typeface="Times New Roman" pitchFamily="18" charset="0"/>
                <a:cs typeface="Times New Roman" pitchFamily="18" charset="0"/>
              </a:rPr>
              <a:t>        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2. Составление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синквейна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по прослушанному рассказу.</a:t>
            </a:r>
            <a:r>
              <a:rPr lang="ru-RU" sz="2400" b="1" dirty="0" smtClean="0">
                <a:latin typeface="+mj-lt"/>
                <a:ea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3. Коррекция и совершенствование готового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синквейна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 4. 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Можно использовать </a:t>
            </a:r>
            <a:r>
              <a:rPr kumimoji="0" lang="ru-RU" sz="2800" b="1" i="0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синквейн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400" b="1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на занятиях для закрепления изученной лексической темы;</a:t>
            </a:r>
            <a:r>
              <a:rPr lang="ru-RU" sz="2400" b="1" dirty="0" smtClean="0">
                <a:latin typeface="+mj-lt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5. 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При составлении </a:t>
            </a:r>
            <a:r>
              <a:rPr kumimoji="0" lang="ru-RU" sz="2400" b="1" i="0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синквейнов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можно использовать соревнование: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«кто назовет больше нужных слов»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627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312" y="116632"/>
            <a:ext cx="892899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3200" b="1" dirty="0">
              <a:solidFill>
                <a:srgbClr val="0070C0"/>
              </a:solidFill>
            </a:endParaRPr>
          </a:p>
          <a:p>
            <a:pPr>
              <a:defRPr/>
            </a:pPr>
            <a:r>
              <a:rPr lang="ru-RU" sz="2000" dirty="0"/>
              <a:t> </a:t>
            </a:r>
            <a:endParaRPr lang="ru-RU" b="1" i="1" dirty="0"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332656"/>
            <a:ext cx="849694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СТОРИТЕЛЛИНГ</a:t>
            </a:r>
          </a:p>
          <a:p>
            <a:pPr algn="ctr"/>
            <a:r>
              <a:rPr lang="ru-RU" sz="2400" b="1" dirty="0" smtClean="0"/>
              <a:t> </a:t>
            </a:r>
          </a:p>
          <a:p>
            <a:pPr algn="ctr"/>
            <a:r>
              <a:rPr lang="ru-RU" sz="2800" b="1" i="1" dirty="0" err="1" smtClean="0">
                <a:solidFill>
                  <a:srgbClr val="FFFF00"/>
                </a:solidFill>
              </a:rPr>
              <a:t>Сторителлинг</a:t>
            </a:r>
            <a:r>
              <a:rPr lang="ru-RU" sz="2400" b="1" dirty="0" smtClean="0"/>
              <a:t> – это искусство увлекательного рассказа, </a:t>
            </a:r>
            <a:r>
              <a:rPr lang="ru-RU" sz="2400" b="1" dirty="0" err="1" smtClean="0"/>
              <a:t>сказительство</a:t>
            </a:r>
            <a:r>
              <a:rPr lang="ru-RU" sz="2400" b="1" dirty="0" smtClean="0"/>
              <a:t>.</a:t>
            </a:r>
          </a:p>
          <a:p>
            <a:r>
              <a:rPr lang="ru-RU" sz="2400" b="1" dirty="0" smtClean="0"/>
              <a:t> </a:t>
            </a:r>
            <a:r>
              <a:rPr lang="ru-RU" sz="2800" b="1" dirty="0" smtClean="0">
                <a:solidFill>
                  <a:srgbClr val="00B0F0"/>
                </a:solidFill>
              </a:rPr>
              <a:t>Структура </a:t>
            </a:r>
            <a:r>
              <a:rPr lang="ru-RU" sz="2800" b="1" dirty="0" err="1" smtClean="0">
                <a:solidFill>
                  <a:srgbClr val="00B0F0"/>
                </a:solidFill>
              </a:rPr>
              <a:t>сторителлинга</a:t>
            </a:r>
            <a:r>
              <a:rPr lang="ru-RU" sz="2800" b="1" dirty="0" smtClean="0">
                <a:solidFill>
                  <a:srgbClr val="00B0F0"/>
                </a:solidFill>
              </a:rPr>
              <a:t>:</a:t>
            </a:r>
            <a:endParaRPr lang="ru-RU" sz="2400" b="1" dirty="0" smtClean="0">
              <a:solidFill>
                <a:srgbClr val="00B0F0"/>
              </a:solidFill>
            </a:endParaRPr>
          </a:p>
          <a:p>
            <a:r>
              <a:rPr lang="ru-RU" sz="2400" b="1" i="1" dirty="0" smtClean="0"/>
              <a:t>Вступление</a:t>
            </a:r>
            <a:r>
              <a:rPr lang="ru-RU" sz="2400" b="1" dirty="0" smtClean="0"/>
              <a:t> (должно быть коротким).</a:t>
            </a:r>
          </a:p>
          <a:p>
            <a:r>
              <a:rPr lang="ru-RU" sz="2400" b="1" i="1" dirty="0" smtClean="0"/>
              <a:t>Развитие события </a:t>
            </a:r>
            <a:r>
              <a:rPr lang="ru-RU" sz="2400" b="1" dirty="0" smtClean="0"/>
              <a:t>(создает определенное напряжение).</a:t>
            </a:r>
          </a:p>
          <a:p>
            <a:r>
              <a:rPr lang="ru-RU" sz="2400" b="1" i="1" dirty="0" smtClean="0"/>
              <a:t>Кульминация</a:t>
            </a:r>
            <a:r>
              <a:rPr lang="ru-RU" sz="2400" b="1" dirty="0" smtClean="0"/>
              <a:t> (разрешение поставленной проблемы).</a:t>
            </a:r>
          </a:p>
          <a:p>
            <a:r>
              <a:rPr lang="ru-RU" sz="2400" b="1" i="1" dirty="0" smtClean="0"/>
              <a:t>Заключение</a:t>
            </a:r>
            <a:r>
              <a:rPr lang="ru-RU" sz="2400" b="1" dirty="0" smtClean="0"/>
              <a:t> (краткое – мораль).</a:t>
            </a:r>
          </a:p>
          <a:p>
            <a:r>
              <a:rPr lang="ru-RU" sz="2400" b="1" dirty="0" smtClean="0"/>
              <a:t>Начало истории может предложить педагог.</a:t>
            </a:r>
          </a:p>
          <a:p>
            <a:r>
              <a:rPr lang="ru-RU" sz="2400" b="1" dirty="0" smtClean="0"/>
              <a:t> А далее либо каждый ребенок сочиняет продолжение </a:t>
            </a:r>
          </a:p>
          <a:p>
            <a:r>
              <a:rPr lang="ru-RU" sz="2400" b="1" dirty="0" smtClean="0"/>
              <a:t>этой истории или дети совместно, «по цепочке», по одному - два предложения,</a:t>
            </a:r>
          </a:p>
          <a:p>
            <a:r>
              <a:rPr lang="ru-RU" sz="2400" b="1" dirty="0" smtClean="0"/>
              <a:t> как бы нанизывая их друг на друга, придумывают историю.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3471194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23528" y="476672"/>
            <a:ext cx="84249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           Представляю вам настольную игру-пособие жанра </a:t>
            </a:r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</a:t>
            </a:r>
            <a:r>
              <a:rPr lang="ru-RU" sz="2400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сторителлинг</a:t>
            </a:r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»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 </a:t>
            </a:r>
            <a:r>
              <a:rPr lang="ru-RU" sz="24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«Кубики историй»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Кубик на каждой из шести граней имеет предметную картинку, с которой нужно связать свой рассказ. Суть игры в том, что вы бросаете кубики на стол и начинаете историю с завязки и от первого лица </a:t>
            </a:r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«Однажды.»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 </a:t>
            </a:r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«Хочу рассказать, как я…»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 </a:t>
            </a:r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«Я сегодня шла в детский сад и увидела…»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 </a:t>
            </a:r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«Когда-то давным-давно…»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 </a:t>
            </a:r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«В некотором царстве, в некотором государстве».</a:t>
            </a:r>
          </a:p>
          <a:p>
            <a:endParaRPr lang="ru-RU" sz="2400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098" name="Picture 2" descr="https://shop.art-mark.ru/image/data/fullsize/7567_3.jpg"/>
          <p:cNvPicPr>
            <a:picLocks noChangeAspect="1" noChangeArrowheads="1"/>
          </p:cNvPicPr>
          <p:nvPr/>
        </p:nvPicPr>
        <p:blipFill>
          <a:blip r:embed="rId2" cstate="print"/>
          <a:srcRect l="10417" t="9126" r="6250" b="9624"/>
          <a:stretch>
            <a:fillRect/>
          </a:stretch>
        </p:blipFill>
        <p:spPr bwMode="auto">
          <a:xfrm>
            <a:off x="899592" y="3717032"/>
            <a:ext cx="2880320" cy="2808312"/>
          </a:xfrm>
          <a:prstGeom prst="rect">
            <a:avLst/>
          </a:prstGeom>
          <a:noFill/>
        </p:spPr>
      </p:pic>
      <p:pic>
        <p:nvPicPr>
          <p:cNvPr id="4100" name="Picture 4" descr="https://kitchen.minemegashop.ru/img/1011383239.jpg"/>
          <p:cNvPicPr>
            <a:picLocks noChangeAspect="1" noChangeArrowheads="1"/>
          </p:cNvPicPr>
          <p:nvPr/>
        </p:nvPicPr>
        <p:blipFill>
          <a:blip r:embed="rId3" cstate="print"/>
          <a:srcRect l="4878" t="4878" b="7317"/>
          <a:stretch>
            <a:fillRect/>
          </a:stretch>
        </p:blipFill>
        <p:spPr bwMode="auto">
          <a:xfrm>
            <a:off x="4716016" y="3722571"/>
            <a:ext cx="3036337" cy="28027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3800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pPr algn="l"/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Методика работы с 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картами </a:t>
            </a:r>
            <a:r>
              <a:rPr lang="ru-RU" sz="2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Владимира Яковлевича </a:t>
            </a:r>
            <a:r>
              <a:rPr lang="ru-RU" sz="26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Проппа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 известна давно. </a:t>
            </a:r>
            <a:br>
              <a:rPr lang="ru-RU" sz="2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6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 - формируется умение продумывать замысел, следовать ему в сочинении, выбирать тему, интересный сюжет, героев;</a:t>
            </a:r>
            <a:br>
              <a:rPr lang="ru-RU" sz="2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 - карты развивают внимание, восприятие, фантазию, воображение, обогащают эмоциональную сферу, активизируют устную связную речь;</a:t>
            </a:r>
            <a:br>
              <a:rPr lang="ru-RU" sz="2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 -  карты развивают активность личности, не оставляя ребенка равнодушным к сказочному сюжету.</a:t>
            </a:r>
            <a:r>
              <a:rPr lang="ru-RU" sz="2600" dirty="0" smtClean="0"/>
              <a:t/>
            </a:r>
            <a:br>
              <a:rPr lang="ru-RU" sz="2600" dirty="0" smtClean="0"/>
            </a:br>
            <a:endParaRPr lang="ru-RU" sz="2600" dirty="0"/>
          </a:p>
        </p:txBody>
      </p:sp>
    </p:spTree>
    <p:extLst>
      <p:ext uri="{BB962C8B-B14F-4D97-AF65-F5344CB8AC3E}">
        <p14:creationId xmlns="" xmlns:p14="http://schemas.microsoft.com/office/powerpoint/2010/main" val="2375358250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8435280" cy="2232248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При обучении детей творческому рассказыванию,</a:t>
            </a:r>
            <a:br>
              <a:rPr lang="ru-RU" sz="2800" dirty="0" smtClean="0"/>
            </a:br>
            <a:r>
              <a:rPr lang="ru-RU" sz="2800" dirty="0" smtClean="0"/>
              <a:t>сочинению сказок используются </a:t>
            </a:r>
            <a:r>
              <a:rPr lang="ru-RU" sz="2800" dirty="0" smtClean="0">
                <a:solidFill>
                  <a:srgbClr val="0070C0"/>
                </a:solidFill>
              </a:rPr>
              <a:t>карты </a:t>
            </a:r>
            <a:r>
              <a:rPr lang="ru-RU" sz="2800" dirty="0" err="1" smtClean="0">
                <a:solidFill>
                  <a:srgbClr val="0070C0"/>
                </a:solidFill>
              </a:rPr>
              <a:t>Проппа</a:t>
            </a:r>
            <a:r>
              <a:rPr lang="ru-RU" sz="2800" dirty="0" smtClean="0"/>
              <a:t>. Так</a:t>
            </a:r>
            <a:br>
              <a:rPr lang="ru-RU" sz="2800" dirty="0" smtClean="0"/>
            </a:br>
            <a:r>
              <a:rPr lang="ru-RU" sz="2800" dirty="0" smtClean="0"/>
              <a:t>как Владимир Яковлевич </a:t>
            </a:r>
            <a:r>
              <a:rPr lang="ru-RU" sz="2800" dirty="0" err="1" smtClean="0"/>
              <a:t>Пропп</a:t>
            </a:r>
            <a:r>
              <a:rPr lang="ru-RU" sz="2800" dirty="0" smtClean="0"/>
              <a:t> был фольклорист, то он рекомендовал работать с волшебными</a:t>
            </a:r>
            <a:br>
              <a:rPr lang="ru-RU" sz="2800" dirty="0" smtClean="0"/>
            </a:br>
            <a:r>
              <a:rPr lang="ru-RU" sz="2800" dirty="0" smtClean="0"/>
              <a:t>народными сказками.</a:t>
            </a:r>
            <a:endParaRPr lang="ru-RU" sz="2800" dirty="0"/>
          </a:p>
        </p:txBody>
      </p:sp>
      <p:pic>
        <p:nvPicPr>
          <p:cNvPr id="5121" name="Picture 1" descr="C:\Users\user\Downloads\13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420888"/>
            <a:ext cx="5208781" cy="419499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082997417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95536" y="548680"/>
            <a:ext cx="835292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>
                <a:solidFill>
                  <a:srgbClr val="FFFF00"/>
                </a:solidFill>
              </a:rPr>
              <a:t>Результат</a:t>
            </a:r>
            <a:r>
              <a:rPr lang="ru-RU" sz="3200" dirty="0" smtClean="0">
                <a:solidFill>
                  <a:srgbClr val="FFFF00"/>
                </a:solidFill>
              </a:rPr>
              <a:t>:</a:t>
            </a:r>
          </a:p>
          <a:p>
            <a:r>
              <a:rPr lang="ru-RU" sz="2800" dirty="0" smtClean="0"/>
              <a:t>– умение определять жанр произведения;</a:t>
            </a:r>
          </a:p>
          <a:p>
            <a:r>
              <a:rPr lang="ru-RU" sz="2800" dirty="0" smtClean="0"/>
              <a:t>– запоминать последовательность событий;</a:t>
            </a:r>
          </a:p>
          <a:p>
            <a:r>
              <a:rPr lang="ru-RU" sz="2800" dirty="0" smtClean="0"/>
              <a:t>– выделять основное содержание сказки;</a:t>
            </a:r>
          </a:p>
          <a:p>
            <a:r>
              <a:rPr lang="ru-RU" sz="2800" dirty="0" smtClean="0"/>
              <a:t>– выстраивать схему содержания, опираясь на   </a:t>
            </a:r>
            <a:r>
              <a:rPr lang="ru-RU" sz="2800" b="1" dirty="0" smtClean="0">
                <a:solidFill>
                  <a:srgbClr val="0070C0"/>
                </a:solidFill>
              </a:rPr>
              <a:t>карты </a:t>
            </a:r>
            <a:r>
              <a:rPr lang="ru-RU" sz="2800" b="1" dirty="0" err="1" smtClean="0">
                <a:solidFill>
                  <a:srgbClr val="0070C0"/>
                </a:solidFill>
              </a:rPr>
              <a:t>Проппа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– пересказывать знакомые и сочинять новые сказки;</a:t>
            </a:r>
          </a:p>
          <a:p>
            <a:r>
              <a:rPr lang="ru-RU" sz="2800" dirty="0" smtClean="0"/>
              <a:t>– чувствовать красоту и образность родного языка.</a:t>
            </a:r>
            <a:endParaRPr lang="ru-RU" sz="2800" dirty="0"/>
          </a:p>
        </p:txBody>
      </p:sp>
      <p:pic>
        <p:nvPicPr>
          <p:cNvPr id="6146" name="Picture 2" descr="https://multiurok.ru/img/700994/image_5d7e6aaf1b8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365104"/>
            <a:ext cx="4464496" cy="2232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4480120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95536" y="548680"/>
            <a:ext cx="83529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FFFF00"/>
                </a:solidFill>
              </a:rPr>
              <a:t>Речь </a:t>
            </a:r>
            <a:r>
              <a:rPr lang="ru-RU" sz="2800" dirty="0" smtClean="0"/>
              <a:t>– величайшее богатство, данное человеку. И ее, как и любое богатство, можно либо приумножить, либо незаметно растерять.  </a:t>
            </a:r>
          </a:p>
          <a:p>
            <a:r>
              <a:rPr lang="ru-RU" sz="2800" i="1" dirty="0" smtClean="0">
                <a:solidFill>
                  <a:srgbClr val="FFFF00"/>
                </a:solidFill>
              </a:rPr>
              <a:t>Грамотная речь </a:t>
            </a:r>
            <a:r>
              <a:rPr lang="ru-RU" sz="2800" dirty="0" smtClean="0"/>
              <a:t>– важнейшее условие всестороннего развития личности ребенка. Чем богаче и правильнее у ребенка речь, тем легче ему высказывать свои мысли, тем шире его возможности в познании окружающей действительности, содержательнее и полноценнее отношения со сверстниками и взрослыми, тем активнее осуществляется его психическое развитие.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14480120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СПАСИБО ЗА ВНИМАНИЕ!</a:t>
            </a:r>
            <a:endParaRPr lang="ru-RU" sz="5400" b="1" dirty="0">
              <a:solidFill>
                <a:srgbClr val="FFFF00"/>
              </a:solidFill>
            </a:endParaRPr>
          </a:p>
        </p:txBody>
      </p:sp>
      <p:pic>
        <p:nvPicPr>
          <p:cNvPr id="4" name="Picture 2" descr="https://portal.iv-edu.ru/dep/mouokin/kin_mbdou2/DocLib/%D1%84%D0%BE%D1%82%D0%BE/%D0%B1%D0%B0%D0%B1%D0%BE%D1%87%D0%BA%D0%B8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357430"/>
            <a:ext cx="8186819" cy="34111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7697949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330737" y="98321"/>
            <a:ext cx="8784976" cy="810400"/>
          </a:xfrm>
          <a:prstGeom prst="ribbon2">
            <a:avLst>
              <a:gd name="adj1" fmla="val 4775"/>
              <a:gd name="adj2" fmla="val 7271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ЗАДАЧИ: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3110" y="1340768"/>
            <a:ext cx="3179702" cy="1384808"/>
          </a:xfrm>
          <a:prstGeom prst="roundRect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Развивать умение понимать и рассказывать текст с помощью графической аналогии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99592" y="5013176"/>
            <a:ext cx="3362339" cy="1440160"/>
          </a:xfrm>
          <a:prstGeom prst="roundRect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Обучать детей правильному звукопроизношению</a:t>
            </a:r>
            <a:endParaRPr lang="ru-RU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0738" y="3140968"/>
            <a:ext cx="3449174" cy="1368152"/>
          </a:xfrm>
          <a:prstGeom prst="roundRect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Развивать у детей умственную активность, сообразительность, наблюдательность, умение сравнивать, выделять существенные признаки</a:t>
            </a:r>
            <a:endParaRPr lang="ru-RU" sz="16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64088" y="3140968"/>
            <a:ext cx="3456384" cy="1368152"/>
          </a:xfrm>
          <a:prstGeom prst="roundRect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Содействовать решению изобретательских задач сказочного, игрового, экологического, этического характера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868144" y="1338300"/>
            <a:ext cx="3060737" cy="1224136"/>
          </a:xfrm>
          <a:prstGeom prst="roundRect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Развивать у детей психические процессы: мышление, внимание, воображение, память</a:t>
            </a:r>
            <a:endParaRPr lang="ru-RU" b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3779912" y="949648"/>
            <a:ext cx="943313" cy="391951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2" idx="2"/>
          </p:cNvCxnSpPr>
          <p:nvPr/>
        </p:nvCxnSpPr>
        <p:spPr>
          <a:xfrm flipH="1">
            <a:off x="2555776" y="870024"/>
            <a:ext cx="2167449" cy="32672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2" idx="2"/>
          </p:cNvCxnSpPr>
          <p:nvPr/>
        </p:nvCxnSpPr>
        <p:spPr>
          <a:xfrm>
            <a:off x="4723225" y="870024"/>
            <a:ext cx="2081023" cy="32672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2" idx="2"/>
          </p:cNvCxnSpPr>
          <p:nvPr/>
        </p:nvCxnSpPr>
        <p:spPr>
          <a:xfrm flipH="1">
            <a:off x="3203848" y="870024"/>
            <a:ext cx="1519377" cy="212692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2" idx="2"/>
          </p:cNvCxnSpPr>
          <p:nvPr/>
        </p:nvCxnSpPr>
        <p:spPr>
          <a:xfrm>
            <a:off x="4723225" y="870024"/>
            <a:ext cx="1288935" cy="212692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4723224" y="5013176"/>
            <a:ext cx="3449175" cy="1440160"/>
          </a:xfrm>
          <a:prstGeom prst="roundRect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Воспитывать у детей потребность в речевом общении для лучшей адаптации в современном обществе</a:t>
            </a:r>
            <a:endParaRPr lang="ru-RU" b="1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4723225" y="833636"/>
            <a:ext cx="640863" cy="403552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35672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404664"/>
            <a:ext cx="8229600" cy="5667542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Среди современных технологий речевого   развития можно выделить следующие.</a:t>
            </a:r>
            <a:b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технологии:  дыхательная гимнастика, пальчиковая гимнастика, логоритмика, </a:t>
            </a:r>
            <a:r>
              <a:rPr lang="ru-RU" sz="32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Мнемотехника</a:t>
            </a:r>
            <a:b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b="1" i="1" dirty="0" err="1" smtClean="0">
                <a:solidFill>
                  <a:srgbClr val="0070C0"/>
                </a:solidFill>
              </a:rPr>
              <a:t>Синквейн</a:t>
            </a:r>
            <a:r>
              <a:rPr lang="ru-RU" sz="2800" b="1" i="1" dirty="0" smtClean="0">
                <a:solidFill>
                  <a:srgbClr val="0070C0"/>
                </a:solidFill>
              </a:rPr>
              <a:t/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    - </a:t>
            </a:r>
            <a:r>
              <a:rPr lang="ru-RU" sz="2800" b="1" i="1" dirty="0" err="1" smtClean="0">
                <a:solidFill>
                  <a:srgbClr val="0070C0"/>
                </a:solidFill>
              </a:rPr>
              <a:t>Сторителлинг</a:t>
            </a:r>
            <a:r>
              <a:rPr lang="ru-RU" sz="2800" b="1" i="1" dirty="0" smtClean="0">
                <a:solidFill>
                  <a:srgbClr val="0070C0"/>
                </a:solidFill>
              </a:rPr>
              <a:t> </a:t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      (Истории   кубиков)</a:t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    - Карты </a:t>
            </a:r>
            <a:r>
              <a:rPr lang="ru-RU" sz="2800" b="1" i="1" dirty="0" err="1" smtClean="0">
                <a:solidFill>
                  <a:srgbClr val="0070C0"/>
                </a:solidFill>
              </a:rPr>
              <a:t>Проппа</a:t>
            </a:r>
            <a:r>
              <a:rPr lang="ru-RU" sz="2800" b="1" i="1" dirty="0" smtClean="0">
                <a:solidFill>
                  <a:srgbClr val="0070C0"/>
                </a:solidFill>
              </a:rPr>
              <a:t> </a:t>
            </a:r>
            <a:r>
              <a:rPr lang="ru-RU" sz="32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/>
          </a:p>
        </p:txBody>
      </p:sp>
      <p:pic>
        <p:nvPicPr>
          <p:cNvPr id="1026" name="Picture 2" descr="C:\Users\user\Downloads\img5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284984"/>
            <a:ext cx="3060948" cy="25618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0224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620688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88641"/>
            <a:ext cx="828092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Мнемотехника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altLang="ru-RU" sz="2400" b="1" i="1" dirty="0" smtClean="0">
                <a:latin typeface="Times New Roman" pitchFamily="18" charset="0"/>
                <a:cs typeface="Times New Roman" pitchFamily="18" charset="0"/>
              </a:rPr>
              <a:t>«искусство запоминания» (греч.) - это система методов и приемов, обеспечивающих успешное запоминание, сохранение и воспроизведение информации.</a:t>
            </a:r>
          </a:p>
          <a:p>
            <a:r>
              <a:rPr lang="ru-RU" sz="2400" b="1" i="1" dirty="0" smtClean="0">
                <a:solidFill>
                  <a:srgbClr val="FFFF00"/>
                </a:solidFill>
                <a:latin typeface="+mj-lt"/>
              </a:rPr>
              <a:t>Суть заключается в следующем:   </a:t>
            </a:r>
            <a:r>
              <a:rPr lang="ru-RU" sz="2400" b="1" i="1" dirty="0" smtClean="0">
                <a:latin typeface="+mj-lt"/>
              </a:rPr>
              <a:t>на каждое слово или маленькое словосочетание мы придумываем картинку (изображение); таким образом, все стихотворение зарисовывается схематически. После этого дети по памяти, используя графическое изображение, воспроизводят стихотворение целиком.</a:t>
            </a:r>
          </a:p>
          <a:p>
            <a:endParaRPr lang="ru-RU" sz="2400" b="1" i="1" dirty="0" smtClean="0">
              <a:latin typeface="+mj-lt"/>
            </a:endParaRPr>
          </a:p>
          <a:p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user\Downloads\img6.jpg"/>
          <p:cNvPicPr>
            <a:picLocks noChangeAspect="1" noChangeArrowheads="1"/>
          </p:cNvPicPr>
          <p:nvPr/>
        </p:nvPicPr>
        <p:blipFill>
          <a:blip r:embed="rId2" cstate="print"/>
          <a:srcRect t="35615"/>
          <a:stretch>
            <a:fillRect/>
          </a:stretch>
        </p:blipFill>
        <p:spPr bwMode="auto">
          <a:xfrm>
            <a:off x="1259632" y="4005064"/>
            <a:ext cx="6706908" cy="187220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5877272"/>
            <a:ext cx="8964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     </a:t>
            </a:r>
            <a:r>
              <a:rPr lang="ru-RU" sz="2400" b="1" dirty="0" smtClean="0"/>
              <a:t>Травка зеленеет, солнышко блести. </a:t>
            </a:r>
          </a:p>
          <a:p>
            <a:pPr algn="ctr"/>
            <a:r>
              <a:rPr lang="ru-RU" sz="2400" b="1" dirty="0" smtClean="0"/>
              <a:t>Ласточка с весною, в сени к нам летит.</a:t>
            </a:r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701128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453650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«Учите ребёнка каким-нибудь неизвестным ему словам – он будет долго и напрасно мучиться, 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но свяжите двадцать таких слов 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с картинками и он их 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усвоит на лету».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3600" b="1" dirty="0" err="1" smtClean="0"/>
              <a:t>К.Д.Ушинский</a:t>
            </a:r>
            <a:endParaRPr lang="ru-RU" sz="3600" b="1" dirty="0"/>
          </a:p>
        </p:txBody>
      </p:sp>
    </p:spTree>
    <p:extLst>
      <p:ext uri="{BB962C8B-B14F-4D97-AF65-F5344CB8AC3E}">
        <p14:creationId xmlns="" xmlns:p14="http://schemas.microsoft.com/office/powerpoint/2010/main" val="157129861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620688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48680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file1_html_m40e326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8206" y="764704"/>
            <a:ext cx="6327832" cy="5301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1520" y="476673"/>
            <a:ext cx="2232248" cy="5459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</a:t>
            </a:r>
            <a:r>
              <a:rPr lang="ru-RU" alt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200" i="1" dirty="0" smtClean="0">
                <a:latin typeface="Times New Roman" pitchFamily="18" charset="0"/>
                <a:cs typeface="Times New Roman" pitchFamily="18" charset="0"/>
              </a:rPr>
              <a:t>В темном небе звезды светят,</a:t>
            </a:r>
            <a:br>
              <a:rPr lang="ru-RU" alt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i="1" dirty="0" smtClean="0">
                <a:latin typeface="Times New Roman" pitchFamily="18" charset="0"/>
                <a:cs typeface="Times New Roman" pitchFamily="18" charset="0"/>
              </a:rPr>
              <a:t>Космонавт летит в ракете.</a:t>
            </a:r>
            <a:br>
              <a:rPr lang="ru-RU" alt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i="1" dirty="0" smtClean="0">
                <a:latin typeface="Times New Roman" pitchFamily="18" charset="0"/>
                <a:cs typeface="Times New Roman" pitchFamily="18" charset="0"/>
              </a:rPr>
              <a:t>День летит и ночь летит</a:t>
            </a:r>
            <a:br>
              <a:rPr lang="ru-RU" alt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i="1" dirty="0" smtClean="0">
                <a:latin typeface="Times New Roman" pitchFamily="18" charset="0"/>
                <a:cs typeface="Times New Roman" pitchFamily="18" charset="0"/>
              </a:rPr>
              <a:t>И на землю вниз глядит.</a:t>
            </a:r>
            <a:br>
              <a:rPr lang="ru-RU" alt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i="1" dirty="0" smtClean="0">
                <a:latin typeface="Times New Roman" pitchFamily="18" charset="0"/>
                <a:cs typeface="Times New Roman" pitchFamily="18" charset="0"/>
              </a:rPr>
              <a:t>Видит сверху он поля,</a:t>
            </a:r>
            <a:br>
              <a:rPr lang="ru-RU" alt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i="1" dirty="0" smtClean="0">
                <a:latin typeface="Times New Roman" pitchFamily="18" charset="0"/>
                <a:cs typeface="Times New Roman" pitchFamily="18" charset="0"/>
              </a:rPr>
              <a:t>Реки, горы и моря.</a:t>
            </a:r>
            <a:br>
              <a:rPr lang="ru-RU" alt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i="1" dirty="0" smtClean="0">
                <a:latin typeface="Times New Roman" pitchFamily="18" charset="0"/>
                <a:cs typeface="Times New Roman" pitchFamily="18" charset="0"/>
              </a:rPr>
              <a:t>Видит он весь шар земной,</a:t>
            </a:r>
            <a:br>
              <a:rPr lang="ru-RU" alt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i="1" dirty="0" smtClean="0">
                <a:latin typeface="Times New Roman" pitchFamily="18" charset="0"/>
                <a:cs typeface="Times New Roman" pitchFamily="18" charset="0"/>
              </a:rPr>
              <a:t>Шар земной – наш дом родной.</a:t>
            </a:r>
            <a:br>
              <a:rPr lang="ru-RU" alt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i="1" dirty="0" smtClean="0">
                <a:latin typeface="+mj-lt"/>
                <a:cs typeface="Times New Roman" panose="02020603050405020304" pitchFamily="18" charset="0"/>
              </a:rPr>
              <a:t/>
            </a:r>
            <a:br>
              <a:rPr lang="ru-RU" altLang="ru-RU" sz="2000" i="1" dirty="0" smtClean="0">
                <a:latin typeface="+mj-lt"/>
                <a:cs typeface="Times New Roman" panose="02020603050405020304" pitchFamily="18" charset="0"/>
              </a:rPr>
            </a:br>
            <a:endParaRPr lang="ru-RU" altLang="ru-RU" i="1" dirty="0" smtClean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1128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620688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48680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>
              <a:latin typeface="+mj-lt"/>
            </a:endParaRPr>
          </a:p>
          <a:p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60648"/>
            <a:ext cx="8424936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800" b="1" i="1" dirty="0" smtClean="0">
                <a:solidFill>
                  <a:srgbClr val="FFFF00"/>
                </a:solidFill>
                <a:cs typeface="Arial" charset="0"/>
              </a:rPr>
              <a:t>    </a:t>
            </a:r>
            <a:r>
              <a:rPr lang="ru-RU" sz="2800" b="1" i="1" dirty="0" err="1" smtClean="0">
                <a:solidFill>
                  <a:srgbClr val="FFFF00"/>
                </a:solidFill>
                <a:cs typeface="Arial" charset="0"/>
              </a:rPr>
              <a:t>Мнемотаблица</a:t>
            </a:r>
            <a:r>
              <a:rPr lang="ru-RU" sz="2400" i="1" dirty="0" smtClean="0">
                <a:cs typeface="Arial" charset="0"/>
              </a:rPr>
              <a:t> – </a:t>
            </a:r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это схема, в которую заложена   определённая информация. Овладение приёмами работы с </a:t>
            </a:r>
            <a:r>
              <a:rPr lang="ru-RU" sz="24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мнемотаблицами</a:t>
            </a:r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значительно сокращает время обучения и одновременно решает задачи, направленные на:</a:t>
            </a:r>
          </a:p>
          <a:p>
            <a:pPr lvl="1">
              <a:buFontTx/>
              <a:buChar char="•"/>
              <a:defRPr/>
            </a:pPr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развитие   основных   психических   процессов - памяти,</a:t>
            </a:r>
            <a:b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</a:br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внимания, образного мышления;</a:t>
            </a:r>
          </a:p>
          <a:p>
            <a:pPr lvl="1">
              <a:buFontTx/>
              <a:buChar char="•"/>
              <a:defRPr/>
            </a:pPr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перекодирование   информации,   т.е.   преобразование   из абстрактных символов в образы;</a:t>
            </a:r>
          </a:p>
          <a:p>
            <a:pPr lvl="1">
              <a:buFontTx/>
              <a:buChar char="•"/>
              <a:defRPr/>
            </a:pPr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развитие   мелкой   моторики   рук   при   частичном   или полном графическом воспроизведении. </a:t>
            </a:r>
            <a:endParaRPr lang="ru-RU" sz="24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pic>
        <p:nvPicPr>
          <p:cNvPr id="6" name="Picture 8" descr="рис 3 мнемотехн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259632" y="4077072"/>
            <a:ext cx="6696744" cy="2555370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701128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МНЕМОТАБЛИЦЫ-СХЕМЫ СЛУЖАТ ДИДАКТИЧЕСКИМ МАТЕРИАЛОМ ПО РАЗВИТИЮ СВЯЗНОЙ РЕЧИ ДЕТЕЙ</a:t>
            </a:r>
            <a:endParaRPr lang="ru-RU" sz="2800" b="1" dirty="0"/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3419872" y="1924373"/>
            <a:ext cx="2087562" cy="1657350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 err="1"/>
              <a:t>Мнемотаблицы</a:t>
            </a:r>
            <a:r>
              <a:rPr lang="ru-RU" sz="2000" b="1" dirty="0"/>
              <a:t>-</a:t>
            </a:r>
          </a:p>
          <a:p>
            <a:pPr algn="ctr"/>
            <a:r>
              <a:rPr lang="ru-RU" sz="2000" b="1" dirty="0"/>
              <a:t>схемы</a:t>
            </a:r>
          </a:p>
        </p:txBody>
      </p:sp>
      <p:sp>
        <p:nvSpPr>
          <p:cNvPr id="5" name="AutoShape 19"/>
          <p:cNvSpPr>
            <a:spLocks noChangeArrowheads="1"/>
          </p:cNvSpPr>
          <p:nvPr/>
        </p:nvSpPr>
        <p:spPr bwMode="auto">
          <a:xfrm>
            <a:off x="323850" y="1916113"/>
            <a:ext cx="1944688" cy="1633537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/>
              <a:t>Обогащение</a:t>
            </a:r>
          </a:p>
          <a:p>
            <a:pPr algn="ctr"/>
            <a:r>
              <a:rPr lang="ru-RU" sz="2000" b="1" dirty="0"/>
              <a:t> словарного</a:t>
            </a:r>
          </a:p>
          <a:p>
            <a:pPr algn="ctr"/>
            <a:r>
              <a:rPr lang="ru-RU" sz="2000" b="1" dirty="0"/>
              <a:t> запаса</a:t>
            </a:r>
          </a:p>
        </p:txBody>
      </p:sp>
      <p:sp>
        <p:nvSpPr>
          <p:cNvPr id="6" name="AutoShape 20"/>
          <p:cNvSpPr>
            <a:spLocks noChangeArrowheads="1"/>
          </p:cNvSpPr>
          <p:nvPr/>
        </p:nvSpPr>
        <p:spPr bwMode="auto">
          <a:xfrm>
            <a:off x="6948264" y="1924373"/>
            <a:ext cx="1944688" cy="1633537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/>
              <a:t>Обучение </a:t>
            </a:r>
          </a:p>
          <a:p>
            <a:pPr algn="ctr"/>
            <a:r>
              <a:rPr lang="ru-RU" sz="2000" b="1" dirty="0"/>
              <a:t>составлению </a:t>
            </a:r>
          </a:p>
          <a:p>
            <a:pPr algn="ctr"/>
            <a:r>
              <a:rPr lang="ru-RU" sz="2000" b="1" dirty="0"/>
              <a:t>рассказов</a:t>
            </a:r>
            <a:r>
              <a:rPr lang="ru-RU" sz="2000" dirty="0"/>
              <a:t> </a:t>
            </a:r>
          </a:p>
        </p:txBody>
      </p:sp>
      <p:sp>
        <p:nvSpPr>
          <p:cNvPr id="7" name="AutoShape 15"/>
          <p:cNvSpPr>
            <a:spLocks noChangeArrowheads="1"/>
          </p:cNvSpPr>
          <p:nvPr/>
        </p:nvSpPr>
        <p:spPr bwMode="auto">
          <a:xfrm>
            <a:off x="323850" y="4581525"/>
            <a:ext cx="2016125" cy="1633538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/>
              <a:t>Пересказ</a:t>
            </a:r>
          </a:p>
          <a:p>
            <a:pPr algn="ctr"/>
            <a:r>
              <a:rPr lang="ru-RU" sz="2000" b="1" dirty="0"/>
              <a:t>художественной</a:t>
            </a:r>
          </a:p>
          <a:p>
            <a:pPr algn="ctr"/>
            <a:r>
              <a:rPr lang="ru-RU" sz="2000" b="1" dirty="0"/>
              <a:t> литературы</a:t>
            </a:r>
          </a:p>
        </p:txBody>
      </p:sp>
      <p:sp>
        <p:nvSpPr>
          <p:cNvPr id="8" name="AutoShape 21"/>
          <p:cNvSpPr>
            <a:spLocks noChangeArrowheads="1"/>
          </p:cNvSpPr>
          <p:nvPr/>
        </p:nvSpPr>
        <p:spPr bwMode="auto">
          <a:xfrm>
            <a:off x="3419872" y="4581525"/>
            <a:ext cx="2016125" cy="1633538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/>
              <a:t>Отгадывание </a:t>
            </a:r>
          </a:p>
          <a:p>
            <a:pPr algn="ctr"/>
            <a:r>
              <a:rPr lang="ru-RU" sz="2000" b="1" dirty="0"/>
              <a:t>и загадывание</a:t>
            </a:r>
          </a:p>
          <a:p>
            <a:pPr algn="ctr"/>
            <a:r>
              <a:rPr lang="ru-RU" sz="2000" b="1" dirty="0"/>
              <a:t>загадок</a:t>
            </a:r>
          </a:p>
        </p:txBody>
      </p:sp>
      <p:sp>
        <p:nvSpPr>
          <p:cNvPr id="9" name="AutoShape 17"/>
          <p:cNvSpPr>
            <a:spLocks noChangeArrowheads="1"/>
          </p:cNvSpPr>
          <p:nvPr/>
        </p:nvSpPr>
        <p:spPr bwMode="auto">
          <a:xfrm>
            <a:off x="6948264" y="4595093"/>
            <a:ext cx="1944688" cy="1633538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/>
              <a:t>Заучивание</a:t>
            </a:r>
          </a:p>
          <a:p>
            <a:pPr algn="ctr"/>
            <a:r>
              <a:rPr lang="ru-RU" sz="2000" b="1" dirty="0"/>
              <a:t>стихов</a:t>
            </a:r>
          </a:p>
        </p:txBody>
      </p:sp>
      <p:cxnSp>
        <p:nvCxnSpPr>
          <p:cNvPr id="11" name="Прямая со стрелкой 10"/>
          <p:cNvCxnSpPr>
            <a:stCxn id="3" idx="1"/>
          </p:cNvCxnSpPr>
          <p:nvPr/>
        </p:nvCxnSpPr>
        <p:spPr>
          <a:xfrm flipH="1">
            <a:off x="2339975" y="2753048"/>
            <a:ext cx="1079897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3" idx="3"/>
          </p:cNvCxnSpPr>
          <p:nvPr/>
        </p:nvCxnSpPr>
        <p:spPr>
          <a:xfrm>
            <a:off x="5507434" y="2753048"/>
            <a:ext cx="1224806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1331912" y="3284984"/>
            <a:ext cx="2087960" cy="115212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507434" y="3284984"/>
            <a:ext cx="2232918" cy="115212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3" idx="2"/>
          </p:cNvCxnSpPr>
          <p:nvPr/>
        </p:nvCxnSpPr>
        <p:spPr>
          <a:xfrm>
            <a:off x="4463653" y="3581723"/>
            <a:ext cx="0" cy="85538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06491301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C:\Users\user\Downloads\img12 (1).jpg"/>
          <p:cNvPicPr>
            <a:picLocks noChangeAspect="1" noChangeArrowheads="1"/>
          </p:cNvPicPr>
          <p:nvPr/>
        </p:nvPicPr>
        <p:blipFill>
          <a:blip r:embed="rId2" cstate="print"/>
          <a:srcRect l="6278" t="9567" r="10308"/>
          <a:stretch>
            <a:fillRect/>
          </a:stretch>
        </p:blipFill>
        <p:spPr bwMode="auto">
          <a:xfrm>
            <a:off x="323528" y="404664"/>
            <a:ext cx="8496944" cy="62646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3402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</TotalTime>
  <Words>410</Words>
  <Application>Microsoft Office PowerPoint</Application>
  <PresentationFormat>Экран (4:3)</PresentationFormat>
  <Paragraphs>92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Мастер – класс  по теме: «Современные образовательные технологии для развития связной речи дошкольников»</vt:lpstr>
      <vt:lpstr>Слайд 2</vt:lpstr>
      <vt:lpstr>   Среди современных технологий речевого   развития можно выделить следующие.       Здоровьесберегающие технологии:  дыхательная гимнастика, пальчиковая гимнастика, логоритмика, сказкотерапия.      - Мнемотехника     - Синквейн     - Сторителлинг        (Истории   кубиков)     - Карты Проппа  </vt:lpstr>
      <vt:lpstr>Слайд 4</vt:lpstr>
      <vt:lpstr>«Учите ребёнка каким-нибудь неизвестным ему словам – он будет долго и напрасно мучиться,  но свяжите двадцать таких слов  с картинками и он их  усвоит на лету». К.Д.Ушинский</vt:lpstr>
      <vt:lpstr>Слайд 6</vt:lpstr>
      <vt:lpstr>Слайд 7</vt:lpstr>
      <vt:lpstr>МНЕМОТАБЛИЦЫ-СХЕМЫ СЛУЖАТ ДИДАКТИЧЕСКИМ МАТЕРИАЛОМ ПО РАЗВИТИЮ СВЯЗНОЙ РЕЧИ ДЕТЕЙ</vt:lpstr>
      <vt:lpstr>Слайд 9</vt:lpstr>
      <vt:lpstr>Слайд 10</vt:lpstr>
      <vt:lpstr>Слайд 11</vt:lpstr>
      <vt:lpstr>Слайд 12</vt:lpstr>
      <vt:lpstr>Слайд 13</vt:lpstr>
      <vt:lpstr>Слайд 14</vt:lpstr>
      <vt:lpstr>Методика работы с картами Владимира Яковлевича Проппа известна давно.  Задачи:    - формируется умение продумывать замысел, следовать ему в сочинении, выбирать тему, интересный сюжет, героев;   - карты развивают внимание, восприятие, фантазию, воображение, обогащают эмоциональную сферу, активизируют устную связную речь;   -  карты развивают активность личности, не оставляя ребенка равнодушным к сказочному сюжету. </vt:lpstr>
      <vt:lpstr>При обучении детей творческому рассказыванию, сочинению сказок используются карты Проппа. Так как Владимир Яковлевич Пропп был фольклорист, то он рекомендовал работать с волшебными народными сказками.</vt:lpstr>
      <vt:lpstr>Слайд 17</vt:lpstr>
      <vt:lpstr>Слайд 18</vt:lpstr>
      <vt:lpstr>СПАСИБО ЗА ВНИМАНИЕ!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YURA</dc:creator>
  <cp:lastModifiedBy>Пользователь</cp:lastModifiedBy>
  <cp:revision>165</cp:revision>
  <dcterms:created xsi:type="dcterms:W3CDTF">2012-12-09T18:37:41Z</dcterms:created>
  <dcterms:modified xsi:type="dcterms:W3CDTF">2024-01-04T22:05:06Z</dcterms:modified>
</cp:coreProperties>
</file>