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4"/>
  </p:notesMasterIdLst>
  <p:sldIdLst>
    <p:sldId id="256" r:id="rId2"/>
    <p:sldId id="285" r:id="rId3"/>
    <p:sldId id="257" r:id="rId4"/>
    <p:sldId id="286" r:id="rId5"/>
    <p:sldId id="287" r:id="rId6"/>
    <p:sldId id="288" r:id="rId7"/>
    <p:sldId id="289" r:id="rId8"/>
    <p:sldId id="290" r:id="rId9"/>
    <p:sldId id="291" r:id="rId10"/>
    <p:sldId id="292" r:id="rId11"/>
    <p:sldId id="293" r:id="rId12"/>
    <p:sldId id="294" r:id="rId13"/>
    <p:sldId id="295" r:id="rId14"/>
    <p:sldId id="304" r:id="rId15"/>
    <p:sldId id="305" r:id="rId16"/>
    <p:sldId id="296" r:id="rId17"/>
    <p:sldId id="297" r:id="rId18"/>
    <p:sldId id="306" r:id="rId19"/>
    <p:sldId id="298" r:id="rId20"/>
    <p:sldId id="307" r:id="rId21"/>
    <p:sldId id="308" r:id="rId22"/>
    <p:sldId id="309" r:id="rId23"/>
    <p:sldId id="310" r:id="rId24"/>
    <p:sldId id="314" r:id="rId25"/>
    <p:sldId id="315" r:id="rId26"/>
    <p:sldId id="316" r:id="rId27"/>
    <p:sldId id="311" r:id="rId28"/>
    <p:sldId id="301" r:id="rId29"/>
    <p:sldId id="312" r:id="rId30"/>
    <p:sldId id="299" r:id="rId31"/>
    <p:sldId id="313" r:id="rId32"/>
    <p:sldId id="317" r:id="rId33"/>
    <p:sldId id="318" r:id="rId34"/>
    <p:sldId id="319" r:id="rId35"/>
    <p:sldId id="320" r:id="rId36"/>
    <p:sldId id="321" r:id="rId37"/>
    <p:sldId id="322" r:id="rId38"/>
    <p:sldId id="323" r:id="rId39"/>
    <p:sldId id="324" r:id="rId40"/>
    <p:sldId id="326" r:id="rId41"/>
    <p:sldId id="327" r:id="rId42"/>
    <p:sldId id="325" r:id="rId4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8474" autoAdjust="0"/>
    <p:restoredTop sz="75271" autoAdjust="0"/>
  </p:normalViewPr>
  <p:slideViewPr>
    <p:cSldViewPr snapToGrid="0">
      <p:cViewPr varScale="1">
        <p:scale>
          <a:sx n="84" d="100"/>
          <a:sy n="84" d="100"/>
        </p:scale>
        <p:origin x="85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6E4379E-493B-4E53-B67B-03EBFB2E8581}" type="datetimeFigureOut">
              <a:rPr lang="ru-RU" smtClean="0"/>
              <a:t>04.01.2024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2D7F52-C703-49EE-B0EF-81795820D0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15186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B74574-A563-43B6-BC0B-67A9781D6CF1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522742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CAB468-7025-4636-AA9D-A9F679D6C34D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639550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hangingPunct="0"/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Желтенькие цветочки лютиков, или в народном правильном понимании, «куриной слепоты», в большинстве своем, довольно невзрачны. Но иногда они попадают в полевые букеты. Их рвут руками, невольно мнут, а некоторые даже задумчиво жуют стебельки. Потом этими руками кто-то утирает вспотевшее лицо, другой трет «засорившийся» глаз, третий сосет уколотый палец и т. п. (по обстоятельствам). И совершенно напрасно. Как говорил в старом анекдоте умудренный жизненным опытом второклассник Вовочка: «Живете, и даже не знаете, что…» лютик вовсе не друг человека. На лютики, если повстречаются, лучше всего просто смотреть – целее будете.</a:t>
            </a:r>
            <a:endParaRPr lang="ru-RU" sz="9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hangingPunct="0"/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А из всех видов лютиков – лютик ядовитый – самый ядовитый!</a:t>
            </a:r>
            <a:endParaRPr lang="ru-RU" sz="9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hangingPunct="0"/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Ядовиты у него все надземные части. При попадании сока внутрь (у сухого растения токсические свойства утрачиваются) наблюдается сильное жжение во рту, глотке, желудке, тошнота, рвота, боли в животе. В тяжелых случаях проявляется поражение ЦНС: дрожание рук, ног и других частей тела, судороги, помрачение сознания. При попадании сока из листьев на кожу и слизистые может возникнуть ожог; в глаза – сильная резь, слезотечение и временное ослепление. Неотложной помощью при отравлении лютиком будет промывание желудка 0,1% раствором марганцовки, 2% раствором питьевой соды, прием толченого активированного угля с водой. При продолжающейся рвоте и болях в желудке – глотание кусочков льда.</a:t>
            </a:r>
            <a:endParaRPr lang="ru-RU" sz="9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hangingPunct="0"/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 народной медицине трава лютика применяется только наружно в свежем виде (примочки и сок) при ревматизме, радикулите, подагре, артритах и остеохондрозе. Кашицей из листьев сводят бородавки и лечат грибковые поражения кожи, 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натертости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и гнойные раны у людей и домашних животных. 2-71-5 фото</a:t>
            </a:r>
            <a:endParaRPr lang="ru-RU" sz="9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CAB468-7025-4636-AA9D-A9F679D6C34D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315159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CAB468-7025-4636-AA9D-A9F679D6C34D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323585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CAB468-7025-4636-AA9D-A9F679D6C34D}" type="slidenum">
              <a:rPr lang="ru-RU" smtClean="0"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13357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A2C549-97B8-465B-AA93-760AA749316F}" type="slidenum">
              <a:rPr lang="ru-RU" smtClean="0"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402392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В организме животных </a:t>
            </a:r>
            <a:r>
              <a:rPr lang="ru-RU" dirty="0" err="1" smtClean="0"/>
              <a:t>аматоксины</a:t>
            </a:r>
            <a:r>
              <a:rPr lang="ru-RU" dirty="0" smtClean="0"/>
              <a:t> имеют определённые клетки-мишени, страдающие от их воздействия в наибольшей степени. </a:t>
            </a:r>
            <a:r>
              <a:rPr lang="ru-RU" dirty="0" smtClean="0"/>
              <a:t>Например, 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Точнее, для отравления потребуется меньшее количество гриба.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A2C549-97B8-465B-AA93-760AA749316F}" type="slidenum">
              <a:rPr lang="ru-RU" smtClean="0"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1626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ПРОТОКОЛ БАСТЬЕНА </a:t>
            </a:r>
          </a:p>
          <a:p>
            <a:r>
              <a:rPr lang="ru-RU" dirty="0" smtClean="0"/>
              <a:t>«</a:t>
            </a:r>
            <a:r>
              <a:rPr lang="ru-RU" dirty="0" err="1" smtClean="0"/>
              <a:t>Treatment</a:t>
            </a:r>
            <a:r>
              <a:rPr lang="ru-RU" dirty="0" smtClean="0"/>
              <a:t> </a:t>
            </a:r>
            <a:r>
              <a:rPr lang="ru-RU" dirty="0" err="1" smtClean="0"/>
              <a:t>Of</a:t>
            </a:r>
            <a:r>
              <a:rPr lang="ru-RU" dirty="0" smtClean="0"/>
              <a:t> </a:t>
            </a:r>
            <a:r>
              <a:rPr lang="ru-RU" dirty="0" err="1" smtClean="0"/>
              <a:t>Choice</a:t>
            </a:r>
            <a:r>
              <a:rPr lang="ru-RU" dirty="0" smtClean="0"/>
              <a:t>» </a:t>
            </a:r>
            <a:r>
              <a:rPr lang="ru-RU" dirty="0" err="1" smtClean="0"/>
              <a:t>By</a:t>
            </a:r>
            <a:r>
              <a:rPr lang="ru-RU" dirty="0" smtClean="0"/>
              <a:t> </a:t>
            </a:r>
            <a:r>
              <a:rPr lang="ru-RU" dirty="0" err="1" smtClean="0"/>
              <a:t>Dr</a:t>
            </a:r>
            <a:r>
              <a:rPr lang="ru-RU" dirty="0" smtClean="0"/>
              <a:t> </a:t>
            </a:r>
            <a:r>
              <a:rPr lang="ru-RU" dirty="0" err="1" smtClean="0"/>
              <a:t>Bastien</a:t>
            </a:r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Предупреждение: описанный ниже метод д-ра </a:t>
            </a:r>
            <a:r>
              <a:rPr lang="ru-RU" dirty="0" err="1" smtClean="0"/>
              <a:t>Бастьена</a:t>
            </a:r>
            <a:r>
              <a:rPr lang="ru-RU" dirty="0" smtClean="0"/>
              <a:t> не прошел медицинскую апробацию, не является принятым и законным в отечественной медицине и поэтому не может быть рекомендован к применению.</a:t>
            </a:r>
          </a:p>
          <a:p>
            <a:endParaRPr lang="ru-RU" dirty="0" smtClean="0"/>
          </a:p>
          <a:p>
            <a:r>
              <a:rPr lang="ru-RU" dirty="0" smtClean="0"/>
              <a:t>Французский врач Пьер </a:t>
            </a:r>
            <a:r>
              <a:rPr lang="ru-RU" dirty="0" err="1" smtClean="0"/>
              <a:t>Бастьен</a:t>
            </a:r>
            <a:r>
              <a:rPr lang="ru-RU" dirty="0" smtClean="0"/>
              <a:t> (</a:t>
            </a:r>
            <a:r>
              <a:rPr lang="ru-RU" dirty="0" err="1" smtClean="0"/>
              <a:t>Dr</a:t>
            </a:r>
            <a:r>
              <a:rPr lang="ru-RU" dirty="0" smtClean="0"/>
              <a:t> </a:t>
            </a:r>
            <a:r>
              <a:rPr lang="ru-RU" dirty="0" err="1" smtClean="0"/>
              <a:t>Bastien</a:t>
            </a:r>
            <a:r>
              <a:rPr lang="ru-RU" dirty="0" smtClean="0"/>
              <a:t>) – единственный в мире человек, который три раза добровольно травил себя бледной поганкой. Но не просто так, а для того, чтобы доказать: спасение от отравления </a:t>
            </a:r>
            <a:r>
              <a:rPr lang="ru-RU" dirty="0" err="1" smtClean="0"/>
              <a:t>аманитинами</a:t>
            </a:r>
            <a:r>
              <a:rPr lang="ru-RU" dirty="0" smtClean="0"/>
              <a:t> существует -  в том случае, если оно еще не вызвало необратимые изменения в организме.</a:t>
            </a:r>
          </a:p>
          <a:p>
            <a:r>
              <a:rPr lang="ru-RU" dirty="0" smtClean="0"/>
              <a:t>Пьер </a:t>
            </a:r>
            <a:r>
              <a:rPr lang="ru-RU" dirty="0" err="1" smtClean="0"/>
              <a:t>Бастьен</a:t>
            </a:r>
            <a:r>
              <a:rPr lang="ru-RU" dirty="0" smtClean="0"/>
              <a:t> родился в 1924 г. Он работал врачом в местечке </a:t>
            </a:r>
            <a:r>
              <a:rPr lang="ru-RU" dirty="0" err="1" smtClean="0"/>
              <a:t>Ремирмон</a:t>
            </a:r>
            <a:r>
              <a:rPr lang="ru-RU" dirty="0" smtClean="0"/>
              <a:t> с 1952 года и, помимо своей работы, занимался проблемой интоксикации бледной поганкой (</a:t>
            </a:r>
            <a:r>
              <a:rPr lang="ru-RU" dirty="0" err="1" smtClean="0"/>
              <a:t>Amanita</a:t>
            </a:r>
            <a:r>
              <a:rPr lang="ru-RU" dirty="0" smtClean="0"/>
              <a:t> </a:t>
            </a:r>
            <a:r>
              <a:rPr lang="ru-RU" dirty="0" err="1" smtClean="0"/>
              <a:t>phalloides</a:t>
            </a:r>
            <a:r>
              <a:rPr lang="ru-RU" dirty="0" smtClean="0"/>
              <a:t>) и ее ближайшими родственниками – мухомором вонючим (A. </a:t>
            </a:r>
            <a:r>
              <a:rPr lang="ru-RU" dirty="0" err="1" smtClean="0"/>
              <a:t>virosa</a:t>
            </a:r>
            <a:r>
              <a:rPr lang="ru-RU" dirty="0" smtClean="0"/>
              <a:t>) и весенним (A. </a:t>
            </a:r>
            <a:r>
              <a:rPr lang="ru-RU" dirty="0" err="1" smtClean="0"/>
              <a:t>verna</a:t>
            </a:r>
            <a:r>
              <a:rPr lang="ru-RU" dirty="0" smtClean="0"/>
              <a:t>). Свой метод д-р </a:t>
            </a:r>
            <a:r>
              <a:rPr lang="ru-RU" dirty="0" err="1" smtClean="0"/>
              <a:t>Бастьен</a:t>
            </a:r>
            <a:r>
              <a:rPr lang="ru-RU" dirty="0" smtClean="0"/>
              <a:t> обнаружил случайно в 1957 г. Между этим и 1969 годом французский доктор успешно вылечил 15 пациентов. Однако, доказать эффективность собственного лечения широкой медицинской общественности д-р </a:t>
            </a:r>
            <a:r>
              <a:rPr lang="ru-RU" dirty="0" err="1" smtClean="0"/>
              <a:t>Бастьен</a:t>
            </a:r>
            <a:r>
              <a:rPr lang="ru-RU" dirty="0" smtClean="0"/>
              <a:t> мог только личным примером.</a:t>
            </a:r>
          </a:p>
          <a:p>
            <a:r>
              <a:rPr lang="ru-RU" dirty="0" smtClean="0"/>
              <a:t>Его попытка самолечения после принятия смертельной дозы поганки осуществлялась три раза: в 1971, 1974 и 1981 годах, всегда в присутствии нотариуса, последний раз – еще и перед телевизионными камерами.</a:t>
            </a:r>
          </a:p>
          <a:p>
            <a:r>
              <a:rPr lang="ru-RU" dirty="0" smtClean="0"/>
              <a:t>В первый раз он съел более 50 г бледной поганки (летальная доза 30-50 г.) с куском хлеба и одним бананом. Спустя шесть часов, еще до появления первых симптомов отравления, он лег в реанимационное отделение больницы в Нанси, где на нем испытали его собственный метод лечения, заключавшийся в дезинфекции кишечника </a:t>
            </a:r>
            <a:r>
              <a:rPr lang="ru-RU" dirty="0" err="1" smtClean="0"/>
              <a:t>эрцефурилом</a:t>
            </a:r>
            <a:r>
              <a:rPr lang="ru-RU" dirty="0" smtClean="0"/>
              <a:t> и антибиотиком </a:t>
            </a:r>
            <a:r>
              <a:rPr lang="ru-RU" dirty="0" err="1" smtClean="0"/>
              <a:t>абиоцином</a:t>
            </a:r>
            <a:r>
              <a:rPr lang="ru-RU" dirty="0" smtClean="0"/>
              <a:t>, внутривенном введении больших доз витамина С (3 г) и питье сиропа с высокой концентрацией калия. Лечение длилось 3 дня, после чего доктор совершенно выздоровел, однако в больнице не захотели пользоваться его методикой. Через несколько лет </a:t>
            </a:r>
            <a:r>
              <a:rPr lang="ru-RU" dirty="0" err="1" smtClean="0"/>
              <a:t>Бастьен</a:t>
            </a:r>
            <a:r>
              <a:rPr lang="ru-RU" dirty="0" smtClean="0"/>
              <a:t> повторил свой эксперимент, но переубедить скептически настроенную медицинскую общественность ему все-таки не удалось, хотя в 1980 г. д-р </a:t>
            </a:r>
            <a:r>
              <a:rPr lang="ru-RU" dirty="0" err="1" smtClean="0"/>
              <a:t>Бастьен</a:t>
            </a:r>
            <a:r>
              <a:rPr lang="ru-RU" dirty="0" smtClean="0"/>
              <a:t> показал, что из более чем ста пациентов, отравившихся за последние годы ядом бледной поганки во Франции, умерло после применения его метода лечения, неофициально называемого </a:t>
            </a:r>
            <a:r>
              <a:rPr lang="ru-RU" dirty="0" err="1" smtClean="0"/>
              <a:t>Bastien</a:t>
            </a:r>
            <a:r>
              <a:rPr lang="ru-RU" dirty="0" smtClean="0"/>
              <a:t> </a:t>
            </a:r>
            <a:r>
              <a:rPr lang="ru-RU" dirty="0" err="1" smtClean="0"/>
              <a:t>Protocol</a:t>
            </a:r>
            <a:r>
              <a:rPr lang="ru-RU" dirty="0" smtClean="0"/>
              <a:t> (сочетание высоких доз витаминов группы В и С и антибиотиков), только два. Число летальных исходов, по сравнению с опубликованными данными по смертности для этого типа отравления, очень мало. И тогда д-р </a:t>
            </a:r>
            <a:r>
              <a:rPr lang="ru-RU" dirty="0" err="1" smtClean="0"/>
              <a:t>Бастьен</a:t>
            </a:r>
            <a:r>
              <a:rPr lang="ru-RU" dirty="0" smtClean="0"/>
              <a:t> решил в третий раз заняться самолечением, только не во Франции, а в Швейцарии, причем в прямом телевизионном эфире.</a:t>
            </a:r>
          </a:p>
          <a:p>
            <a:r>
              <a:rPr lang="ru-RU" dirty="0" smtClean="0"/>
              <a:t>В августе 1981 г. 57-летний врач съел перед телекамерами в больничной столовой Женевы семидесятиграммовую порцию бледной поганки, четверть часа тушившуюся на масле. Не прошло и восьми часов, как появились первые признаки отравления. Медицинская сестра ввела </a:t>
            </a:r>
            <a:r>
              <a:rPr lang="ru-RU" dirty="0" err="1" smtClean="0"/>
              <a:t>Бастьену</a:t>
            </a:r>
            <a:r>
              <a:rPr lang="ru-RU" dirty="0" smtClean="0"/>
              <a:t> в вену витамин С, а вскоре он выпил для дезинфекции кишечника препарат </a:t>
            </a:r>
            <a:r>
              <a:rPr lang="ru-RU" dirty="0" err="1" smtClean="0"/>
              <a:t>эрцефурил</a:t>
            </a:r>
            <a:r>
              <a:rPr lang="ru-RU" dirty="0" smtClean="0"/>
              <a:t> и антибиотик </a:t>
            </a:r>
            <a:r>
              <a:rPr lang="ru-RU" dirty="0" err="1" smtClean="0"/>
              <a:t>абиоцин</a:t>
            </a:r>
            <a:r>
              <a:rPr lang="ru-RU" dirty="0" smtClean="0"/>
              <a:t>. Лечение длилось три дня. Подготовка к лечению заключалась в том, чтобы вызвать рвоту после первого дня. Ел он в это время только дрожжи и пюре моркови.</a:t>
            </a:r>
          </a:p>
          <a:p>
            <a:r>
              <a:rPr lang="ru-RU" dirty="0" smtClean="0"/>
              <a:t>Все лекарства, которые принимал </a:t>
            </a:r>
            <a:r>
              <a:rPr lang="ru-RU" dirty="0" err="1" smtClean="0"/>
              <a:t>Бастьен</a:t>
            </a:r>
            <a:r>
              <a:rPr lang="ru-RU" dirty="0" smtClean="0"/>
              <a:t>, можно было в те времена купить в любой французской аптеке за 20 франков. Опыт закончился столь же успешно, как и два предыдущих, только на этот раз благодаря телевидению получил большой общественный резонанс. На фотографии, сделанной после эксперимента, француз выглядит весьма хорошо. О своих экспериментах он написал книгу (</a:t>
            </a:r>
            <a:r>
              <a:rPr lang="ru-RU" dirty="0" err="1" smtClean="0"/>
              <a:t>Pierre</a:t>
            </a:r>
            <a:r>
              <a:rPr lang="ru-RU" dirty="0" smtClean="0"/>
              <a:t> </a:t>
            </a:r>
            <a:r>
              <a:rPr lang="ru-RU" dirty="0" err="1" smtClean="0"/>
              <a:t>Bastien</a:t>
            </a:r>
            <a:r>
              <a:rPr lang="ru-RU" dirty="0" smtClean="0"/>
              <a:t>, 1985).</a:t>
            </a:r>
          </a:p>
          <a:p>
            <a:r>
              <a:rPr lang="ru-RU" dirty="0" smtClean="0"/>
              <a:t>Пьер </a:t>
            </a:r>
            <a:r>
              <a:rPr lang="ru-RU" dirty="0" err="1" smtClean="0"/>
              <a:t>Бастьен</a:t>
            </a:r>
            <a:r>
              <a:rPr lang="ru-RU" dirty="0" smtClean="0"/>
              <a:t> был отцом шестерых детей. В 1984 году он овдовел. Сам доктор, несмотря на неоднократные попытки убийства собственной печени, умер в 2006 году, в 82 года, от сердечного приступа. </a:t>
            </a:r>
          </a:p>
          <a:p>
            <a:r>
              <a:rPr lang="ru-RU" dirty="0" smtClean="0"/>
              <a:t>Личный героизм доктора привел все-таки к частичному признанию его метода и является сейчас «лечением по выбору» (</a:t>
            </a:r>
            <a:r>
              <a:rPr lang="ru-RU" dirty="0" err="1" smtClean="0"/>
              <a:t>treatment</a:t>
            </a:r>
            <a:r>
              <a:rPr lang="ru-RU" dirty="0" smtClean="0"/>
              <a:t> </a:t>
            </a:r>
            <a:r>
              <a:rPr lang="ru-RU" dirty="0" err="1" smtClean="0"/>
              <a:t>of</a:t>
            </a:r>
            <a:r>
              <a:rPr lang="ru-RU" dirty="0" smtClean="0"/>
              <a:t> </a:t>
            </a:r>
            <a:r>
              <a:rPr lang="ru-RU" dirty="0" err="1" smtClean="0"/>
              <a:t>choice</a:t>
            </a:r>
            <a:r>
              <a:rPr lang="ru-RU" dirty="0" smtClean="0"/>
              <a:t>) в ряде медицинских центров Франции. Метод успешен во всех случаях, кроме тех, когда отравление находится уже на необратимых стадиях. </a:t>
            </a:r>
          </a:p>
          <a:p>
            <a:r>
              <a:rPr lang="ru-RU" dirty="0" smtClean="0"/>
              <a:t>Опытом д-ра </a:t>
            </a:r>
            <a:r>
              <a:rPr lang="ru-RU" dirty="0" err="1" smtClean="0"/>
              <a:t>Бастьена</a:t>
            </a:r>
            <a:r>
              <a:rPr lang="ru-RU" dirty="0" smtClean="0"/>
              <a:t> интересовались не только на родине самоотверженного врача. К примеру, в одном из медицинских журналов Южной Африки (http://injectablevitaminc.com/images/Ch28.pdf) сообщается, что в ЮАР отравление бледной поганкой – весьма нередкое явление. Там ее путают с деликатесными грибами «</a:t>
            </a:r>
            <a:r>
              <a:rPr lang="ru-RU" dirty="0" err="1" smtClean="0"/>
              <a:t>i’kowe</a:t>
            </a:r>
            <a:r>
              <a:rPr lang="ru-RU" dirty="0" smtClean="0"/>
              <a:t> </a:t>
            </a:r>
            <a:r>
              <a:rPr lang="ru-RU" dirty="0" err="1" smtClean="0"/>
              <a:t>mushrooms</a:t>
            </a:r>
            <a:r>
              <a:rPr lang="ru-RU" dirty="0" smtClean="0"/>
              <a:t>» (</a:t>
            </a:r>
            <a:r>
              <a:rPr lang="ru-RU" dirty="0" err="1" smtClean="0"/>
              <a:t>Termitomyces</a:t>
            </a:r>
            <a:r>
              <a:rPr lang="ru-RU" dirty="0" smtClean="0"/>
              <a:t> </a:t>
            </a:r>
            <a:r>
              <a:rPr lang="ru-RU" dirty="0" err="1" smtClean="0"/>
              <a:t>spp</a:t>
            </a:r>
            <a:r>
              <a:rPr lang="ru-RU" dirty="0" smtClean="0"/>
              <a:t>.), которые появляются на термитниках после дождя. Фатальным авторы статьи считают употребление в пищу лишь четверти шляпки (20 г) бледной поганки. Особенностью гриба, приводящей к высокой смертности после его употребления, является его приятный вкус и латентный период 6-24 часов, что делает неэффективными желудочные и кишечные промывания. Начальные симптомы состоят из сильной рвоты, диареи, обезвоживания, снижения артериального давления и гипогликемии. Если жертва выживает (возможно улучшение состояния через 48-часов), то потом следует рецидив, с комой и смертью в течение 3-5 дней, поскольку </a:t>
            </a:r>
            <a:r>
              <a:rPr lang="ru-RU" dirty="0" err="1" smtClean="0"/>
              <a:t>микотоксины</a:t>
            </a:r>
            <a:r>
              <a:rPr lang="ru-RU" dirty="0" smtClean="0"/>
              <a:t> вызывают необратимые нарушения почечной и печеночной функции. Обычное лечение состоит из замещения жидкостей организма, гемодиализа или переливания крови, общей терапии, особенно сердца, и попыток защитить печень и почки от вредного воздействия токсинов. </a:t>
            </a:r>
            <a:r>
              <a:rPr lang="ru-RU" dirty="0" err="1" smtClean="0"/>
              <a:t>Тиоктовая</a:t>
            </a:r>
            <a:r>
              <a:rPr lang="ru-RU" dirty="0" smtClean="0"/>
              <a:t> кислота, холин и </a:t>
            </a:r>
            <a:r>
              <a:rPr lang="ru-RU" dirty="0" err="1" smtClean="0"/>
              <a:t>цитохром</a:t>
            </a:r>
            <a:r>
              <a:rPr lang="ru-RU" dirty="0" smtClean="0"/>
              <a:t> с3 имели некоторое влияние в качестве терапевтических агентов, но в большинстве случаев традиционное лечение неэффективно, и смертность после него составляет от 34 до 63 процентов. В качестве примера авторы приводят недавний для них случай в </a:t>
            </a:r>
            <a:r>
              <a:rPr lang="ru-RU" dirty="0" err="1" smtClean="0"/>
              <a:t>Matatiele</a:t>
            </a:r>
            <a:r>
              <a:rPr lang="ru-RU" dirty="0" smtClean="0"/>
              <a:t> (ЮАР), где в результате обычного лечения умерло 5 из 6 детей. Авторы ссылаются на успешную терапию интоксикаций по методу Пьера </a:t>
            </a:r>
            <a:r>
              <a:rPr lang="ru-RU" dirty="0" err="1" smtClean="0"/>
              <a:t>Бастьена</a:t>
            </a:r>
            <a:r>
              <a:rPr lang="ru-RU" dirty="0" smtClean="0"/>
              <a:t>, называя несколько иные ингредиенты лечения. Лечение состоит из как можно более ранней внутривенной инъекции витамина С (аскорбиновой кислоты) 3 г /</a:t>
            </a:r>
            <a:r>
              <a:rPr lang="ru-RU" dirty="0" err="1" smtClean="0"/>
              <a:t>сут</a:t>
            </a:r>
            <a:r>
              <a:rPr lang="ru-RU" dirty="0" smtClean="0"/>
              <a:t>. Орально применяется </a:t>
            </a:r>
            <a:r>
              <a:rPr lang="ru-RU" dirty="0" err="1" smtClean="0"/>
              <a:t>нифуроксазид</a:t>
            </a:r>
            <a:r>
              <a:rPr lang="ru-RU" dirty="0" smtClean="0"/>
              <a:t> 1200 мг /</a:t>
            </a:r>
            <a:r>
              <a:rPr lang="ru-RU" dirty="0" err="1" smtClean="0"/>
              <a:t>сут</a:t>
            </a:r>
            <a:r>
              <a:rPr lang="ru-RU" dirty="0" smtClean="0"/>
              <a:t>. и </a:t>
            </a:r>
            <a:r>
              <a:rPr lang="ru-RU" dirty="0" err="1" smtClean="0"/>
              <a:t>дигидрострептомицин</a:t>
            </a:r>
            <a:r>
              <a:rPr lang="ru-RU" dirty="0" smtClean="0"/>
              <a:t> 1500 мг /</a:t>
            </a:r>
            <a:r>
              <a:rPr lang="ru-RU" dirty="0" err="1" smtClean="0"/>
              <a:t>сут</a:t>
            </a:r>
            <a:r>
              <a:rPr lang="ru-RU" dirty="0" smtClean="0"/>
              <a:t>. Три этих препарата вводят в течение 3 дней, в это время морковный отвар является единственным источником питания больного. Антитоксические центры во Франции комбинируют это лечение с балансированием жидкостей и электролитов в организме (‘</a:t>
            </a:r>
            <a:r>
              <a:rPr lang="ru-RU" dirty="0" err="1" smtClean="0"/>
              <a:t>the</a:t>
            </a:r>
            <a:r>
              <a:rPr lang="ru-RU" dirty="0" smtClean="0"/>
              <a:t> </a:t>
            </a:r>
            <a:r>
              <a:rPr lang="ru-RU" dirty="0" err="1" smtClean="0"/>
              <a:t>indispensable</a:t>
            </a:r>
            <a:r>
              <a:rPr lang="ru-RU" dirty="0" smtClean="0"/>
              <a:t> </a:t>
            </a:r>
            <a:r>
              <a:rPr lang="ru-RU" dirty="0" err="1" smtClean="0"/>
              <a:t>reequilibration</a:t>
            </a:r>
            <a:r>
              <a:rPr lang="ru-RU" dirty="0" smtClean="0"/>
              <a:t> </a:t>
            </a:r>
            <a:r>
              <a:rPr lang="ru-RU" dirty="0" err="1" smtClean="0"/>
              <a:t>of</a:t>
            </a:r>
            <a:r>
              <a:rPr lang="ru-RU" dirty="0" smtClean="0"/>
              <a:t> </a:t>
            </a:r>
            <a:r>
              <a:rPr lang="ru-RU" dirty="0" err="1" smtClean="0"/>
              <a:t>fluids</a:t>
            </a:r>
            <a:r>
              <a:rPr lang="ru-RU" dirty="0" smtClean="0"/>
              <a:t> </a:t>
            </a:r>
            <a:r>
              <a:rPr lang="ru-RU" dirty="0" err="1" smtClean="0"/>
              <a:t>and</a:t>
            </a:r>
            <a:r>
              <a:rPr lang="ru-RU" dirty="0" smtClean="0"/>
              <a:t> </a:t>
            </a:r>
            <a:r>
              <a:rPr lang="ru-RU" dirty="0" err="1" smtClean="0"/>
              <a:t>electrolytes</a:t>
            </a:r>
            <a:r>
              <a:rPr lang="ru-RU" dirty="0" smtClean="0"/>
              <a:t>’) и курсом пенициллина.</a:t>
            </a:r>
          </a:p>
          <a:p>
            <a:r>
              <a:rPr lang="ru-RU" dirty="0" smtClean="0"/>
              <a:t>В России о методе лечения д-ра </a:t>
            </a:r>
            <a:r>
              <a:rPr lang="ru-RU" dirty="0" err="1" smtClean="0"/>
              <a:t>Бастьена</a:t>
            </a:r>
            <a:r>
              <a:rPr lang="ru-RU" dirty="0" smtClean="0"/>
              <a:t> известно очень немного. Поэтому попытаемся осмыслить эту неожиданную в некотором смысле информацию с точки зрения известных нам фактов. Как можно объяснить эффективность такого лечения после всего того, что мы знаем о действии циклических </a:t>
            </a:r>
            <a:r>
              <a:rPr lang="ru-RU" dirty="0" err="1" smtClean="0"/>
              <a:t>олигопептидов</a:t>
            </a:r>
            <a:r>
              <a:rPr lang="ru-RU" dirty="0" smtClean="0"/>
              <a:t> на организм человека? Доктор </a:t>
            </a:r>
            <a:r>
              <a:rPr lang="ru-RU" dirty="0" err="1" smtClean="0"/>
              <a:t>Бастьен</a:t>
            </a:r>
            <a:r>
              <a:rPr lang="ru-RU" dirty="0" smtClean="0"/>
              <a:t> начинал применять свой метод после появления признаков отравления, примерно через 8 часов после приема яда. Обычно на этой стадии единственным эффективным способом спасения является пересадка печени. Целесообразность применения антисептика и антибиотика мы поймем, если вспомним, что токсины бледной поганки губят естественную микрофлору кишечника, не влияя на патогенную. Последняя, в отсутствие необходимых для человека симбиотических бактерий, активно развивается и разрушает слизистую кишечника. В результате поражение печени дополняется тяжёлой бактериальной интоксикацией организма. Применение антибиотиков как раз подавляет этот процесс. Но какое влияние, помимо укрепления иммунитета, может оказывать введение больших доз витамина С?</a:t>
            </a:r>
          </a:p>
          <a:p>
            <a:r>
              <a:rPr lang="ru-RU" dirty="0" smtClean="0"/>
              <a:t>Хотелось бы получить точный ответ на эти вопросы от специалистов-биохимиков. В любом случае думается, что рекомендации д-ра </a:t>
            </a:r>
            <a:r>
              <a:rPr lang="ru-RU" dirty="0" err="1" smtClean="0"/>
              <a:t>Бастьена</a:t>
            </a:r>
            <a:r>
              <a:rPr lang="ru-RU" dirty="0" smtClean="0"/>
              <a:t>, рисковавшего своей жизнью ради того, чтобы убедить людей в том, что спасение от отравления бледной поганкой существует, заслуживает внимания профессиональных медико-биологических сообществ и в нашей стране.</a:t>
            </a:r>
          </a:p>
          <a:p>
            <a:r>
              <a:rPr lang="ru-RU" dirty="0" smtClean="0"/>
              <a:t>Источники, в которых содержатся сведения о применении метода д-ра </a:t>
            </a:r>
            <a:r>
              <a:rPr lang="ru-RU" dirty="0" err="1" smtClean="0"/>
              <a:t>Бастьена</a:t>
            </a:r>
            <a:r>
              <a:rPr lang="ru-RU" dirty="0" smtClean="0"/>
              <a:t>.</a:t>
            </a:r>
          </a:p>
          <a:p>
            <a:r>
              <a:rPr lang="ru-RU" dirty="0" err="1" smtClean="0"/>
              <a:t>Bastien</a:t>
            </a:r>
            <a:r>
              <a:rPr lang="ru-RU" dirty="0" smtClean="0"/>
              <a:t> P. </a:t>
            </a:r>
            <a:r>
              <a:rPr lang="ru-RU" dirty="0" err="1" smtClean="0"/>
              <a:t>J'ai</a:t>
            </a:r>
            <a:r>
              <a:rPr lang="ru-RU" dirty="0" smtClean="0"/>
              <a:t> </a:t>
            </a:r>
            <a:r>
              <a:rPr lang="ru-RU" dirty="0" err="1" smtClean="0"/>
              <a:t>du</a:t>
            </a:r>
            <a:r>
              <a:rPr lang="ru-RU" dirty="0" smtClean="0"/>
              <a:t>̂ </a:t>
            </a:r>
            <a:r>
              <a:rPr lang="ru-RU" dirty="0" err="1" smtClean="0"/>
              <a:t>manger</a:t>
            </a:r>
            <a:r>
              <a:rPr lang="ru-RU" dirty="0" smtClean="0"/>
              <a:t> </a:t>
            </a:r>
            <a:r>
              <a:rPr lang="ru-RU" dirty="0" err="1" smtClean="0"/>
              <a:t>des</a:t>
            </a:r>
            <a:r>
              <a:rPr lang="ru-RU" dirty="0" smtClean="0"/>
              <a:t> </a:t>
            </a:r>
            <a:r>
              <a:rPr lang="ru-RU" dirty="0" err="1" smtClean="0"/>
              <a:t>amanites</a:t>
            </a:r>
            <a:r>
              <a:rPr lang="ru-RU" dirty="0" smtClean="0"/>
              <a:t> </a:t>
            </a:r>
            <a:r>
              <a:rPr lang="ru-RU" dirty="0" err="1" smtClean="0"/>
              <a:t>mortelles</a:t>
            </a:r>
            <a:r>
              <a:rPr lang="ru-RU" dirty="0" smtClean="0"/>
              <a:t>. </a:t>
            </a:r>
            <a:r>
              <a:rPr lang="ru-RU" dirty="0" err="1" smtClean="0"/>
              <a:t>Paris</a:t>
            </a:r>
            <a:r>
              <a:rPr lang="ru-RU" dirty="0" smtClean="0"/>
              <a:t> : </a:t>
            </a:r>
            <a:r>
              <a:rPr lang="ru-RU" dirty="0" err="1" smtClean="0"/>
              <a:t>Flammarion</a:t>
            </a:r>
            <a:r>
              <a:rPr lang="ru-RU" dirty="0" smtClean="0"/>
              <a:t>, 1985. 263 p.</a:t>
            </a:r>
          </a:p>
          <a:p>
            <a:r>
              <a:rPr lang="ru-RU" dirty="0" err="1" smtClean="0"/>
              <a:t>Bauchet</a:t>
            </a:r>
            <a:r>
              <a:rPr lang="ru-RU" dirty="0" smtClean="0"/>
              <a:t> J. M. </a:t>
            </a:r>
            <a:r>
              <a:rPr lang="ru-RU" dirty="0" err="1" smtClean="0"/>
              <a:t>Treatment</a:t>
            </a:r>
            <a:r>
              <a:rPr lang="ru-RU" dirty="0" smtClean="0"/>
              <a:t> </a:t>
            </a:r>
            <a:r>
              <a:rPr lang="ru-RU" dirty="0" err="1" smtClean="0"/>
              <a:t>of</a:t>
            </a:r>
            <a:r>
              <a:rPr lang="ru-RU" dirty="0" smtClean="0"/>
              <a:t> </a:t>
            </a:r>
            <a:r>
              <a:rPr lang="ru-RU" dirty="0" err="1" smtClean="0"/>
              <a:t>Amanita</a:t>
            </a:r>
            <a:r>
              <a:rPr lang="ru-RU" dirty="0" smtClean="0"/>
              <a:t> </a:t>
            </a:r>
            <a:r>
              <a:rPr lang="ru-RU" dirty="0" err="1" smtClean="0"/>
              <a:t>phalloides</a:t>
            </a:r>
            <a:r>
              <a:rPr lang="ru-RU" dirty="0" smtClean="0"/>
              <a:t> </a:t>
            </a:r>
            <a:r>
              <a:rPr lang="ru-RU" dirty="0" err="1" smtClean="0"/>
              <a:t>poisoning</a:t>
            </a:r>
            <a:r>
              <a:rPr lang="ru-RU" dirty="0" smtClean="0"/>
              <a:t> — </a:t>
            </a:r>
            <a:r>
              <a:rPr lang="ru-RU" dirty="0" err="1" smtClean="0"/>
              <a:t>the</a:t>
            </a:r>
            <a:r>
              <a:rPr lang="ru-RU" dirty="0" smtClean="0"/>
              <a:t> </a:t>
            </a:r>
            <a:r>
              <a:rPr lang="ru-RU" dirty="0" err="1" smtClean="0"/>
              <a:t>Bastien</a:t>
            </a:r>
            <a:r>
              <a:rPr lang="ru-RU" dirty="0" smtClean="0"/>
              <a:t> </a:t>
            </a:r>
            <a:r>
              <a:rPr lang="ru-RU" dirty="0" err="1" smtClean="0"/>
              <a:t>method</a:t>
            </a:r>
            <a:r>
              <a:rPr lang="ru-RU" dirty="0" smtClean="0"/>
              <a:t> // </a:t>
            </a:r>
            <a:r>
              <a:rPr lang="ru-RU" dirty="0" err="1" smtClean="0"/>
              <a:t>Bull</a:t>
            </a:r>
            <a:r>
              <a:rPr lang="ru-RU" dirty="0" smtClean="0"/>
              <a:t>. </a:t>
            </a:r>
            <a:r>
              <a:rPr lang="ru-RU" dirty="0" err="1" smtClean="0"/>
              <a:t>Brit</a:t>
            </a:r>
            <a:r>
              <a:rPr lang="ru-RU" dirty="0" smtClean="0"/>
              <a:t>. </a:t>
            </a:r>
            <a:r>
              <a:rPr lang="ru-RU" dirty="0" err="1" smtClean="0"/>
              <a:t>Mycol</a:t>
            </a:r>
            <a:r>
              <a:rPr lang="ru-RU" dirty="0" smtClean="0"/>
              <a:t>. </a:t>
            </a:r>
            <a:r>
              <a:rPr lang="ru-RU" dirty="0" err="1" smtClean="0"/>
              <a:t>Soc</a:t>
            </a:r>
            <a:r>
              <a:rPr lang="ru-RU" dirty="0" smtClean="0"/>
              <a:t>. 1983. </a:t>
            </a:r>
            <a:r>
              <a:rPr lang="ru-RU" dirty="0" err="1" smtClean="0"/>
              <a:t>Vol</a:t>
            </a:r>
            <a:r>
              <a:rPr lang="ru-RU" dirty="0" smtClean="0"/>
              <a:t>. 17. P. 110–111. </a:t>
            </a:r>
          </a:p>
          <a:p>
            <a:r>
              <a:rPr lang="ru-RU" dirty="0" err="1" smtClean="0"/>
              <a:t>Dumont</a:t>
            </a:r>
            <a:r>
              <a:rPr lang="ru-RU" dirty="0" smtClean="0"/>
              <a:t> A.-M., </a:t>
            </a:r>
            <a:r>
              <a:rPr lang="ru-RU" dirty="0" err="1" smtClean="0"/>
              <a:t>Chennebault</a:t>
            </a:r>
            <a:r>
              <a:rPr lang="ru-RU" dirty="0" smtClean="0"/>
              <a:t> J.-M., </a:t>
            </a:r>
            <a:r>
              <a:rPr lang="ru-RU" dirty="0" err="1" smtClean="0"/>
              <a:t>Alquier</a:t>
            </a:r>
            <a:r>
              <a:rPr lang="ru-RU" dirty="0" smtClean="0"/>
              <a:t> P., </a:t>
            </a:r>
            <a:r>
              <a:rPr lang="ru-RU" dirty="0" err="1" smtClean="0"/>
              <a:t>Jardel</a:t>
            </a:r>
            <a:r>
              <a:rPr lang="ru-RU" dirty="0" smtClean="0"/>
              <a:t> H. </a:t>
            </a:r>
            <a:r>
              <a:rPr lang="ru-RU" dirty="0" err="1" smtClean="0"/>
              <a:t>Management</a:t>
            </a:r>
            <a:r>
              <a:rPr lang="ru-RU" dirty="0" smtClean="0"/>
              <a:t> </a:t>
            </a:r>
            <a:r>
              <a:rPr lang="ru-RU" dirty="0" err="1" smtClean="0"/>
              <a:t>of</a:t>
            </a:r>
            <a:r>
              <a:rPr lang="ru-RU" dirty="0" smtClean="0"/>
              <a:t> </a:t>
            </a:r>
            <a:r>
              <a:rPr lang="ru-RU" dirty="0" err="1" smtClean="0"/>
              <a:t>Amanita</a:t>
            </a:r>
            <a:r>
              <a:rPr lang="ru-RU" dirty="0" smtClean="0"/>
              <a:t> </a:t>
            </a:r>
            <a:r>
              <a:rPr lang="ru-RU" dirty="0" err="1" smtClean="0"/>
              <a:t>phalloides</a:t>
            </a:r>
            <a:r>
              <a:rPr lang="ru-RU" dirty="0" smtClean="0"/>
              <a:t> </a:t>
            </a:r>
            <a:r>
              <a:rPr lang="ru-RU" dirty="0" err="1" smtClean="0"/>
              <a:t>poisoning</a:t>
            </a:r>
            <a:r>
              <a:rPr lang="ru-RU" dirty="0" smtClean="0"/>
              <a:t> </a:t>
            </a:r>
            <a:r>
              <a:rPr lang="ru-RU" dirty="0" err="1" smtClean="0"/>
              <a:t>by</a:t>
            </a:r>
            <a:r>
              <a:rPr lang="ru-RU" dirty="0" smtClean="0"/>
              <a:t> </a:t>
            </a:r>
            <a:r>
              <a:rPr lang="ru-RU" dirty="0" err="1" smtClean="0"/>
              <a:t>Bastien’s</a:t>
            </a:r>
            <a:r>
              <a:rPr lang="ru-RU" dirty="0" smtClean="0"/>
              <a:t> </a:t>
            </a:r>
            <a:r>
              <a:rPr lang="ru-RU" dirty="0" err="1" smtClean="0"/>
              <a:t>regimen</a:t>
            </a:r>
            <a:r>
              <a:rPr lang="ru-RU" dirty="0" smtClean="0"/>
              <a:t> // </a:t>
            </a:r>
            <a:r>
              <a:rPr lang="ru-RU" dirty="0" err="1" smtClean="0"/>
              <a:t>Lancet</a:t>
            </a:r>
            <a:r>
              <a:rPr lang="ru-RU" dirty="0" smtClean="0"/>
              <a:t>. 1981. </a:t>
            </a:r>
            <a:r>
              <a:rPr lang="ru-RU" dirty="0" err="1" smtClean="0"/>
              <a:t>Vol</a:t>
            </a:r>
            <a:r>
              <a:rPr lang="ru-RU" dirty="0" smtClean="0"/>
              <a:t>. 1. P. 722. </a:t>
            </a:r>
          </a:p>
          <a:p>
            <a:r>
              <a:rPr lang="ru-RU" dirty="0" err="1" smtClean="0"/>
              <a:t>Laing</a:t>
            </a:r>
            <a:r>
              <a:rPr lang="ru-RU" dirty="0" smtClean="0"/>
              <a:t> M. D. A </a:t>
            </a:r>
            <a:r>
              <a:rPr lang="ru-RU" dirty="0" err="1" smtClean="0"/>
              <a:t>Cure</a:t>
            </a:r>
            <a:r>
              <a:rPr lang="ru-RU" dirty="0" smtClean="0"/>
              <a:t> </a:t>
            </a:r>
            <a:r>
              <a:rPr lang="ru-RU" dirty="0" err="1" smtClean="0"/>
              <a:t>for</a:t>
            </a:r>
            <a:r>
              <a:rPr lang="ru-RU" dirty="0" smtClean="0"/>
              <a:t> </a:t>
            </a:r>
            <a:r>
              <a:rPr lang="ru-RU" dirty="0" err="1" smtClean="0"/>
              <a:t>Mushroom</a:t>
            </a:r>
            <a:r>
              <a:rPr lang="ru-RU" dirty="0" smtClean="0"/>
              <a:t> </a:t>
            </a:r>
            <a:r>
              <a:rPr lang="ru-RU" dirty="0" err="1" smtClean="0"/>
              <a:t>Poisoning</a:t>
            </a:r>
            <a:r>
              <a:rPr lang="ru-RU" dirty="0" smtClean="0"/>
              <a:t> // </a:t>
            </a:r>
            <a:r>
              <a:rPr lang="ru-RU" dirty="0" err="1" smtClean="0"/>
              <a:t>South</a:t>
            </a:r>
            <a:r>
              <a:rPr lang="ru-RU" dirty="0" smtClean="0"/>
              <a:t> </a:t>
            </a:r>
            <a:r>
              <a:rPr lang="ru-RU" dirty="0" err="1" smtClean="0"/>
              <a:t>Afr</a:t>
            </a:r>
            <a:r>
              <a:rPr lang="ru-RU" dirty="0" smtClean="0"/>
              <a:t>. </a:t>
            </a:r>
            <a:r>
              <a:rPr lang="ru-RU" dirty="0" err="1" smtClean="0"/>
              <a:t>Med</a:t>
            </a:r>
            <a:r>
              <a:rPr lang="ru-RU" dirty="0" smtClean="0"/>
              <a:t>. J. 1984. P. 590. http://injectablevitaminc.com/images/Ch28.pdf</a:t>
            </a:r>
          </a:p>
          <a:p>
            <a:r>
              <a:rPr lang="ru-RU" dirty="0" err="1" smtClean="0"/>
              <a:t>Larcan</a:t>
            </a:r>
            <a:r>
              <a:rPr lang="ru-RU" dirty="0" smtClean="0"/>
              <a:t> A., </a:t>
            </a:r>
            <a:r>
              <a:rPr lang="ru-RU" dirty="0" err="1" smtClean="0"/>
              <a:t>Lamarche</a:t>
            </a:r>
            <a:r>
              <a:rPr lang="ru-RU" dirty="0" smtClean="0"/>
              <a:t> H., </a:t>
            </a:r>
            <a:r>
              <a:rPr lang="ru-RU" dirty="0" err="1" smtClean="0"/>
              <a:t>Lambert</a:t>
            </a:r>
            <a:r>
              <a:rPr lang="ru-RU" dirty="0" smtClean="0"/>
              <a:t> H., </a:t>
            </a:r>
            <a:r>
              <a:rPr lang="ru-RU" dirty="0" err="1" smtClean="0"/>
              <a:t>Tavernier</a:t>
            </a:r>
            <a:r>
              <a:rPr lang="ru-RU" dirty="0" smtClean="0"/>
              <a:t> F. </a:t>
            </a:r>
            <a:r>
              <a:rPr lang="ru-RU" dirty="0" err="1" smtClean="0"/>
              <a:t>Le</a:t>
            </a:r>
            <a:r>
              <a:rPr lang="ru-RU" dirty="0" smtClean="0"/>
              <a:t> </a:t>
            </a:r>
            <a:r>
              <a:rPr lang="ru-RU" dirty="0" err="1" smtClean="0"/>
              <a:t>traitement</a:t>
            </a:r>
            <a:r>
              <a:rPr lang="ru-RU" dirty="0" smtClean="0"/>
              <a:t> </a:t>
            </a:r>
            <a:r>
              <a:rPr lang="ru-RU" dirty="0" err="1" smtClean="0"/>
              <a:t>del'intoxication</a:t>
            </a:r>
            <a:r>
              <a:rPr lang="ru-RU" dirty="0" smtClean="0"/>
              <a:t> </a:t>
            </a:r>
            <a:r>
              <a:rPr lang="ru-RU" dirty="0" err="1" smtClean="0"/>
              <a:t>phalloidienne</a:t>
            </a:r>
            <a:r>
              <a:rPr lang="ru-RU" dirty="0" smtClean="0"/>
              <a:t>: </a:t>
            </a:r>
            <a:r>
              <a:rPr lang="ru-RU" dirty="0" err="1" smtClean="0"/>
              <a:t>plaidoyer</a:t>
            </a:r>
            <a:r>
              <a:rPr lang="ru-RU" dirty="0" smtClean="0"/>
              <a:t> </a:t>
            </a:r>
            <a:r>
              <a:rPr lang="ru-RU" dirty="0" err="1" smtClean="0"/>
              <a:t>pour</a:t>
            </a:r>
            <a:r>
              <a:rPr lang="ru-RU" dirty="0" smtClean="0"/>
              <a:t> </a:t>
            </a:r>
            <a:r>
              <a:rPr lang="ru-RU" dirty="0" err="1" smtClean="0"/>
              <a:t>un</a:t>
            </a:r>
            <a:r>
              <a:rPr lang="ru-RU" dirty="0" smtClean="0"/>
              <a:t> </a:t>
            </a:r>
            <a:r>
              <a:rPr lang="ru-RU" dirty="0" err="1" smtClean="0"/>
              <a:t>traitement</a:t>
            </a:r>
            <a:r>
              <a:rPr lang="ru-RU" dirty="0" smtClean="0"/>
              <a:t> </a:t>
            </a:r>
            <a:r>
              <a:rPr lang="ru-RU" dirty="0" err="1" smtClean="0"/>
              <a:t>physiopathologique</a:t>
            </a:r>
            <a:r>
              <a:rPr lang="ru-RU" dirty="0" smtClean="0"/>
              <a:t> </a:t>
            </a:r>
            <a:r>
              <a:rPr lang="ru-RU" dirty="0" err="1" smtClean="0"/>
              <a:t>précoce</a:t>
            </a:r>
            <a:r>
              <a:rPr lang="ru-RU" dirty="0" smtClean="0"/>
              <a:t> </a:t>
            </a:r>
            <a:r>
              <a:rPr lang="ru-RU" dirty="0" err="1" smtClean="0"/>
              <a:t>ne</a:t>
            </a:r>
            <a:r>
              <a:rPr lang="ru-RU" dirty="0" smtClean="0"/>
              <a:t> </a:t>
            </a:r>
            <a:r>
              <a:rPr lang="ru-RU" dirty="0" err="1" smtClean="0"/>
              <a:t>mettant</a:t>
            </a:r>
            <a:r>
              <a:rPr lang="ru-RU" dirty="0" smtClean="0"/>
              <a:t> </a:t>
            </a:r>
            <a:r>
              <a:rPr lang="ru-RU" dirty="0" err="1" smtClean="0"/>
              <a:t>pas</a:t>
            </a:r>
            <a:r>
              <a:rPr lang="ru-RU" dirty="0" smtClean="0"/>
              <a:t> </a:t>
            </a:r>
            <a:r>
              <a:rPr lang="ru-RU" dirty="0" err="1" smtClean="0"/>
              <a:t>obligatoirement</a:t>
            </a:r>
            <a:r>
              <a:rPr lang="ru-RU" dirty="0" smtClean="0"/>
              <a:t> </a:t>
            </a:r>
            <a:r>
              <a:rPr lang="ru-RU" dirty="0" err="1" smtClean="0"/>
              <a:t>en</a:t>
            </a:r>
            <a:r>
              <a:rPr lang="ru-RU" dirty="0" smtClean="0"/>
              <a:t> </a:t>
            </a:r>
            <a:r>
              <a:rPr lang="ru-RU" dirty="0" err="1" smtClean="0"/>
              <a:t>oeuvre</a:t>
            </a:r>
            <a:r>
              <a:rPr lang="ru-RU" dirty="0" smtClean="0"/>
              <a:t> </a:t>
            </a:r>
            <a:r>
              <a:rPr lang="ru-RU" dirty="0" err="1" smtClean="0"/>
              <a:t>des</a:t>
            </a:r>
            <a:r>
              <a:rPr lang="ru-RU" dirty="0" smtClean="0"/>
              <a:t> </a:t>
            </a:r>
            <a:r>
              <a:rPr lang="ru-RU" dirty="0" err="1" smtClean="0"/>
              <a:t>techniques</a:t>
            </a:r>
            <a:r>
              <a:rPr lang="ru-RU" dirty="0" smtClean="0"/>
              <a:t> </a:t>
            </a:r>
            <a:r>
              <a:rPr lang="ru-RU" dirty="0" err="1" smtClean="0"/>
              <a:t>complexes</a:t>
            </a:r>
            <a:r>
              <a:rPr lang="ru-RU" dirty="0" smtClean="0"/>
              <a:t>// </a:t>
            </a:r>
            <a:r>
              <a:rPr lang="ru-RU" dirty="0" err="1" smtClean="0"/>
              <a:t>Nouv</a:t>
            </a:r>
            <a:r>
              <a:rPr lang="ru-RU" dirty="0" smtClean="0"/>
              <a:t>. </a:t>
            </a:r>
            <a:r>
              <a:rPr lang="ru-RU" dirty="0" err="1" smtClean="0"/>
              <a:t>Presse</a:t>
            </a:r>
            <a:r>
              <a:rPr lang="ru-RU" dirty="0" smtClean="0"/>
              <a:t> </a:t>
            </a:r>
            <a:r>
              <a:rPr lang="ru-RU" dirty="0" err="1" smtClean="0"/>
              <a:t>Méd</a:t>
            </a:r>
            <a:r>
              <a:rPr lang="ru-RU" dirty="0" smtClean="0"/>
              <a:t>. 1977. </a:t>
            </a:r>
            <a:r>
              <a:rPr lang="ru-RU" dirty="0" err="1" smtClean="0"/>
              <a:t>Vol</a:t>
            </a:r>
            <a:r>
              <a:rPr lang="ru-RU" dirty="0" smtClean="0"/>
              <a:t>. 6. P. 36.</a:t>
            </a:r>
          </a:p>
          <a:p>
            <a:endParaRPr lang="ru-RU" dirty="0" smtClean="0"/>
          </a:p>
          <a:p>
            <a:r>
              <a:rPr lang="ru-RU" dirty="0" smtClean="0"/>
              <a:t>http://www.youtube.com/watch?v=h_kG9O-COcI</a:t>
            </a:r>
          </a:p>
          <a:p>
            <a:endParaRPr lang="ru-RU" dirty="0" smtClean="0"/>
          </a:p>
          <a:p>
            <a:r>
              <a:rPr lang="ru-RU" dirty="0" smtClean="0"/>
              <a:t>Рисунки</a:t>
            </a:r>
          </a:p>
          <a:p>
            <a:r>
              <a:rPr lang="ru-RU" dirty="0" smtClean="0"/>
              <a:t>1) Д-р </a:t>
            </a:r>
            <a:r>
              <a:rPr lang="ru-RU" dirty="0" err="1" smtClean="0"/>
              <a:t>Бастьен</a:t>
            </a:r>
            <a:r>
              <a:rPr lang="ru-RU" dirty="0" smtClean="0"/>
              <a:t> в Женевской клинике  </a:t>
            </a:r>
          </a:p>
          <a:p>
            <a:r>
              <a:rPr lang="ru-RU" dirty="0" smtClean="0"/>
              <a:t>2) Сентябрь 1981 г., клиника Женевы, д-р </a:t>
            </a:r>
            <a:r>
              <a:rPr lang="ru-RU" dirty="0" err="1" smtClean="0"/>
              <a:t>Бастьен</a:t>
            </a:r>
            <a:r>
              <a:rPr lang="ru-RU" dirty="0" smtClean="0"/>
              <a:t> съедает перед журналистами и телекамерами свою третью порцию бледной поганки (</a:t>
            </a:r>
            <a:r>
              <a:rPr lang="ru-RU" dirty="0" err="1" smtClean="0"/>
              <a:t>C'est</a:t>
            </a:r>
            <a:r>
              <a:rPr lang="ru-RU" dirty="0" smtClean="0"/>
              <a:t> </a:t>
            </a:r>
            <a:r>
              <a:rPr lang="ru-RU" dirty="0" err="1" smtClean="0"/>
              <a:t>en</a:t>
            </a:r>
            <a:r>
              <a:rPr lang="ru-RU" dirty="0" smtClean="0"/>
              <a:t> </a:t>
            </a:r>
            <a:r>
              <a:rPr lang="ru-RU" dirty="0" err="1" smtClean="0"/>
              <a:t>septembre</a:t>
            </a:r>
            <a:r>
              <a:rPr lang="ru-RU" dirty="0" smtClean="0"/>
              <a:t> 1981 à </a:t>
            </a:r>
            <a:r>
              <a:rPr lang="ru-RU" dirty="0" err="1" smtClean="0"/>
              <a:t>Genève</a:t>
            </a:r>
            <a:r>
              <a:rPr lang="ru-RU" dirty="0" smtClean="0"/>
              <a:t>, </a:t>
            </a:r>
            <a:r>
              <a:rPr lang="ru-RU" dirty="0" err="1" smtClean="0"/>
              <a:t>qu'il</a:t>
            </a:r>
            <a:r>
              <a:rPr lang="ru-RU" dirty="0" smtClean="0"/>
              <a:t> </a:t>
            </a:r>
            <a:r>
              <a:rPr lang="ru-RU" dirty="0" err="1" smtClean="0"/>
              <a:t>ingère</a:t>
            </a:r>
            <a:r>
              <a:rPr lang="ru-RU" dirty="0" smtClean="0"/>
              <a:t> </a:t>
            </a:r>
            <a:r>
              <a:rPr lang="ru-RU" dirty="0" err="1" smtClean="0"/>
              <a:t>son</a:t>
            </a:r>
            <a:r>
              <a:rPr lang="ru-RU" dirty="0" smtClean="0"/>
              <a:t> </a:t>
            </a:r>
            <a:r>
              <a:rPr lang="ru-RU" dirty="0" err="1" smtClean="0"/>
              <a:t>troisième</a:t>
            </a:r>
            <a:r>
              <a:rPr lang="ru-RU" dirty="0" smtClean="0"/>
              <a:t> </a:t>
            </a:r>
            <a:r>
              <a:rPr lang="ru-RU" dirty="0" err="1" smtClean="0"/>
              <a:t>repas</a:t>
            </a:r>
            <a:r>
              <a:rPr lang="ru-RU" dirty="0" smtClean="0"/>
              <a:t> </a:t>
            </a:r>
            <a:r>
              <a:rPr lang="ru-RU" dirty="0" err="1" smtClean="0"/>
              <a:t>d'Amanites</a:t>
            </a:r>
            <a:r>
              <a:rPr lang="ru-RU" dirty="0" smtClean="0"/>
              <a:t> </a:t>
            </a:r>
            <a:r>
              <a:rPr lang="ru-RU" dirty="0" err="1" smtClean="0"/>
              <a:t>phalloides</a:t>
            </a:r>
            <a:r>
              <a:rPr lang="ru-RU" dirty="0" smtClean="0"/>
              <a:t> </a:t>
            </a:r>
            <a:r>
              <a:rPr lang="ru-RU" dirty="0" err="1" smtClean="0"/>
              <a:t>devant</a:t>
            </a:r>
            <a:r>
              <a:rPr lang="ru-RU" dirty="0" smtClean="0"/>
              <a:t> </a:t>
            </a:r>
            <a:r>
              <a:rPr lang="ru-RU" dirty="0" err="1" smtClean="0"/>
              <a:t>la</a:t>
            </a:r>
            <a:r>
              <a:rPr lang="ru-RU" dirty="0" smtClean="0"/>
              <a:t> </a:t>
            </a:r>
            <a:r>
              <a:rPr lang="ru-RU" dirty="0" err="1" smtClean="0"/>
              <a:t>presse</a:t>
            </a:r>
            <a:r>
              <a:rPr lang="ru-RU" dirty="0" smtClean="0"/>
              <a:t> </a:t>
            </a:r>
            <a:r>
              <a:rPr lang="ru-RU" dirty="0" err="1" smtClean="0"/>
              <a:t>internationale</a:t>
            </a:r>
            <a:r>
              <a:rPr lang="ru-RU" dirty="0" smtClean="0"/>
              <a:t> </a:t>
            </a:r>
            <a:r>
              <a:rPr lang="ru-RU" dirty="0" err="1" smtClean="0"/>
              <a:t>et</a:t>
            </a:r>
            <a:r>
              <a:rPr lang="ru-RU" dirty="0" smtClean="0"/>
              <a:t> </a:t>
            </a:r>
            <a:r>
              <a:rPr lang="ru-RU" dirty="0" err="1" smtClean="0"/>
              <a:t>surtout</a:t>
            </a:r>
            <a:r>
              <a:rPr lang="ru-RU" dirty="0" smtClean="0"/>
              <a:t> </a:t>
            </a:r>
            <a:r>
              <a:rPr lang="ru-RU" dirty="0" err="1" smtClean="0"/>
              <a:t>devant</a:t>
            </a:r>
            <a:r>
              <a:rPr lang="ru-RU" dirty="0" smtClean="0"/>
              <a:t> </a:t>
            </a:r>
            <a:r>
              <a:rPr lang="ru-RU" dirty="0" err="1" smtClean="0"/>
              <a:t>les</a:t>
            </a:r>
            <a:r>
              <a:rPr lang="ru-RU" dirty="0" smtClean="0"/>
              <a:t> </a:t>
            </a:r>
            <a:r>
              <a:rPr lang="ru-RU" dirty="0" err="1" smtClean="0"/>
              <a:t>journalists</a:t>
            </a:r>
            <a:r>
              <a:rPr lang="ru-RU" dirty="0" smtClean="0"/>
              <a:t>)</a:t>
            </a:r>
          </a:p>
          <a:p>
            <a:r>
              <a:rPr lang="ru-RU" dirty="0" smtClean="0"/>
              <a:t>3-4) Обложка книги Пьера </a:t>
            </a:r>
            <a:r>
              <a:rPr lang="ru-RU" dirty="0" err="1" smtClean="0"/>
              <a:t>Бастьена</a:t>
            </a:r>
            <a:endParaRPr lang="ru-RU" dirty="0" smtClean="0"/>
          </a:p>
          <a:p>
            <a:r>
              <a:rPr lang="ru-RU" dirty="0" smtClean="0"/>
              <a:t>5) Бледная поганка. Рисунок А. Гродзинской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A2C549-97B8-465B-AA93-760AA749316F}" type="slidenum">
              <a:rPr lang="ru-RU" smtClean="0"/>
              <a:t>25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137987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2D7F52-C703-49EE-B0EF-81795820D0AB}" type="slidenum">
              <a:rPr lang="ru-RU" smtClean="0"/>
              <a:t>27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131442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. Отличается от лугового опенка беловатой шляпкой, мучным запахом и </a:t>
            </a:r>
            <a:r>
              <a:rPr lang="ru-RU" dirty="0" err="1" smtClean="0"/>
              <a:t>низбегающими</a:t>
            </a:r>
            <a:r>
              <a:rPr lang="ru-RU" dirty="0" smtClean="0"/>
              <a:t> на ножку пластинками. У опенка шляпка светло-коричневая, горький миндальный запах и почти свободные пластинки.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A2C549-97B8-465B-AA93-760AA749316F}" type="slidenum">
              <a:rPr lang="ru-RU" smtClean="0"/>
              <a:t>28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436479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Хотя на этом слайде есть и съедобные</a:t>
            </a:r>
            <a:r>
              <a:rPr lang="ru-RU" baseline="0" dirty="0" smtClean="0"/>
              <a:t> – фиолетовый и </a:t>
            </a:r>
            <a:r>
              <a:rPr lang="ru-RU" baseline="0" dirty="0" err="1" smtClean="0"/>
              <a:t>краснопоясковый</a:t>
            </a:r>
            <a:r>
              <a:rPr lang="ru-RU" baseline="0" dirty="0" smtClean="0"/>
              <a:t>.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A2C549-97B8-465B-AA93-760AA749316F}" type="slidenum">
              <a:rPr lang="ru-RU" smtClean="0"/>
              <a:t>30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27577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2D7F52-C703-49EE-B0EF-81795820D0AB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632516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2D7F52-C703-49EE-B0EF-81795820D0AB}" type="slidenum">
              <a:rPr lang="ru-RU" smtClean="0"/>
              <a:t>31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251779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2D7F52-C703-49EE-B0EF-81795820D0AB}" type="slidenum">
              <a:rPr lang="ru-RU" smtClean="0"/>
              <a:t>32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537504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2D7F52-C703-49EE-B0EF-81795820D0AB}" type="slidenum">
              <a:rPr lang="ru-RU" smtClean="0"/>
              <a:t>33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241875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П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2D7F52-C703-49EE-B0EF-81795820D0AB}" type="slidenum">
              <a:rPr lang="ru-RU" smtClean="0"/>
              <a:t>34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773984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2D7F52-C703-49EE-B0EF-81795820D0AB}" type="slidenum">
              <a:rPr lang="ru-RU" smtClean="0"/>
              <a:t>37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202772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2D7F52-C703-49EE-B0EF-81795820D0AB}" type="slidenum">
              <a:rPr lang="ru-RU" smtClean="0"/>
              <a:t>40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179234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2D7F52-C703-49EE-B0EF-81795820D0AB}" type="slidenum">
              <a:rPr lang="ru-RU" smtClean="0"/>
              <a:t>42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4894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1200" b="0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CAB468-7025-4636-AA9D-A9F679D6C34D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958476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CAB468-7025-4636-AA9D-A9F679D6C34D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499825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hangingPunct="0"/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ru-RU" sz="9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CAB468-7025-4636-AA9D-A9F679D6C34D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712431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CAB468-7025-4636-AA9D-A9F679D6C34D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663340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hangingPunct="0"/>
            <a:endParaRPr lang="ru-RU" sz="9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CAB468-7025-4636-AA9D-A9F679D6C34D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398862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CAB468-7025-4636-AA9D-A9F679D6C34D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715843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CAB468-7025-4636-AA9D-A9F679D6C34D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36575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C77FEC-19FD-4C2C-9AC2-F7F2978381BC}" type="datetimeFigureOut">
              <a:rPr lang="ru-RU" smtClean="0"/>
              <a:t>04.01.2024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7BA640-49C4-4235-AF00-D7D1C3DA5A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38663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C77FEC-19FD-4C2C-9AC2-F7F2978381BC}" type="datetimeFigureOut">
              <a:rPr lang="ru-RU" smtClean="0"/>
              <a:t>04.01.2024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7BA640-49C4-4235-AF00-D7D1C3DA5A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18277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C77FEC-19FD-4C2C-9AC2-F7F2978381BC}" type="datetimeFigureOut">
              <a:rPr lang="ru-RU" smtClean="0"/>
              <a:t>04.01.2024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7BA640-49C4-4235-AF00-D7D1C3DA5A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751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C77FEC-19FD-4C2C-9AC2-F7F2978381BC}" type="datetimeFigureOut">
              <a:rPr lang="ru-RU" smtClean="0"/>
              <a:t>04.01.2024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7BA640-49C4-4235-AF00-D7D1C3DA5A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32128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C77FEC-19FD-4C2C-9AC2-F7F2978381BC}" type="datetimeFigureOut">
              <a:rPr lang="ru-RU" smtClean="0"/>
              <a:t>04.01.2024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7BA640-49C4-4235-AF00-D7D1C3DA5A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81629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C77FEC-19FD-4C2C-9AC2-F7F2978381BC}" type="datetimeFigureOut">
              <a:rPr lang="ru-RU" smtClean="0"/>
              <a:t>04.01.2024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7BA640-49C4-4235-AF00-D7D1C3DA5A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95490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C77FEC-19FD-4C2C-9AC2-F7F2978381BC}" type="datetimeFigureOut">
              <a:rPr lang="ru-RU" smtClean="0"/>
              <a:t>04.01.2024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7BA640-49C4-4235-AF00-D7D1C3DA5A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05636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C77FEC-19FD-4C2C-9AC2-F7F2978381BC}" type="datetimeFigureOut">
              <a:rPr lang="ru-RU" smtClean="0"/>
              <a:t>04.01.2024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7BA640-49C4-4235-AF00-D7D1C3DA5A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35864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C77FEC-19FD-4C2C-9AC2-F7F2978381BC}" type="datetimeFigureOut">
              <a:rPr lang="ru-RU" smtClean="0"/>
              <a:t>04.01.2024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7BA640-49C4-4235-AF00-D7D1C3DA5A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05855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C77FEC-19FD-4C2C-9AC2-F7F2978381BC}" type="datetimeFigureOut">
              <a:rPr lang="ru-RU" smtClean="0"/>
              <a:t>04.01.2024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7BA640-49C4-4235-AF00-D7D1C3DA5A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99480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C77FEC-19FD-4C2C-9AC2-F7F2978381BC}" type="datetimeFigureOut">
              <a:rPr lang="ru-RU" smtClean="0"/>
              <a:t>04.01.2024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7BA640-49C4-4235-AF00-D7D1C3DA5A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54173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C77FEC-19FD-4C2C-9AC2-F7F2978381BC}" type="datetimeFigureOut">
              <a:rPr lang="ru-RU" smtClean="0"/>
              <a:t>04.01.2024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7BA640-49C4-4235-AF00-D7D1C3DA5A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82099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29.jpeg"/><Relationship Id="rId7" Type="http://schemas.openxmlformats.org/officeDocument/2006/relationships/image" Target="../media/image3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4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0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2"/>
            <a:ext cx="9144000" cy="2879725"/>
          </a:xfrm>
        </p:spPr>
        <p:txBody>
          <a:bodyPr>
            <a:normAutofit fontScale="90000"/>
          </a:bodyPr>
          <a:lstStyle/>
          <a:p>
            <a:r>
              <a:rPr lang="ru-RU" sz="5300" b="1" dirty="0" smtClean="0"/>
              <a:t>ПИЩЕВЫЕ ОТРАВЛЕНИЯ НЕМИКРОБНОЙ </a:t>
            </a:r>
            <a:r>
              <a:rPr lang="ru-RU" sz="5300" b="1" dirty="0" smtClean="0"/>
              <a:t>ЭТИОЛОГИИ:</a:t>
            </a:r>
            <a:br>
              <a:rPr lang="ru-RU" sz="5300" b="1" dirty="0" smtClean="0"/>
            </a:br>
            <a:r>
              <a:rPr lang="ru-RU" sz="4900" dirty="0" smtClean="0"/>
              <a:t>Часть 1. Отравления </a:t>
            </a:r>
            <a:r>
              <a:rPr lang="ru-RU" sz="4900" dirty="0"/>
              <a:t>ядовитыми растениями </a:t>
            </a:r>
            <a:r>
              <a:rPr lang="ru-RU" sz="4900" dirty="0" smtClean="0"/>
              <a:t>и </a:t>
            </a:r>
            <a:r>
              <a:rPr lang="ru-RU" sz="4900" dirty="0"/>
              <a:t>грибами</a:t>
            </a:r>
            <a:endParaRPr lang="ru-RU" sz="49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749290" y="4211638"/>
            <a:ext cx="5452533" cy="1655762"/>
          </a:xfrm>
        </p:spPr>
        <p:txBody>
          <a:bodyPr>
            <a:normAutofit/>
          </a:bodyPr>
          <a:lstStyle/>
          <a:p>
            <a:pPr algn="r"/>
            <a:r>
              <a:rPr lang="ru-RU" sz="3200" dirty="0"/>
              <a:t>Автор-разработчик: </a:t>
            </a:r>
          </a:p>
          <a:p>
            <a:pPr algn="r"/>
            <a:r>
              <a:rPr lang="ru-RU" sz="3200" dirty="0" err="1" smtClean="0"/>
              <a:t>Кбн</a:t>
            </a:r>
            <a:r>
              <a:rPr lang="ru-RU" sz="3200" dirty="0" smtClean="0"/>
              <a:t> Макарова </a:t>
            </a:r>
            <a:r>
              <a:rPr lang="ru-RU" sz="3200" dirty="0"/>
              <a:t>(Столярская) Марина Вячеславовна</a:t>
            </a:r>
          </a:p>
          <a:p>
            <a:pPr algn="r"/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330159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7030A0"/>
                </a:solidFill>
              </a:rPr>
              <a:t>Ландыш майский</a:t>
            </a:r>
            <a:r>
              <a:rPr lang="ru-RU" dirty="0" smtClean="0">
                <a:solidFill>
                  <a:srgbClr val="7030A0"/>
                </a:solidFill>
              </a:rPr>
              <a:t> </a:t>
            </a:r>
            <a:r>
              <a:rPr lang="en-US" i="1" dirty="0" err="1" smtClean="0">
                <a:solidFill>
                  <a:srgbClr val="7030A0"/>
                </a:solidFill>
              </a:rPr>
              <a:t>Convallaria</a:t>
            </a:r>
            <a:r>
              <a:rPr lang="en-US" i="1" dirty="0" smtClean="0">
                <a:solidFill>
                  <a:srgbClr val="7030A0"/>
                </a:solidFill>
              </a:rPr>
              <a:t> </a:t>
            </a:r>
            <a:r>
              <a:rPr lang="en-US" i="1" dirty="0" err="1" smtClean="0">
                <a:solidFill>
                  <a:srgbClr val="7030A0"/>
                </a:solidFill>
              </a:rPr>
              <a:t>majalis</a:t>
            </a:r>
            <a:r>
              <a:rPr lang="ru-RU" i="1" dirty="0" smtClean="0">
                <a:solidFill>
                  <a:srgbClr val="7030A0"/>
                </a:solidFill>
              </a:rPr>
              <a:t> </a:t>
            </a: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24300" y="1491934"/>
            <a:ext cx="7962900" cy="1954000"/>
          </a:xfrm>
        </p:spPr>
        <p:txBody>
          <a:bodyPr>
            <a:normAutofit/>
          </a:bodyPr>
          <a:lstStyle/>
          <a:p>
            <a:pPr marL="0" indent="0" hangingPunct="0">
              <a:buNone/>
            </a:pPr>
            <a:r>
              <a:rPr lang="ru-RU" dirty="0" smtClean="0"/>
              <a:t>Ландыш </a:t>
            </a:r>
            <a:r>
              <a:rPr lang="ru-RU" dirty="0"/>
              <a:t>– удивительно нежный и красивый цветок. В медицине он применяется для изготовления сердечных лекарств. </a:t>
            </a:r>
          </a:p>
        </p:txBody>
      </p:sp>
      <p:pic>
        <p:nvPicPr>
          <p:cNvPr id="10244" name="Picture 4" descr="https://im0-tub-ru.yandex.net/i?id=eb6c519c7b4399a0cb95b0d1c768f804&amp;n=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0400" y="3612832"/>
            <a:ext cx="4067175" cy="304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8" name="Picture 8" descr="https://img-fotki.yandex.ru/get/6305/3199755.13/0_75c3e_5f8ac6a3_XL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890" y="1857587"/>
            <a:ext cx="3064510" cy="4086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7562850" y="3445934"/>
            <a:ext cx="39624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/>
              <a:t>Все </a:t>
            </a:r>
            <a:r>
              <a:rPr lang="ru-RU" sz="2800" dirty="0"/>
              <a:t>части растения, </a:t>
            </a:r>
            <a:r>
              <a:rPr lang="ru-RU" sz="2800" dirty="0" smtClean="0"/>
              <a:t> </a:t>
            </a:r>
            <a:r>
              <a:rPr lang="ru-RU" sz="2800" dirty="0"/>
              <a:t>особенно </a:t>
            </a:r>
            <a:r>
              <a:rPr lang="ru-RU" sz="2800" dirty="0" smtClean="0"/>
              <a:t>красные </a:t>
            </a:r>
            <a:r>
              <a:rPr lang="ru-RU" sz="2800" dirty="0"/>
              <a:t>ягоды, ядовиты.</a:t>
            </a:r>
          </a:p>
        </p:txBody>
      </p:sp>
    </p:spTree>
    <p:extLst>
      <p:ext uri="{BB962C8B-B14F-4D97-AF65-F5344CB8AC3E}">
        <p14:creationId xmlns:p14="http://schemas.microsoft.com/office/powerpoint/2010/main" val="58455735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9296400" cy="1325563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7030A0"/>
                </a:solidFill>
              </a:rPr>
              <a:t>Майник двулистный</a:t>
            </a:r>
            <a:r>
              <a:rPr lang="ru-RU" dirty="0" smtClean="0">
                <a:solidFill>
                  <a:srgbClr val="7030A0"/>
                </a:solidFill>
              </a:rPr>
              <a:t> </a:t>
            </a:r>
            <a:r>
              <a:rPr lang="en-US" i="1" dirty="0" err="1" smtClean="0">
                <a:solidFill>
                  <a:srgbClr val="7030A0"/>
                </a:solidFill>
              </a:rPr>
              <a:t>Maianthemum</a:t>
            </a:r>
            <a:r>
              <a:rPr lang="en-US" dirty="0" smtClean="0">
                <a:solidFill>
                  <a:srgbClr val="7030A0"/>
                </a:solidFill>
              </a:rPr>
              <a:t> </a:t>
            </a:r>
            <a:r>
              <a:rPr lang="en-US" i="1" dirty="0" err="1" smtClean="0">
                <a:solidFill>
                  <a:srgbClr val="7030A0"/>
                </a:solidFill>
              </a:rPr>
              <a:t>bifolium</a:t>
            </a:r>
            <a:r>
              <a:rPr lang="ru-RU" i="1" dirty="0" smtClean="0"/>
              <a:t> – </a:t>
            </a:r>
            <a:r>
              <a:rPr lang="ru-RU" dirty="0" smtClean="0"/>
              <a:t>близкий родственник ландыша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01286" y="1665152"/>
            <a:ext cx="4605903" cy="5032375"/>
          </a:xfrm>
          <a:prstGeom prst="rect">
            <a:avLst/>
          </a:prstGeom>
        </p:spPr>
      </p:pic>
      <p:pic>
        <p:nvPicPr>
          <p:cNvPr id="11266" name="Picture 2" descr="http://cvetopedia.ru/img/rp/maianthemum_bifolium.jpg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2121" y="1897906"/>
            <a:ext cx="3459480" cy="47740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0087654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83518" y="180975"/>
            <a:ext cx="5608320" cy="1325563"/>
          </a:xfrm>
        </p:spPr>
        <p:txBody>
          <a:bodyPr/>
          <a:lstStyle/>
          <a:p>
            <a:r>
              <a:rPr lang="ru-RU" b="1" dirty="0" smtClean="0"/>
              <a:t>Майник двулистный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781050"/>
            <a:ext cx="5379720" cy="5715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dirty="0" smtClean="0"/>
              <a:t>К середине лета у майника созревают мелкие малиновые </a:t>
            </a:r>
            <a:r>
              <a:rPr lang="ru-RU" sz="3600" dirty="0" err="1" smtClean="0"/>
              <a:t>плодики</a:t>
            </a:r>
            <a:r>
              <a:rPr lang="ru-RU" sz="3600" dirty="0" smtClean="0"/>
              <a:t>, похожие на брусничку. Эти ягодки </a:t>
            </a:r>
            <a:r>
              <a:rPr lang="ru-RU" sz="3600" dirty="0" smtClean="0"/>
              <a:t>сладковатые</a:t>
            </a:r>
            <a:r>
              <a:rPr lang="ru-RU" sz="3600" dirty="0" smtClean="0"/>
              <a:t>, но имеют неприятный привкус. Так же, как и плоды </a:t>
            </a:r>
            <a:r>
              <a:rPr lang="ru-RU" sz="3600" dirty="0" smtClean="0"/>
              <a:t>ландыша</a:t>
            </a:r>
            <a:r>
              <a:rPr lang="ru-RU" sz="3600" dirty="0" smtClean="0"/>
              <a:t>, они содержат сердечные гликозиды и ядовиты. 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53200" y="1506538"/>
            <a:ext cx="5438638" cy="4989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459664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latin typeface="+mn-lt"/>
                <a:ea typeface="+mn-ea"/>
                <a:cs typeface="+mn-cs"/>
              </a:rPr>
              <a:t>Лютик ядовитый</a:t>
            </a:r>
            <a:r>
              <a:rPr lang="ru-RU" dirty="0">
                <a:latin typeface="+mn-lt"/>
                <a:ea typeface="+mn-ea"/>
                <a:cs typeface="+mn-cs"/>
              </a:rPr>
              <a:t> </a:t>
            </a:r>
            <a:r>
              <a:rPr lang="ru-RU" i="1" dirty="0" err="1">
                <a:latin typeface="+mn-lt"/>
                <a:ea typeface="+mn-ea"/>
                <a:cs typeface="+mn-cs"/>
              </a:rPr>
              <a:t>Ranunculus</a:t>
            </a:r>
            <a:r>
              <a:rPr lang="ru-RU" i="1" dirty="0">
                <a:latin typeface="+mn-lt"/>
                <a:ea typeface="+mn-ea"/>
                <a:cs typeface="+mn-cs"/>
              </a:rPr>
              <a:t> </a:t>
            </a:r>
            <a:r>
              <a:rPr lang="ru-RU" i="1" dirty="0" err="1" smtClean="0">
                <a:latin typeface="+mn-lt"/>
                <a:ea typeface="+mn-ea"/>
                <a:cs typeface="+mn-cs"/>
              </a:rPr>
              <a:t>sceleratus</a:t>
            </a:r>
            <a:endParaRPr lang="ru-RU" dirty="0"/>
          </a:p>
        </p:txBody>
      </p:sp>
      <p:pic>
        <p:nvPicPr>
          <p:cNvPr id="8194" name="Picture 2" descr="https://im0-tub-ru.yandex.net/i?id=0245454ae6dc6280231bae2d580c98bf-l&amp;n=13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2503" y="1690688"/>
            <a:ext cx="5757154" cy="4351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72343" y="1410683"/>
            <a:ext cx="4924303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/>
            <a:r>
              <a:rPr lang="ru-RU" sz="2000" b="1" dirty="0" smtClean="0"/>
              <a:t>Представители семейства Лютиковые ядовиты все, в той или иной мере. </a:t>
            </a:r>
          </a:p>
          <a:p>
            <a:pPr hangingPunct="0"/>
            <a:r>
              <a:rPr lang="ru-RU" sz="2000" b="1" dirty="0" smtClean="0"/>
              <a:t>А </a:t>
            </a:r>
            <a:r>
              <a:rPr lang="ru-RU" sz="2000" b="1" dirty="0"/>
              <a:t>из всех видов </a:t>
            </a:r>
            <a:r>
              <a:rPr lang="ru-RU" sz="2000" b="1" dirty="0" smtClean="0"/>
              <a:t>рода лютик </a:t>
            </a:r>
            <a:r>
              <a:rPr lang="ru-RU" sz="2000" b="1" dirty="0"/>
              <a:t>– лютик ядовитый – самый ядовитый!</a:t>
            </a:r>
            <a:endParaRPr lang="ru-RU" sz="1200" b="1" dirty="0"/>
          </a:p>
          <a:p>
            <a:pPr hangingPunct="0"/>
            <a:r>
              <a:rPr lang="ru-RU" sz="2000" b="1" dirty="0" smtClean="0"/>
              <a:t>При </a:t>
            </a:r>
            <a:r>
              <a:rPr lang="ru-RU" sz="2000" b="1" dirty="0"/>
              <a:t>попадании сока внутрь (у сухого растения токсические свойства утрачиваются) </a:t>
            </a:r>
            <a:r>
              <a:rPr lang="ru-RU" sz="2000" b="1" dirty="0" smtClean="0"/>
              <a:t>– сильное </a:t>
            </a:r>
            <a:r>
              <a:rPr lang="ru-RU" sz="2000" b="1" dirty="0"/>
              <a:t>жжение во рту</a:t>
            </a:r>
            <a:r>
              <a:rPr lang="ru-RU" sz="2000" b="1" dirty="0" smtClean="0"/>
              <a:t>, </a:t>
            </a:r>
            <a:r>
              <a:rPr lang="ru-RU" sz="2000" b="1" dirty="0"/>
              <a:t>рвота, боли в животе. В тяжелых случаях </a:t>
            </a:r>
            <a:r>
              <a:rPr lang="ru-RU" sz="2000" b="1" dirty="0" smtClean="0"/>
              <a:t>поражение </a:t>
            </a:r>
            <a:r>
              <a:rPr lang="ru-RU" sz="2000" b="1" dirty="0"/>
              <a:t>ЦНС: дрожание рук, </a:t>
            </a:r>
            <a:r>
              <a:rPr lang="ru-RU" sz="2000" b="1" dirty="0" smtClean="0"/>
              <a:t>ног, </a:t>
            </a:r>
            <a:r>
              <a:rPr lang="ru-RU" sz="2000" b="1" dirty="0"/>
              <a:t>судороги, помрачение сознания. При попадании сока из листьев на кожу и слизистые может возникнуть ожог; в глаза – сильная резь, слезотечение и временное ослепление. </a:t>
            </a:r>
            <a:endParaRPr lang="ru-RU" sz="1200" b="1" dirty="0"/>
          </a:p>
        </p:txBody>
      </p:sp>
    </p:spTree>
    <p:extLst>
      <p:ext uri="{BB962C8B-B14F-4D97-AF65-F5344CB8AC3E}">
        <p14:creationId xmlns:p14="http://schemas.microsoft.com/office/powerpoint/2010/main" val="368296664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4514850" cy="3711575"/>
          </a:xfrm>
        </p:spPr>
        <p:txBody>
          <a:bodyPr>
            <a:normAutofit/>
          </a:bodyPr>
          <a:lstStyle/>
          <a:p>
            <a:r>
              <a:rPr lang="ru-RU" b="1" dirty="0" smtClean="0"/>
              <a:t>Садовые представители семейства лютиковых тоже ядовиты!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38225" y="5105399"/>
            <a:ext cx="5162550" cy="93345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4400" b="1" dirty="0" smtClean="0"/>
              <a:t>Аконит (борец)</a:t>
            </a:r>
            <a:endParaRPr lang="ru-RU" sz="4400" b="1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0" y="365125"/>
            <a:ext cx="4991100" cy="66525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772462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Садовые представители семейства </a:t>
            </a:r>
            <a:r>
              <a:rPr lang="ru-RU" b="1" dirty="0" smtClean="0"/>
              <a:t>лютиковых </a:t>
            </a:r>
            <a:r>
              <a:rPr lang="ru-RU" b="1" dirty="0"/>
              <a:t>тоже ядовиты!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2952749"/>
            <a:ext cx="3651250" cy="322421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400" b="1" dirty="0"/>
              <a:t>Дельфиниум (живокость)</a:t>
            </a:r>
          </a:p>
          <a:p>
            <a:endParaRPr lang="ru-RU" sz="4400" b="1" dirty="0"/>
          </a:p>
        </p:txBody>
      </p:sp>
      <p:sp>
        <p:nvSpPr>
          <p:cNvPr id="4" name="AutoShape 2" descr="https://images.immediate.co.uk/production/volatile/sites/10/2018/08/8b71e2a1-ed04-438e-9e37-5d5447963a22-08e30bf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0" y="1690688"/>
            <a:ext cx="6953250" cy="46343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076789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Паслен сладко-горький</a:t>
            </a:r>
            <a:r>
              <a:rPr lang="ru-RU" dirty="0" smtClean="0"/>
              <a:t> </a:t>
            </a:r>
            <a:r>
              <a:rPr lang="en-US" i="1" dirty="0" err="1" smtClean="0"/>
              <a:t>Solanum</a:t>
            </a:r>
            <a:r>
              <a:rPr lang="en-US" i="1" dirty="0" smtClean="0"/>
              <a:t> </a:t>
            </a:r>
            <a:r>
              <a:rPr lang="en-US" i="1" dirty="0" err="1" smtClean="0"/>
              <a:t>dulcamara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581785"/>
            <a:ext cx="4617605" cy="4351338"/>
          </a:xfrm>
        </p:spPr>
        <p:txBody>
          <a:bodyPr>
            <a:normAutofit/>
          </a:bodyPr>
          <a:lstStyle/>
          <a:p>
            <a:pPr hangingPunct="0"/>
            <a:r>
              <a:rPr lang="ru-RU" dirty="0" smtClean="0"/>
              <a:t>По </a:t>
            </a:r>
            <a:r>
              <a:rPr lang="ru-RU" dirty="0" smtClean="0"/>
              <a:t>берегам </a:t>
            </a:r>
            <a:r>
              <a:rPr lang="ru-RU" dirty="0" smtClean="0"/>
              <a:t>водоемов можно </a:t>
            </a:r>
            <a:r>
              <a:rPr lang="ru-RU" dirty="0"/>
              <a:t>встретить полукустарник, высотой около </a:t>
            </a:r>
            <a:r>
              <a:rPr lang="ru-RU" dirty="0" smtClean="0"/>
              <a:t>полуметра – </a:t>
            </a:r>
            <a:r>
              <a:rPr lang="ru-RU" dirty="0"/>
              <a:t>паслен сладко-горький. </a:t>
            </a:r>
            <a:r>
              <a:rPr lang="ru-RU" dirty="0" smtClean="0"/>
              <a:t>Его цветы </a:t>
            </a:r>
            <a:r>
              <a:rPr lang="ru-RU" dirty="0" smtClean="0"/>
              <a:t>напоминают </a:t>
            </a:r>
            <a:r>
              <a:rPr lang="ru-RU" dirty="0" smtClean="0"/>
              <a:t>картофельные. Всё </a:t>
            </a:r>
            <a:r>
              <a:rPr lang="ru-RU" dirty="0"/>
              <a:t>растение ядовито, в особенности, привлекающие </a:t>
            </a:r>
            <a:r>
              <a:rPr lang="ru-RU" dirty="0" smtClean="0"/>
              <a:t>детей красные </a:t>
            </a:r>
            <a:r>
              <a:rPr lang="ru-RU" dirty="0"/>
              <a:t>ягоды. </a:t>
            </a:r>
            <a:endParaRPr lang="ru-RU" sz="1600" dirty="0"/>
          </a:p>
        </p:txBody>
      </p:sp>
      <p:pic>
        <p:nvPicPr>
          <p:cNvPr id="7170" name="Picture 2" descr="https://im0-tub-ru.yandex.net/i?id=01264bb068c25fab1b5568b3a32671e1-l&amp;n=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5805" y="1581785"/>
            <a:ext cx="6556489" cy="4556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7120481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4450080" cy="1325563"/>
          </a:xfrm>
        </p:spPr>
        <p:txBody>
          <a:bodyPr/>
          <a:lstStyle/>
          <a:p>
            <a:r>
              <a:rPr lang="ru-RU" sz="4800" b="1" dirty="0" smtClean="0"/>
              <a:t>Белена</a:t>
            </a:r>
            <a:endParaRPr lang="ru-RU" b="1" dirty="0"/>
          </a:p>
        </p:txBody>
      </p:sp>
      <p:pic>
        <p:nvPicPr>
          <p:cNvPr id="1028" name="Picture 4" descr="http://s1.fotokto.ru/photo/full/503/503770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8280" y="0"/>
            <a:ext cx="6758305" cy="45036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63880" y="1928665"/>
            <a:ext cx="43434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0" i="0" dirty="0" smtClean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Другие </a:t>
            </a:r>
            <a:r>
              <a:rPr lang="ru-RU" sz="2000" b="0" i="0" dirty="0" smtClean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названия: </a:t>
            </a:r>
            <a:r>
              <a:rPr lang="ru-RU" sz="2000" b="1" i="0" dirty="0" err="1" smtClean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блекота</a:t>
            </a:r>
            <a:r>
              <a:rPr lang="ru-RU" sz="2000" b="0" i="0" dirty="0" smtClean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, </a:t>
            </a:r>
            <a:r>
              <a:rPr lang="ru-RU" sz="2000" b="1" i="0" dirty="0" smtClean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бешеная </a:t>
            </a:r>
            <a:r>
              <a:rPr lang="ru-RU" sz="2000" b="1" i="0" dirty="0" smtClean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трава</a:t>
            </a:r>
            <a:r>
              <a:rPr lang="ru-RU" sz="2000" b="0" i="0" dirty="0" smtClean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, </a:t>
            </a:r>
            <a:r>
              <a:rPr lang="ru-RU" sz="2000" b="1" i="0" dirty="0" err="1" smtClean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бешенница</a:t>
            </a:r>
            <a:endParaRPr lang="ru-RU" sz="2000" dirty="0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563880" y="4525153"/>
            <a:ext cx="11186160" cy="1938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2400" dirty="0" smtClean="0">
                <a:solidFill>
                  <a:srgbClr val="202122"/>
                </a:solidFill>
                <a:latin typeface="Arial" panose="020B0604020202020204" pitchFamily="34" charset="0"/>
              </a:rPr>
              <a:t>Белена — содержит алкалоиды, это очень ядовитое растение, причём ядовиты все его части, особенно семена. 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2400" dirty="0" smtClean="0">
                <a:solidFill>
                  <a:srgbClr val="202122"/>
                </a:solidFill>
                <a:latin typeface="Arial" panose="020B0604020202020204" pitchFamily="34" charset="0"/>
              </a:rPr>
              <a:t>Симптомы отравления (нарушение сознания, жар, учащённое сердцебиение, сухость во рту, нарушение зрения и др.) проявляются уже через 15—20 минут.</a:t>
            </a:r>
            <a:endParaRPr lang="ru-RU" altLang="ru-RU" sz="2000" dirty="0">
              <a:solidFill>
                <a:srgbClr val="202122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694035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825625"/>
            <a:ext cx="3276600" cy="4351338"/>
          </a:xfrm>
        </p:spPr>
        <p:txBody>
          <a:bodyPr/>
          <a:lstStyle/>
          <a:p>
            <a:pPr marL="0" indent="0">
              <a:buNone/>
            </a:pPr>
            <a:r>
              <a:rPr lang="ru-RU" altLang="ru-RU" dirty="0" smtClean="0">
                <a:solidFill>
                  <a:srgbClr val="202122"/>
                </a:solidFill>
                <a:latin typeface="Arial" panose="020B0604020202020204" pitchFamily="34" charset="0"/>
              </a:rPr>
              <a:t>От белены больше </a:t>
            </a:r>
            <a:r>
              <a:rPr lang="ru-RU" altLang="ru-RU" dirty="0">
                <a:solidFill>
                  <a:srgbClr val="202122"/>
                </a:solidFill>
                <a:latin typeface="Arial" panose="020B0604020202020204" pitchFamily="34" charset="0"/>
              </a:rPr>
              <a:t>всего страдают дети, которые путают семена белены со </a:t>
            </a:r>
            <a:r>
              <a:rPr lang="ru-RU" altLang="ru-RU" dirty="0" smtClean="0">
                <a:solidFill>
                  <a:srgbClr val="202122"/>
                </a:solidFill>
                <a:latin typeface="Arial" panose="020B0604020202020204" pitchFamily="34" charset="0"/>
              </a:rPr>
              <a:t>съедобными (маком).</a:t>
            </a:r>
            <a:endParaRPr lang="ru-RU" dirty="0"/>
          </a:p>
        </p:txBody>
      </p:sp>
      <p:pic>
        <p:nvPicPr>
          <p:cNvPr id="2050" name="Picture 2" descr="http://teufelskunst.com/wp-content/uploads/2014/09/img_7267-copy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1241" y="800100"/>
            <a:ext cx="7870759" cy="5241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6344772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5981700" cy="987425"/>
          </a:xfrm>
        </p:spPr>
        <p:txBody>
          <a:bodyPr/>
          <a:lstStyle/>
          <a:p>
            <a:pPr algn="ctr"/>
            <a:r>
              <a:rPr lang="ru-RU" b="1" dirty="0" smtClean="0"/>
              <a:t>ЯДОВИТЫЕ ГРИБЫ</a:t>
            </a:r>
            <a:endParaRPr lang="ru-RU" b="1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98731" y="1352550"/>
            <a:ext cx="4011514" cy="5067176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6515100" y="1491493"/>
            <a:ext cx="4667250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/>
              <a:t>Грибы каждого десятого вида из растущих в наших краях в той или иной степени ядовиты. Мы остановимся подробнее на некоторых наиболее известных «поганках».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4155804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altLang="ru-RU" sz="4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Пищевые инфекции и пищевые </a:t>
            </a:r>
            <a:r>
              <a:rPr lang="ru-RU" altLang="ru-RU" sz="40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отравления</a:t>
            </a:r>
            <a:endParaRPr lang="ru-RU" sz="40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90584728"/>
              </p:ext>
            </p:extLst>
          </p:nvPr>
        </p:nvGraphicFramePr>
        <p:xfrm>
          <a:off x="838201" y="1456268"/>
          <a:ext cx="11150598" cy="507151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31366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104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44283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44283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44075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09576">
                <a:tc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solidFill>
                            <a:srgbClr val="FF0000"/>
                          </a:solidFill>
                          <a:effectLst/>
                        </a:rPr>
                        <a:t>Пищевые инфекции</a:t>
                      </a:r>
                      <a:endParaRPr lang="ru-RU" sz="28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solidFill>
                            <a:srgbClr val="FF0000"/>
                          </a:solidFill>
                          <a:effectLst/>
                        </a:rPr>
                        <a:t>пищевые отравления</a:t>
                      </a:r>
                      <a:endParaRPr lang="ru-RU" sz="28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2151">
                <a:tc row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b="1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Бактериальные</a:t>
                      </a: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7030A0"/>
                          </a:solidFill>
                          <a:effectLst/>
                        </a:rPr>
                        <a:t>Вирусные</a:t>
                      </a:r>
                      <a:endParaRPr lang="ru-RU" sz="20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2060"/>
                          </a:solidFill>
                          <a:effectLst/>
                        </a:rPr>
                        <a:t>Микробного происхождения</a:t>
                      </a:r>
                      <a:endParaRPr lang="ru-RU" sz="2000" b="1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b="1" kern="1200" dirty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Немикробного происхождения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0240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b="1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Токсинами бактерий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b="1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Токсинами грибов</a:t>
                      </a:r>
                    </a:p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b="1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lang="ru-RU" sz="2400" b="1" kern="1200" dirty="0" err="1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микотоксикозы</a:t>
                      </a:r>
                      <a:r>
                        <a:rPr lang="ru-RU" sz="2400" b="1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8427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1.Дизентерия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2.Холера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3.Брюшной тиф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4.Сальмонеллез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</a:rPr>
                        <a:t>1.Ротавирус</a:t>
                      </a:r>
                      <a:endParaRPr lang="ru-RU" sz="1800" b="1" dirty="0">
                        <a:effectLst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</a:rPr>
                        <a:t>2.Гепатит А</a:t>
                      </a:r>
                      <a:endParaRPr lang="ru-RU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</a:rPr>
                        <a:t>1.Ботулизм </a:t>
                      </a:r>
                      <a:endParaRPr lang="ru-RU" sz="2000" b="1" dirty="0">
                        <a:effectLst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</a:rPr>
                        <a:t>2.Стафилококковое отравление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</a:rPr>
                        <a:t>1.Афлатоксикоз</a:t>
                      </a:r>
                      <a:endParaRPr lang="ru-RU" sz="2000" b="1" dirty="0">
                        <a:effectLst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</a:rPr>
                        <a:t>2.Фузариотоксикозы</a:t>
                      </a:r>
                      <a:endParaRPr lang="ru-RU" sz="1800" b="1" dirty="0">
                        <a:effectLst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</a:rPr>
                        <a:t>3.Эрготизм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</a:rPr>
                        <a:t>1</a:t>
                      </a:r>
                      <a:r>
                        <a:rPr lang="ru-RU" sz="2000" b="1" dirty="0" smtClean="0">
                          <a:effectLst/>
                        </a:rPr>
                        <a:t>. ядовитыми растениями и грибами</a:t>
                      </a:r>
                      <a:endParaRPr lang="ru-RU" sz="1800" b="1" dirty="0">
                        <a:effectLst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</a:rPr>
                        <a:t>2.продуктами, временно </a:t>
                      </a:r>
                      <a:r>
                        <a:rPr lang="ru-RU" sz="20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ядовитыми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r>
                        <a:rPr lang="ru-RU" sz="20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 веществами химической природы</a:t>
                      </a:r>
                      <a:endParaRPr lang="ru-RU" sz="2000" b="1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82693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0950" y="380360"/>
            <a:ext cx="10515600" cy="1325563"/>
          </a:xfrm>
        </p:spPr>
        <p:txBody>
          <a:bodyPr>
            <a:noAutofit/>
          </a:bodyPr>
          <a:lstStyle/>
          <a:p>
            <a:r>
              <a:rPr lang="ru-RU" sz="3200" b="1" dirty="0" smtClean="0"/>
              <a:t>КРАСНЫЙ МУХОМОР </a:t>
            </a:r>
            <a:r>
              <a:rPr lang="ru-RU" sz="3200" dirty="0" smtClean="0"/>
              <a:t>служит </a:t>
            </a:r>
            <a:r>
              <a:rPr lang="ru-RU" sz="3200" dirty="0"/>
              <a:t>для нас символом поганок. Однако, как раз он не является чемпионом по ядовитости. </a:t>
            </a: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7143750" y="1860550"/>
            <a:ext cx="4629150" cy="4351338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Спиртовая настойка из сушеных мухоморов используется для лечения желудочных заболеваний и ревматизма</a:t>
            </a:r>
            <a:r>
              <a:rPr lang="ru-RU" dirty="0" smtClean="0"/>
              <a:t>.</a:t>
            </a:r>
          </a:p>
        </p:txBody>
      </p:sp>
      <p:pic>
        <p:nvPicPr>
          <p:cNvPr id="5122" name="Picture 2" descr="http://uznamania.ru/uploads/photoset/00/28/25/0u1ee72eb6-1a861e0b-3076d1ce.jpg-x76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825625"/>
            <a:ext cx="5965307" cy="4471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13785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945691"/>
          </a:xfrm>
        </p:spPr>
        <p:txBody>
          <a:bodyPr>
            <a:normAutofit/>
          </a:bodyPr>
          <a:lstStyle/>
          <a:p>
            <a:r>
              <a:rPr lang="ru-RU" sz="3600" b="1" dirty="0" smtClean="0"/>
              <a:t>Бледная поганка </a:t>
            </a:r>
            <a:r>
              <a:rPr lang="ru-RU" sz="3600" dirty="0" smtClean="0"/>
              <a:t>(не растет у нас) и ее родственник </a:t>
            </a:r>
            <a:r>
              <a:rPr lang="ru-RU" sz="3600" b="1" dirty="0" smtClean="0"/>
              <a:t>мухомор белый </a:t>
            </a:r>
            <a:r>
              <a:rPr lang="ru-RU" sz="3600" b="1" dirty="0" smtClean="0"/>
              <a:t>или вонючий </a:t>
            </a:r>
            <a:r>
              <a:rPr lang="ru-RU" sz="3600" dirty="0" smtClean="0"/>
              <a:t>(обычен в </a:t>
            </a:r>
            <a:r>
              <a:rPr lang="ru-RU" sz="3600" dirty="0" err="1" smtClean="0"/>
              <a:t>Лен.обл</a:t>
            </a:r>
            <a:r>
              <a:rPr lang="ru-RU" sz="3600" dirty="0" err="1" smtClean="0"/>
              <a:t>асти</a:t>
            </a:r>
            <a:r>
              <a:rPr lang="ru-RU" sz="3600" dirty="0" smtClean="0"/>
              <a:t>)</a:t>
            </a:r>
            <a:br>
              <a:rPr lang="ru-RU" sz="3600" dirty="0" smtClean="0"/>
            </a:br>
            <a:r>
              <a:rPr lang="ru-RU" sz="3600" b="1" dirty="0" smtClean="0">
                <a:solidFill>
                  <a:srgbClr val="FF0000"/>
                </a:solidFill>
              </a:rPr>
              <a:t>СМЕРТЕЛЬНО ЯДОВИТЫ!</a:t>
            </a:r>
            <a:endParaRPr lang="ru-RU" sz="3600" b="1" dirty="0">
              <a:solidFill>
                <a:srgbClr val="FF000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01383" y="2310816"/>
            <a:ext cx="5801784" cy="435133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97383" y="2310816"/>
            <a:ext cx="5801784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3548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Эти грибы содержат яд </a:t>
            </a:r>
            <a:r>
              <a:rPr lang="ru-RU" b="1" dirty="0" err="1" smtClean="0"/>
              <a:t>аманитин</a:t>
            </a:r>
            <a:r>
              <a:rPr lang="ru-RU" b="1" dirty="0" smtClean="0"/>
              <a:t> 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466850"/>
            <a:ext cx="10515600" cy="4710113"/>
          </a:xfrm>
        </p:spPr>
        <p:txBody>
          <a:bodyPr>
            <a:normAutofit fontScale="92500" lnSpcReduction="10000"/>
          </a:bodyPr>
          <a:lstStyle/>
          <a:p>
            <a:r>
              <a:rPr lang="ru-RU" dirty="0"/>
              <a:t>Самое коварное свойство этого яда в том, что </a:t>
            </a:r>
            <a:r>
              <a:rPr lang="ru-RU" b="1" dirty="0"/>
              <a:t>признаки отравления </a:t>
            </a:r>
            <a:r>
              <a:rPr lang="ru-RU" u="sng" dirty="0"/>
              <a:t>– понос, рвота, судороги, жажда </a:t>
            </a:r>
            <a:r>
              <a:rPr lang="ru-RU" dirty="0"/>
              <a:t>– появляются не сразу, а через </a:t>
            </a:r>
            <a:r>
              <a:rPr lang="ru-RU" dirty="0" smtClean="0"/>
              <a:t>шесть –</a:t>
            </a:r>
            <a:r>
              <a:rPr lang="ru-RU" dirty="0"/>
              <a:t>сорок восемь часов. Именно поэтому отравление бледной поганкой в большинстве случаев смертельно</a:t>
            </a:r>
            <a:r>
              <a:rPr lang="ru-RU" dirty="0" smtClean="0"/>
              <a:t>.</a:t>
            </a:r>
          </a:p>
          <a:p>
            <a:r>
              <a:rPr lang="ru-RU" dirty="0" err="1" smtClean="0"/>
              <a:t>Аманитин</a:t>
            </a:r>
            <a:r>
              <a:rPr lang="ru-RU" dirty="0" smtClean="0"/>
              <a:t> повреждает </a:t>
            </a:r>
            <a:r>
              <a:rPr lang="ru-RU" b="1" dirty="0"/>
              <a:t>клетки печени </a:t>
            </a:r>
            <a:r>
              <a:rPr lang="ru-RU" dirty="0" smtClean="0"/>
              <a:t>и </a:t>
            </a:r>
            <a:r>
              <a:rPr lang="ru-RU" b="1" dirty="0"/>
              <a:t>клетки эпителия </a:t>
            </a:r>
            <a:r>
              <a:rPr lang="ru-RU" b="1" dirty="0" smtClean="0"/>
              <a:t>кишечника</a:t>
            </a:r>
            <a:r>
              <a:rPr lang="ru-RU" dirty="0" smtClean="0"/>
              <a:t>. Иногда единственным </a:t>
            </a:r>
            <a:r>
              <a:rPr lang="ru-RU" dirty="0"/>
              <a:t>способом спасения жизни пострадавшего может оказаться трансплантация печени. </a:t>
            </a:r>
            <a:r>
              <a:rPr lang="ru-RU" dirty="0" smtClean="0"/>
              <a:t>Действие токсинов в кишечнике двояко. </a:t>
            </a:r>
            <a:r>
              <a:rPr lang="ru-RU" dirty="0"/>
              <a:t>С одной стороны, токсины </a:t>
            </a:r>
            <a:r>
              <a:rPr lang="ru-RU" dirty="0" smtClean="0"/>
              <a:t>разрушают клетки эпителия, что </a:t>
            </a:r>
            <a:r>
              <a:rPr lang="ru-RU" dirty="0"/>
              <a:t>проявляется </a:t>
            </a:r>
            <a:r>
              <a:rPr lang="ru-RU" dirty="0" smtClean="0"/>
              <a:t>обширными некрозами </a:t>
            </a:r>
            <a:r>
              <a:rPr lang="ru-RU" dirty="0"/>
              <a:t>кишечника. С другой стороны </a:t>
            </a:r>
            <a:r>
              <a:rPr lang="ru-RU" dirty="0" smtClean="0"/>
              <a:t>– вызывают </a:t>
            </a:r>
            <a:r>
              <a:rPr lang="ru-RU" dirty="0"/>
              <a:t>гибель естественной микрофлоры кишечника. Патогенная </a:t>
            </a:r>
            <a:r>
              <a:rPr lang="ru-RU" dirty="0" smtClean="0"/>
              <a:t>микрофлора </a:t>
            </a:r>
            <a:r>
              <a:rPr lang="ru-RU" dirty="0"/>
              <a:t>не чувствительна к </a:t>
            </a:r>
            <a:r>
              <a:rPr lang="ru-RU" dirty="0" err="1"/>
              <a:t>аманитинам</a:t>
            </a:r>
            <a:r>
              <a:rPr lang="ru-RU" dirty="0"/>
              <a:t>. Поэтому в отсутствие необходимых для человека симбиотических бактерий она начинает активно развиваться, проникает в глубокие слои слизистой кишечника и разрушает её. </a:t>
            </a:r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339209218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066800"/>
            <a:ext cx="6229350" cy="4903787"/>
          </a:xfrm>
        </p:spPr>
        <p:txBody>
          <a:bodyPr>
            <a:normAutofit/>
          </a:bodyPr>
          <a:lstStyle/>
          <a:p>
            <a:r>
              <a:rPr lang="ru-RU" dirty="0"/>
              <a:t>Кажется, что бледную поганку ни с чем не перепутаешь? Однако бывают случаи, когда основание ножки гриба вместе с </a:t>
            </a:r>
            <a:r>
              <a:rPr lang="ru-RU" dirty="0" err="1"/>
              <a:t>вольвой</a:t>
            </a:r>
            <a:r>
              <a:rPr lang="ru-RU" dirty="0"/>
              <a:t> находится </a:t>
            </a:r>
            <a:r>
              <a:rPr lang="ru-RU" dirty="0" smtClean="0"/>
              <a:t>глубоко </a:t>
            </a:r>
            <a:r>
              <a:rPr lang="ru-RU" dirty="0"/>
              <a:t>в почве. </a:t>
            </a:r>
            <a:r>
              <a:rPr lang="ru-RU" dirty="0" smtClean="0"/>
              <a:t>Тогда поганка </a:t>
            </a:r>
            <a:r>
              <a:rPr lang="ru-RU" u="sng" dirty="0" smtClean="0"/>
              <a:t>похожа </a:t>
            </a:r>
            <a:r>
              <a:rPr lang="ru-RU" u="sng" dirty="0"/>
              <a:t>на </a:t>
            </a:r>
            <a:r>
              <a:rPr lang="ru-RU" u="sng" dirty="0" smtClean="0"/>
              <a:t>зеленушку </a:t>
            </a:r>
            <a:r>
              <a:rPr lang="ru-RU" u="sng" dirty="0"/>
              <a:t>или сыроежку</a:t>
            </a:r>
            <a:r>
              <a:rPr lang="ru-RU" u="sng" dirty="0" smtClean="0"/>
              <a:t>. </a:t>
            </a:r>
          </a:p>
          <a:p>
            <a:r>
              <a:rPr lang="ru-RU" dirty="0" smtClean="0"/>
              <a:t>К </a:t>
            </a:r>
            <a:r>
              <a:rPr lang="ru-RU" dirty="0"/>
              <a:t>счастью, мухомор белый, в отличие от бледной поганки, отдаленно напоминающей зеленую сыроежку или зеленушку, на вид совсем не аппетитный, да к тому же весьма вонючий, по запаху напоминает хлор.</a:t>
            </a:r>
            <a:endParaRPr lang="ru-RU" dirty="0"/>
          </a:p>
          <a:p>
            <a:endParaRPr lang="ru-RU" dirty="0"/>
          </a:p>
        </p:txBody>
      </p:sp>
      <p:pic>
        <p:nvPicPr>
          <p:cNvPr id="3074" name="Picture 2" descr="https://avatars.mds.yandex.net/i?id=5ef804f92bf1b72fd07227103041b739_l-5258986-images-thumbs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9499" y="1433513"/>
            <a:ext cx="4537075" cy="4537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9669364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Французский врач Пьер </a:t>
            </a:r>
            <a:r>
              <a:rPr lang="ru-RU" dirty="0" err="1"/>
              <a:t>Бастьен</a:t>
            </a:r>
            <a:r>
              <a:rPr lang="ru-RU" dirty="0"/>
              <a:t>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825625"/>
            <a:ext cx="6309049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– </a:t>
            </a:r>
            <a:r>
              <a:rPr lang="ru-RU" sz="3200" dirty="0"/>
              <a:t>единственный в мире человек, который три раза добровольно травил себя бледной </a:t>
            </a:r>
            <a:r>
              <a:rPr lang="ru-RU" sz="3200" dirty="0" smtClean="0"/>
              <a:t>поганкой, чтобы </a:t>
            </a:r>
            <a:r>
              <a:rPr lang="ru-RU" sz="3200" dirty="0"/>
              <a:t>доказать: спасение от отравления </a:t>
            </a:r>
            <a:r>
              <a:rPr lang="ru-RU" sz="3200" dirty="0" smtClean="0"/>
              <a:t>существует </a:t>
            </a:r>
            <a:r>
              <a:rPr lang="ru-RU" sz="3200" dirty="0"/>
              <a:t>-  в том случае, если оно еще не вызвало необратимые изменения в организме.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3297" y="1690688"/>
            <a:ext cx="4998703" cy="41098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0580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6421016" cy="1780916"/>
          </a:xfrm>
        </p:spPr>
        <p:txBody>
          <a:bodyPr>
            <a:noAutofit/>
          </a:bodyPr>
          <a:lstStyle/>
          <a:p>
            <a:r>
              <a:rPr lang="ru-RU" sz="3200" dirty="0"/>
              <a:t>В</a:t>
            </a:r>
            <a:r>
              <a:rPr lang="ru-RU" sz="3200" dirty="0" smtClean="0"/>
              <a:t> </a:t>
            </a:r>
            <a:r>
              <a:rPr lang="ru-RU" sz="3200" dirty="0"/>
              <a:t>1981 г</a:t>
            </a:r>
            <a:r>
              <a:rPr lang="ru-RU" sz="3200" dirty="0" smtClean="0"/>
              <a:t>. в клинике Женевы </a:t>
            </a:r>
            <a:r>
              <a:rPr lang="ru-RU" sz="3200" dirty="0"/>
              <a:t>д-р </a:t>
            </a:r>
            <a:r>
              <a:rPr lang="ru-RU" sz="3200" dirty="0" err="1"/>
              <a:t>Бастьен</a:t>
            </a:r>
            <a:r>
              <a:rPr lang="ru-RU" sz="3200" dirty="0"/>
              <a:t> съедает перед журналистами </a:t>
            </a:r>
            <a:r>
              <a:rPr lang="ru-RU" sz="3200" dirty="0" smtClean="0"/>
              <a:t>свою </a:t>
            </a:r>
            <a:r>
              <a:rPr lang="ru-RU" sz="3200" dirty="0"/>
              <a:t>третью порцию бледной поганки 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7393" y="2429555"/>
            <a:ext cx="3881535" cy="3881535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7167" y="309424"/>
            <a:ext cx="4362256" cy="60016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1038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ПРОТОКОЛ БАСТЬЕНА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Личный героизм доктора привел все-таки к частичному признанию его метода и является сейчас «лечением по выбору» в ряде медицинских центров Франции. </a:t>
            </a:r>
          </a:p>
          <a:p>
            <a:r>
              <a:rPr lang="ru-RU" dirty="0" smtClean="0"/>
              <a:t>Неофициально он называется </a:t>
            </a:r>
            <a:r>
              <a:rPr lang="ru-RU" dirty="0" err="1"/>
              <a:t>Bastien</a:t>
            </a:r>
            <a:r>
              <a:rPr lang="ru-RU" dirty="0"/>
              <a:t> </a:t>
            </a:r>
            <a:r>
              <a:rPr lang="ru-RU" dirty="0" err="1"/>
              <a:t>Protocol</a:t>
            </a:r>
            <a:r>
              <a:rPr lang="ru-RU" dirty="0"/>
              <a:t> (</a:t>
            </a:r>
            <a:r>
              <a:rPr lang="ru-RU" b="1" dirty="0"/>
              <a:t>сочетание высоких доз витаминов группы В и С и антибиотиков</a:t>
            </a:r>
            <a:r>
              <a:rPr lang="ru-RU" dirty="0" smtClean="0"/>
              <a:t>). </a:t>
            </a:r>
            <a:r>
              <a:rPr lang="ru-RU" dirty="0"/>
              <a:t>Число летальных исходов, по сравнению с </a:t>
            </a:r>
            <a:r>
              <a:rPr lang="ru-RU" dirty="0" smtClean="0"/>
              <a:t>данными </a:t>
            </a:r>
            <a:r>
              <a:rPr lang="ru-RU" dirty="0"/>
              <a:t>по смертности для этого типа отравления, очень мало.</a:t>
            </a:r>
          </a:p>
        </p:txBody>
      </p:sp>
    </p:spTree>
    <p:extLst>
      <p:ext uri="{BB962C8B-B14F-4D97-AF65-F5344CB8AC3E}">
        <p14:creationId xmlns:p14="http://schemas.microsoft.com/office/powerpoint/2010/main" val="884076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907256"/>
          </a:xfrm>
        </p:spPr>
        <p:txBody>
          <a:bodyPr/>
          <a:lstStyle/>
          <a:p>
            <a:r>
              <a:rPr lang="ru-RU" b="1" dirty="0" err="1"/>
              <a:t>Галерина</a:t>
            </a:r>
            <a:r>
              <a:rPr lang="ru-RU" b="1" dirty="0"/>
              <a:t> окаймленная </a:t>
            </a:r>
            <a:r>
              <a:rPr lang="ru-RU" i="1" dirty="0" err="1"/>
              <a:t>Galerina</a:t>
            </a:r>
            <a:r>
              <a:rPr lang="ru-RU" i="1" dirty="0"/>
              <a:t> </a:t>
            </a:r>
            <a:r>
              <a:rPr lang="ru-RU" i="1" dirty="0" err="1"/>
              <a:t>marginata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524000"/>
            <a:ext cx="5848350" cy="4652963"/>
          </a:xfrm>
        </p:spPr>
        <p:txBody>
          <a:bodyPr>
            <a:noAutofit/>
          </a:bodyPr>
          <a:lstStyle/>
          <a:p>
            <a:r>
              <a:rPr lang="ru-RU" sz="2400" dirty="0" smtClean="0"/>
              <a:t>содержит </a:t>
            </a:r>
            <a:r>
              <a:rPr lang="ru-RU" sz="2400" dirty="0"/>
              <a:t>ту же группу токсинов, что и бледная поганка! Некоторые специалисты </a:t>
            </a:r>
            <a:r>
              <a:rPr lang="ru-RU" sz="2400" dirty="0" smtClean="0"/>
              <a:t>считают</a:t>
            </a:r>
            <a:r>
              <a:rPr lang="ru-RU" sz="2400" dirty="0"/>
              <a:t>, что она несет ответственность за часть смертей, приписываемых бледной поганке, ведь причину отравления устанавливают по наличию токсинов, а они у этих видов одинаковые. К тому же, бледная поганка хорошо определяется по наличию кольца и </a:t>
            </a:r>
            <a:r>
              <a:rPr lang="ru-RU" sz="2400" dirty="0" err="1"/>
              <a:t>вольвы</a:t>
            </a:r>
            <a:r>
              <a:rPr lang="ru-RU" sz="2400" dirty="0"/>
              <a:t>, а </a:t>
            </a:r>
            <a:r>
              <a:rPr lang="ru-RU" sz="2400" dirty="0" err="1"/>
              <a:t>галерина</a:t>
            </a:r>
            <a:r>
              <a:rPr lang="ru-RU" sz="2400" dirty="0"/>
              <a:t> искусно маскируется под летний опенок, иногда даже растет с ним на одних и тех же пеньках. </a:t>
            </a:r>
            <a:endParaRPr lang="ru-RU" sz="24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15150" y="1272381"/>
            <a:ext cx="5276850" cy="5457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496938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err="1"/>
              <a:t>Говорушка</a:t>
            </a:r>
            <a:r>
              <a:rPr lang="ru-RU" b="1" dirty="0"/>
              <a:t> побеленная</a:t>
            </a:r>
            <a:r>
              <a:rPr lang="ru-RU" dirty="0"/>
              <a:t> </a:t>
            </a:r>
            <a:r>
              <a:rPr lang="ru-RU" dirty="0" smtClean="0"/>
              <a:t>– смертельно ядовита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4851178" y="1690688"/>
            <a:ext cx="6502622" cy="4351338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595604" y="2027292"/>
            <a:ext cx="3827106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/>
              <a:t>У всех </a:t>
            </a:r>
            <a:r>
              <a:rPr lang="ru-RU" sz="2000" dirty="0" err="1" smtClean="0"/>
              <a:t>говорушек</a:t>
            </a:r>
            <a:r>
              <a:rPr lang="ru-RU" sz="2000" dirty="0" smtClean="0"/>
              <a:t> </a:t>
            </a:r>
            <a:r>
              <a:rPr lang="ru-RU" sz="2000" dirty="0" err="1" smtClean="0"/>
              <a:t>низбегающие</a:t>
            </a:r>
            <a:r>
              <a:rPr lang="ru-RU" sz="2000" dirty="0" smtClean="0"/>
              <a:t> </a:t>
            </a:r>
            <a:r>
              <a:rPr lang="ru-RU" sz="2000" dirty="0"/>
              <a:t>на ножку </a:t>
            </a:r>
            <a:r>
              <a:rPr lang="ru-RU" sz="2000" dirty="0" smtClean="0"/>
              <a:t>пластинки </a:t>
            </a:r>
            <a:r>
              <a:rPr lang="ru-RU" sz="2000" dirty="0"/>
              <a:t>и </a:t>
            </a:r>
            <a:r>
              <a:rPr lang="ru-RU" sz="2000" dirty="0" err="1" smtClean="0"/>
              <a:t>ворончатые</a:t>
            </a:r>
            <a:r>
              <a:rPr lang="ru-RU" sz="2000" dirty="0" smtClean="0"/>
              <a:t> шляпки</a:t>
            </a:r>
            <a:r>
              <a:rPr lang="ru-RU" sz="2000" dirty="0"/>
              <a:t>. Большинство </a:t>
            </a:r>
            <a:r>
              <a:rPr lang="ru-RU" sz="2000" dirty="0" err="1"/>
              <a:t>говорушек</a:t>
            </a:r>
            <a:r>
              <a:rPr lang="ru-RU" sz="2000" dirty="0"/>
              <a:t> съедобно, однако </a:t>
            </a:r>
            <a:r>
              <a:rPr lang="ru-RU" sz="2000" dirty="0" err="1"/>
              <a:t>говорушка</a:t>
            </a:r>
            <a:r>
              <a:rPr lang="ru-RU" sz="2000" dirty="0"/>
              <a:t> побеленная сильно ядовита. Гриб содержит те же яды, что и красный мухомор, только в больших дозах. Она отдаленно напоминает луговой опенок и часто растет группами по соседству с ним на лугах и </a:t>
            </a:r>
            <a:r>
              <a:rPr lang="ru-RU" sz="2000" dirty="0" smtClean="0"/>
              <a:t>пастбищах.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1940973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134600" cy="644526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Свинушка тонкая </a:t>
            </a:r>
            <a:r>
              <a:rPr lang="ru-RU" sz="3600" i="1" dirty="0" err="1"/>
              <a:t>Paxillus</a:t>
            </a:r>
            <a:r>
              <a:rPr lang="ru-RU" sz="3600" i="1" dirty="0"/>
              <a:t> </a:t>
            </a:r>
            <a:r>
              <a:rPr lang="ru-RU" sz="3600" i="1" dirty="0" err="1"/>
              <a:t>involutus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394460"/>
            <a:ext cx="4259580" cy="4782503"/>
          </a:xfrm>
        </p:spPr>
        <p:txBody>
          <a:bodyPr>
            <a:normAutofit fontScale="70000" lnSpcReduction="20000"/>
          </a:bodyPr>
          <a:lstStyle/>
          <a:p>
            <a:pPr marL="0" indent="0" hangingPunct="0">
              <a:buNone/>
            </a:pPr>
            <a:r>
              <a:rPr lang="ru-RU" dirty="0" smtClean="0"/>
              <a:t>До </a:t>
            </a:r>
            <a:r>
              <a:rPr lang="ru-RU" dirty="0"/>
              <a:t>недавнего времени свинушка считалась съедобной. </a:t>
            </a:r>
            <a:endParaRPr lang="ru-RU" dirty="0" smtClean="0"/>
          </a:p>
          <a:p>
            <a:pPr marL="0" indent="0" hangingPunct="0">
              <a:buNone/>
            </a:pPr>
            <a:r>
              <a:rPr lang="ru-RU" dirty="0" smtClean="0"/>
              <a:t>Все </a:t>
            </a:r>
            <a:r>
              <a:rPr lang="ru-RU" dirty="0"/>
              <a:t>же свинушка тонкая – ядовитый гриб с нетипичными </a:t>
            </a:r>
            <a:r>
              <a:rPr lang="ru-RU" dirty="0" smtClean="0"/>
              <a:t>проявлениями.</a:t>
            </a:r>
          </a:p>
          <a:p>
            <a:pPr marL="0" indent="0" hangingPunct="0">
              <a:buNone/>
            </a:pPr>
            <a:r>
              <a:rPr lang="ru-RU" dirty="0" smtClean="0"/>
              <a:t>Основной </a:t>
            </a:r>
            <a:r>
              <a:rPr lang="ru-RU" dirty="0"/>
              <a:t>токсичный компонент (антиген белковой природы) в свинушке тонкой может вызвать сильную </a:t>
            </a:r>
            <a:r>
              <a:rPr lang="ru-RU" dirty="0" err="1"/>
              <a:t>иммуноопосредованную</a:t>
            </a:r>
            <a:r>
              <a:rPr lang="ru-RU" dirty="0"/>
              <a:t> гемолитическую </a:t>
            </a:r>
            <a:r>
              <a:rPr lang="ru-RU" dirty="0" smtClean="0"/>
              <a:t>анемию у </a:t>
            </a:r>
            <a:r>
              <a:rPr lang="ru-RU" dirty="0"/>
              <a:t>людей, которые потребляли </a:t>
            </a:r>
            <a:r>
              <a:rPr lang="ru-RU" i="1" dirty="0" smtClean="0"/>
              <a:t>свинушку </a:t>
            </a:r>
            <a:r>
              <a:rPr lang="ru-RU" dirty="0" smtClean="0"/>
              <a:t>в </a:t>
            </a:r>
            <a:r>
              <a:rPr lang="ru-RU" dirty="0"/>
              <a:t>течение многих лет. </a:t>
            </a:r>
            <a:r>
              <a:rPr lang="ru-RU" dirty="0" smtClean="0"/>
              <a:t>В </a:t>
            </a:r>
            <a:r>
              <a:rPr lang="ru-RU" dirty="0"/>
              <a:t>какой-то момент защитные клетки «распознают» собственные </a:t>
            </a:r>
            <a:r>
              <a:rPr lang="ru-RU" dirty="0" smtClean="0"/>
              <a:t>эритроциты </a:t>
            </a:r>
            <a:r>
              <a:rPr lang="ru-RU" dirty="0"/>
              <a:t>как чужеродные, атакуют и уничтожают </a:t>
            </a:r>
            <a:r>
              <a:rPr lang="ru-RU" dirty="0" smtClean="0"/>
              <a:t>их, что </a:t>
            </a:r>
            <a:r>
              <a:rPr lang="ru-RU" dirty="0"/>
              <a:t>приводит к почечной </a:t>
            </a:r>
            <a:r>
              <a:rPr lang="ru-RU" dirty="0" smtClean="0"/>
              <a:t>недостаточности. </a:t>
            </a:r>
            <a:r>
              <a:rPr lang="ru-RU" dirty="0"/>
              <a:t>Отравление часто заканчивается смертельным исходом.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2251" y="1244918"/>
            <a:ext cx="6889749" cy="5167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52761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Пищевые </a:t>
            </a:r>
            <a:r>
              <a:rPr lang="ru-RU" b="1" dirty="0">
                <a:solidFill>
                  <a:srgbClr val="FF0000"/>
                </a:solidFill>
              </a:rPr>
              <a:t>отравления немикробной </a:t>
            </a:r>
            <a:r>
              <a:rPr lang="ru-RU" b="1" dirty="0" smtClean="0">
                <a:solidFill>
                  <a:srgbClr val="FF0000"/>
                </a:solidFill>
              </a:rPr>
              <a:t>этиологии составляют </a:t>
            </a:r>
            <a:r>
              <a:rPr lang="ru-RU" b="1" dirty="0" smtClean="0">
                <a:solidFill>
                  <a:srgbClr val="FF0000"/>
                </a:solidFill>
              </a:rPr>
              <a:t>1-2 %. </a:t>
            </a:r>
            <a:r>
              <a:rPr lang="ru-RU" b="1" dirty="0" smtClean="0">
                <a:solidFill>
                  <a:srgbClr val="FF0000"/>
                </a:solidFill>
              </a:rPr>
              <a:t>Это: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Отравления ядовитыми растениями</a:t>
            </a:r>
            <a:r>
              <a:rPr lang="ru-RU" dirty="0"/>
              <a:t> </a:t>
            </a:r>
            <a:r>
              <a:rPr lang="ru-RU" dirty="0" smtClean="0"/>
              <a:t>или грибами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Отравления продуктами растительного и животного происхождения, ядовитыми при определенных условиях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Отравления веществами химической природы</a:t>
            </a:r>
          </a:p>
          <a:p>
            <a:endParaRPr lang="ru-RU" dirty="0"/>
          </a:p>
          <a:p>
            <a:pPr marL="0" indent="0">
              <a:buNone/>
            </a:pPr>
            <a:r>
              <a:rPr lang="ru-RU" b="1" dirty="0" smtClean="0">
                <a:solidFill>
                  <a:srgbClr val="FF0000"/>
                </a:solidFill>
              </a:rPr>
              <a:t>Отличаются</a:t>
            </a:r>
            <a:r>
              <a:rPr lang="ru-RU" dirty="0" smtClean="0"/>
              <a:t>:</a:t>
            </a:r>
          </a:p>
          <a:p>
            <a:r>
              <a:rPr lang="ru-RU" dirty="0" smtClean="0"/>
              <a:t>Тяжелым течением</a:t>
            </a:r>
            <a:endParaRPr lang="ru-RU" dirty="0" smtClean="0"/>
          </a:p>
          <a:p>
            <a:r>
              <a:rPr lang="ru-RU" dirty="0" smtClean="0"/>
              <a:t>Высокой летальностью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25919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138318"/>
          </a:xfrm>
        </p:spPr>
        <p:txBody>
          <a:bodyPr/>
          <a:lstStyle/>
          <a:p>
            <a:r>
              <a:rPr lang="ru-RU" dirty="0" smtClean="0"/>
              <a:t>Многие </a:t>
            </a:r>
            <a:r>
              <a:rPr lang="ru-RU" b="1" dirty="0" err="1" smtClean="0"/>
              <a:t>паутинники</a:t>
            </a:r>
            <a:r>
              <a:rPr lang="ru-RU" dirty="0" smtClean="0"/>
              <a:t> – ядовитые грибы</a:t>
            </a:r>
            <a:endParaRPr lang="ru-RU" dirty="0"/>
          </a:p>
        </p:txBody>
      </p:sp>
      <p:pic>
        <p:nvPicPr>
          <p:cNvPr id="4098" name="Picture 2" descr="https://im0-tub-ru.yandex.net/i?id=c41b5bb700cca05f6dd946c0ed69aacb&amp;n=33&amp;h=215&amp;w=30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134" y="1503443"/>
            <a:ext cx="3366602" cy="23967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34275" y="3692492"/>
            <a:ext cx="4476750" cy="298132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16795" y="1491100"/>
            <a:ext cx="3107983" cy="232828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216520" y="1571916"/>
            <a:ext cx="3248025" cy="204787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925053" y="3637813"/>
            <a:ext cx="2060454" cy="309068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6696" y="3900196"/>
            <a:ext cx="3269172" cy="28482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8859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/>
              <a:t>Несколько общих правил для любителей </a:t>
            </a:r>
            <a:r>
              <a:rPr lang="ru-RU" b="1" dirty="0" smtClean="0"/>
              <a:t>дикорастущих грибов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0" indent="0" hangingPunct="0">
              <a:buNone/>
            </a:pPr>
            <a:r>
              <a:rPr lang="ru-RU" dirty="0" smtClean="0"/>
              <a:t>1. Берите </a:t>
            </a:r>
            <a:r>
              <a:rPr lang="ru-RU" dirty="0"/>
              <a:t>только хорошо известные вам виды.</a:t>
            </a:r>
          </a:p>
          <a:p>
            <a:pPr marL="0" indent="0" hangingPunct="0">
              <a:buNone/>
            </a:pPr>
            <a:r>
              <a:rPr lang="ru-RU" dirty="0"/>
              <a:t>2. Никогда не ешьте слишком много </a:t>
            </a:r>
            <a:r>
              <a:rPr lang="ru-RU" dirty="0" smtClean="0"/>
              <a:t>грибов – они </a:t>
            </a:r>
            <a:r>
              <a:rPr lang="ru-RU" dirty="0"/>
              <a:t>требуют хорошего пищеварения.</a:t>
            </a:r>
          </a:p>
          <a:p>
            <a:pPr marL="0" indent="0" hangingPunct="0">
              <a:buNone/>
            </a:pPr>
            <a:r>
              <a:rPr lang="ru-RU" dirty="0"/>
              <a:t>3. Не используйте в пищу старые</a:t>
            </a:r>
            <a:r>
              <a:rPr lang="ru-RU" dirty="0" smtClean="0"/>
              <a:t>, </a:t>
            </a:r>
            <a:r>
              <a:rPr lang="ru-RU" dirty="0"/>
              <a:t>дряблые и червивые грибы.</a:t>
            </a:r>
          </a:p>
          <a:p>
            <a:pPr marL="0" indent="0" hangingPunct="0">
              <a:buNone/>
            </a:pPr>
            <a:r>
              <a:rPr lang="ru-RU" dirty="0"/>
              <a:t>4. Не оставляйте надолго свежие </a:t>
            </a:r>
            <a:r>
              <a:rPr lang="ru-RU" dirty="0" smtClean="0"/>
              <a:t>грибы. </a:t>
            </a:r>
            <a:r>
              <a:rPr lang="ru-RU" dirty="0"/>
              <a:t>Сразу же переберите их и начинайте готовить.</a:t>
            </a:r>
          </a:p>
          <a:p>
            <a:pPr marL="0" indent="0" hangingPunct="0">
              <a:buNone/>
            </a:pPr>
            <a:r>
              <a:rPr lang="ru-RU" dirty="0"/>
              <a:t>5. В пищу можно использовать отвар только белых грибов, лисичек и шампиньонов, даже малое количество которого улучшает любое блюдо. Отвары из-под прочих видов грибов надо выливать. </a:t>
            </a:r>
          </a:p>
          <a:p>
            <a:pPr marL="0" indent="0" hangingPunct="0">
              <a:buNone/>
            </a:pPr>
            <a:r>
              <a:rPr lang="ru-RU" dirty="0"/>
              <a:t>6. Если всё-таки случилась беда, и вы почувствовали признаки отравления, немедленно вызывайте врача. А до прихода врача постарайтесь промыть желудок, выпив не менее чем пол-литра воды, в которой можно растворить немного питьевой соды. Потом принять растолченный древесный уголь из расчета 1 таблетка на 10 кг вашего веса, запив его стаканом воды. Обязательно надо поставить клизму с подсоленной водой. Оказав себе (или ближнему) необходимую помощь, надо лечь в постель и пить холодный чай или молоко. Но, ни в коем случае не алкоголь, который только усугубит положение. Очень хорошее влияние при любом отравлении оказывает введение больших доз витамина С</a:t>
            </a:r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78708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Вопросы на закрепление: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825625"/>
            <a:ext cx="4019550" cy="4351338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1 . Назовите </a:t>
            </a:r>
            <a:r>
              <a:rPr lang="ru-RU" dirty="0"/>
              <a:t>самое ядовитое из </a:t>
            </a:r>
            <a:r>
              <a:rPr lang="ru-RU" dirty="0" smtClean="0"/>
              <a:t>растений нашей природы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 </a:t>
            </a:r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</p:txBody>
      </p:sp>
      <p:pic>
        <p:nvPicPr>
          <p:cNvPr id="4" name="Picture 2" descr="https://tyshenka-voiskovoy-specrezerv.ru/assets/images/yadovitye-rasteniya-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0810" y="1690688"/>
            <a:ext cx="5860743" cy="41831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60769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2. Определите по снимку, где корневище корневого сельдерея, а где цикуты</a:t>
            </a:r>
            <a:r>
              <a:rPr lang="ru-RU" dirty="0" smtClean="0"/>
              <a:t>?</a:t>
            </a:r>
            <a:endParaRPr lang="ru-RU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5839209" y="1825625"/>
            <a:ext cx="5282425" cy="4416108"/>
          </a:xfrm>
          <a:prstGeom prst="rect">
            <a:avLst/>
          </a:prstGeom>
        </p:spPr>
      </p:pic>
      <p:pic>
        <p:nvPicPr>
          <p:cNvPr id="4098" name="Picture 2" descr="https://pro-dachnikov.com/uploads/posts/2021-11/1637835588_45-pro-dachnikov-com-p-vyokh-yadovitii-foto-46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829753"/>
            <a:ext cx="4476750" cy="4476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58148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3. Самый ядовитый гриб нашей природы</a:t>
            </a:r>
            <a:endParaRPr lang="ru-RU" dirty="0"/>
          </a:p>
        </p:txBody>
      </p:sp>
      <p:pic>
        <p:nvPicPr>
          <p:cNvPr id="5122" name="Picture 2" descr="http://xn--90acbgep7bn9h.xn--p1ai/images/images3/Amanita_virosa/032_IMG_3089.jpg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6774" y="1690688"/>
            <a:ext cx="7304032" cy="4351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69286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4. Какой гриб долго считался съедобным, а сейчас считается ядовитым?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7948" y="1871345"/>
            <a:ext cx="5801784" cy="4351338"/>
          </a:xfrm>
        </p:spPr>
      </p:pic>
    </p:spTree>
    <p:extLst>
      <p:ext uri="{BB962C8B-B14F-4D97-AF65-F5344CB8AC3E}">
        <p14:creationId xmlns:p14="http://schemas.microsoft.com/office/powerpoint/2010/main" val="3637651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03605"/>
          </a:xfrm>
        </p:spPr>
        <p:txBody>
          <a:bodyPr/>
          <a:lstStyle/>
          <a:p>
            <a:r>
              <a:rPr lang="ru-RU" dirty="0" smtClean="0"/>
              <a:t>5. </a:t>
            </a:r>
            <a:r>
              <a:rPr lang="ru-RU" sz="4000" dirty="0" smtClean="0"/>
              <a:t>Отвар каких грибов улучшает качество пищи?</a:t>
            </a:r>
            <a:endParaRPr lang="ru-RU" sz="4000" dirty="0"/>
          </a:p>
        </p:txBody>
      </p:sp>
      <p:pic>
        <p:nvPicPr>
          <p:cNvPr id="6146" name="Picture 2" descr="https://avatars.mds.yandex.net/i?id=862958436baca9bdfb6101c8dcdaada4_l-9181668-images-thumbs&amp;n=1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3100" y="1268730"/>
            <a:ext cx="4987608" cy="24938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s://avatars.mds.yandex.net/i?id=304e720b93f92b9cc0db572135a5df06_l-4445663-images-thumbs&amp;n=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3795270"/>
            <a:ext cx="4610735" cy="25958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02786" y="3737316"/>
            <a:ext cx="2719662" cy="27117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5188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83615"/>
          </a:xfrm>
        </p:spPr>
        <p:txBody>
          <a:bodyPr>
            <a:normAutofit/>
          </a:bodyPr>
          <a:lstStyle/>
          <a:p>
            <a:r>
              <a:rPr lang="ru-RU" sz="3600" dirty="0"/>
              <a:t>Что это за </a:t>
            </a:r>
            <a:r>
              <a:rPr lang="ru-RU" sz="3600" dirty="0" smtClean="0"/>
              <a:t>растения? Съедобны они или  ядовиты?</a:t>
            </a:r>
            <a:endParaRPr lang="ru-RU" sz="3600" dirty="0"/>
          </a:p>
        </p:txBody>
      </p:sp>
      <p:pic>
        <p:nvPicPr>
          <p:cNvPr id="4" name="Объект 3"/>
          <p:cNvPicPr>
            <a:picLocks noGrp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092989" y="1861304"/>
            <a:ext cx="4776802" cy="4351338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88620" y="1769811"/>
            <a:ext cx="59007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/>
              <a:t>6.</a:t>
            </a:r>
            <a:endParaRPr lang="ru-RU" sz="28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6096001" y="1831366"/>
            <a:ext cx="4876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7.</a:t>
            </a:r>
            <a:endParaRPr lang="ru-RU" sz="2400" b="1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39841" y="2384471"/>
            <a:ext cx="5372436" cy="3581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9527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/>
              <a:t>Что это за растения? Съедобны они или  ядовиты?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8.                                                                9. 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81003" y="1825624"/>
            <a:ext cx="4733925" cy="466412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40180" y="1825625"/>
            <a:ext cx="4457439" cy="4664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4364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/>
              <a:t>Что это за растения? Съедобны они или  ядовиты?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10.                                                        11.</a:t>
            </a:r>
            <a:endParaRPr lang="ru-RU" dirty="0"/>
          </a:p>
        </p:txBody>
      </p:sp>
      <p:pic>
        <p:nvPicPr>
          <p:cNvPr id="4" name="Рисунок 3" descr="https://im0-tub-ru.yandex.net/i?id=8083c8bdd409fdb43f1e3803b7be28d2-l&amp;n=1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1790" y="1985236"/>
            <a:ext cx="4652010" cy="3624261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0190" y="2045970"/>
            <a:ext cx="4122750" cy="3606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2915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www.homeo.su/apteca/foto/Cicuta_virosa_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6902" y="0"/>
            <a:ext cx="10298196" cy="67600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2520" y="250031"/>
            <a:ext cx="9814560" cy="1325563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1. Ядовитые </a:t>
            </a:r>
            <a:r>
              <a:rPr lang="ru-RU" b="1" dirty="0">
                <a:solidFill>
                  <a:srgbClr val="FF0000"/>
                </a:solidFill>
              </a:rPr>
              <a:t>растения </a:t>
            </a:r>
            <a:r>
              <a:rPr lang="ru-RU" b="1" dirty="0" smtClean="0">
                <a:solidFill>
                  <a:srgbClr val="FF0000"/>
                </a:solidFill>
              </a:rPr>
              <a:t>и грибы Ленинградской </a:t>
            </a:r>
            <a:r>
              <a:rPr lang="ru-RU" b="1" dirty="0">
                <a:solidFill>
                  <a:srgbClr val="FF0000"/>
                </a:solidFill>
              </a:rPr>
              <a:t>области</a:t>
            </a:r>
          </a:p>
        </p:txBody>
      </p:sp>
    </p:spTree>
    <p:extLst>
      <p:ext uri="{BB962C8B-B14F-4D97-AF65-F5344CB8AC3E}">
        <p14:creationId xmlns:p14="http://schemas.microsoft.com/office/powerpoint/2010/main" val="1633800107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/>
              <a:t>Что это за растения? Съедобны они или  ядовиты?</a:t>
            </a:r>
          </a:p>
        </p:txBody>
      </p:sp>
      <p:pic>
        <p:nvPicPr>
          <p:cNvPr id="4" name="Объект 3" descr="https://im0-tub-ru.yandex.net/i?id=772a415a40d7eb20d63593cd69556905-l&amp;n=13"/>
          <p:cNvPicPr>
            <a:picLocks noGrp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2169080"/>
            <a:ext cx="5063490" cy="362331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19043" y="1528776"/>
            <a:ext cx="4453757" cy="485306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437988" y="1548616"/>
            <a:ext cx="6364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12.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5765442" y="1548616"/>
            <a:ext cx="66111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13.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4226157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/>
              <a:t>Что это за растения? Съедобны они или  ядовиты?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14.                                                          15.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0160" y="2251392"/>
            <a:ext cx="4711854" cy="406050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71347" y="1889244"/>
            <a:ext cx="4485323" cy="43551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7762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Правильные ответы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520190"/>
            <a:ext cx="10515600" cy="4656773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dirty="0" smtClean="0"/>
              <a:t>1. цикута </a:t>
            </a:r>
            <a:r>
              <a:rPr lang="ru-RU" dirty="0"/>
              <a:t>(вех ядовитый). </a:t>
            </a:r>
          </a:p>
          <a:p>
            <a:pPr marL="0" indent="0">
              <a:buNone/>
            </a:pPr>
            <a:r>
              <a:rPr lang="ru-RU" dirty="0" smtClean="0"/>
              <a:t>2. слева цикута</a:t>
            </a:r>
          </a:p>
          <a:p>
            <a:pPr marL="0" indent="0">
              <a:buNone/>
            </a:pPr>
            <a:r>
              <a:rPr lang="ru-RU" dirty="0" smtClean="0"/>
              <a:t>3. мухомор </a:t>
            </a:r>
            <a:r>
              <a:rPr lang="ru-RU" dirty="0"/>
              <a:t>вонючий (белый) </a:t>
            </a:r>
          </a:p>
          <a:p>
            <a:pPr marL="0" indent="0">
              <a:buNone/>
            </a:pPr>
            <a:r>
              <a:rPr lang="ru-RU" dirty="0" smtClean="0"/>
              <a:t>4. свинушка </a:t>
            </a:r>
            <a:r>
              <a:rPr lang="ru-RU" dirty="0"/>
              <a:t>тонкая </a:t>
            </a:r>
          </a:p>
          <a:p>
            <a:pPr marL="0" indent="0">
              <a:buNone/>
            </a:pPr>
            <a:r>
              <a:rPr lang="ru-RU" dirty="0" smtClean="0"/>
              <a:t>5.</a:t>
            </a:r>
            <a:r>
              <a:rPr lang="ru-RU" dirty="0"/>
              <a:t> </a:t>
            </a:r>
            <a:r>
              <a:rPr lang="ru-RU" dirty="0" smtClean="0"/>
              <a:t>белых</a:t>
            </a:r>
            <a:r>
              <a:rPr lang="ru-RU" dirty="0"/>
              <a:t>, лисичек, шампиньонов. Отвар остальных грибов рекомендуется выливать</a:t>
            </a:r>
          </a:p>
          <a:p>
            <a:pPr marL="0" indent="0">
              <a:buNone/>
            </a:pPr>
            <a:r>
              <a:rPr lang="ru-RU" dirty="0" smtClean="0"/>
              <a:t>6. вороний глаз, яд * 7. </a:t>
            </a:r>
            <a:r>
              <a:rPr lang="ru-RU" dirty="0"/>
              <a:t>ч</a:t>
            </a:r>
            <a:r>
              <a:rPr lang="ru-RU" dirty="0" smtClean="0"/>
              <a:t>ерника, </a:t>
            </a:r>
            <a:r>
              <a:rPr lang="ru-RU" dirty="0" err="1" smtClean="0"/>
              <a:t>съед</a:t>
            </a:r>
            <a:r>
              <a:rPr lang="ru-RU" dirty="0" smtClean="0"/>
              <a:t>.</a:t>
            </a:r>
          </a:p>
          <a:p>
            <a:pPr marL="0" indent="0">
              <a:buNone/>
            </a:pPr>
            <a:r>
              <a:rPr lang="ru-RU" dirty="0" smtClean="0"/>
              <a:t>8. брусника, </a:t>
            </a:r>
            <a:r>
              <a:rPr lang="ru-RU" dirty="0" err="1"/>
              <a:t>съед</a:t>
            </a:r>
            <a:r>
              <a:rPr lang="ru-RU" dirty="0" smtClean="0"/>
              <a:t>. * 9. ландыш, яд.</a:t>
            </a:r>
          </a:p>
          <a:p>
            <a:pPr marL="0" indent="0">
              <a:buNone/>
            </a:pPr>
            <a:r>
              <a:rPr lang="ru-RU" dirty="0" smtClean="0"/>
              <a:t>10. облепиха, </a:t>
            </a:r>
            <a:r>
              <a:rPr lang="ru-RU" dirty="0" err="1" smtClean="0"/>
              <a:t>съед</a:t>
            </a:r>
            <a:r>
              <a:rPr lang="ru-RU" dirty="0" smtClean="0"/>
              <a:t>. * 11. волчье лыко, яд.</a:t>
            </a:r>
          </a:p>
          <a:p>
            <a:pPr marL="0" indent="0">
              <a:buNone/>
            </a:pPr>
            <a:r>
              <a:rPr lang="ru-RU" dirty="0" smtClean="0"/>
              <a:t>12. цикута, яд * 13. тмин, </a:t>
            </a:r>
            <a:r>
              <a:rPr lang="ru-RU" dirty="0" err="1" smtClean="0"/>
              <a:t>съед</a:t>
            </a:r>
            <a:r>
              <a:rPr lang="ru-RU" dirty="0" smtClean="0"/>
              <a:t>.</a:t>
            </a:r>
          </a:p>
          <a:p>
            <a:pPr marL="0" indent="0">
              <a:buNone/>
            </a:pPr>
            <a:r>
              <a:rPr lang="ru-RU" dirty="0" smtClean="0"/>
              <a:t>14. Костяника</a:t>
            </a:r>
            <a:r>
              <a:rPr lang="ru-RU" dirty="0"/>
              <a:t> , </a:t>
            </a:r>
            <a:r>
              <a:rPr lang="ru-RU" dirty="0" err="1"/>
              <a:t>съед</a:t>
            </a:r>
            <a:r>
              <a:rPr lang="ru-RU" dirty="0"/>
              <a:t>.</a:t>
            </a:r>
            <a:r>
              <a:rPr lang="ru-RU" dirty="0" smtClean="0"/>
              <a:t> * 15. майник</a:t>
            </a:r>
            <a:r>
              <a:rPr lang="ru-RU" dirty="0"/>
              <a:t> , яд </a:t>
            </a:r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828959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6202680" cy="1325563"/>
          </a:xfrm>
        </p:spPr>
        <p:txBody>
          <a:bodyPr/>
          <a:lstStyle/>
          <a:p>
            <a:r>
              <a:rPr lang="ru-RU" b="1" dirty="0" smtClean="0">
                <a:solidFill>
                  <a:srgbClr val="7030A0"/>
                </a:solidFill>
              </a:rPr>
              <a:t>Вех ядовитый или цикута </a:t>
            </a:r>
            <a:r>
              <a:rPr lang="en-US" b="1" i="1" dirty="0" err="1" smtClean="0">
                <a:solidFill>
                  <a:srgbClr val="7030A0"/>
                </a:solidFill>
              </a:rPr>
              <a:t>Cicuta</a:t>
            </a:r>
            <a:r>
              <a:rPr lang="en-US" b="1" i="1" dirty="0" smtClean="0">
                <a:solidFill>
                  <a:srgbClr val="7030A0"/>
                </a:solidFill>
              </a:rPr>
              <a:t> </a:t>
            </a:r>
            <a:r>
              <a:rPr lang="en-US" b="1" i="1" dirty="0" err="1" smtClean="0">
                <a:solidFill>
                  <a:srgbClr val="7030A0"/>
                </a:solidFill>
              </a:rPr>
              <a:t>virosa</a:t>
            </a:r>
            <a:endParaRPr lang="ru-RU" b="1" dirty="0">
              <a:solidFill>
                <a:srgbClr val="7030A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23900" y="1821181"/>
            <a:ext cx="6202680" cy="4488179"/>
          </a:xfrm>
        </p:spPr>
        <p:txBody>
          <a:bodyPr>
            <a:normAutofit fontScale="92500" lnSpcReduction="10000"/>
          </a:bodyPr>
          <a:lstStyle/>
          <a:p>
            <a:pPr marL="0" indent="0" hangingPunct="0">
              <a:buNone/>
            </a:pPr>
            <a:r>
              <a:rPr lang="ru-RU" sz="2400" dirty="0" smtClean="0"/>
              <a:t>Древнегреческий философ Сократ</a:t>
            </a:r>
            <a:r>
              <a:rPr lang="ru-RU" sz="2400" dirty="0"/>
              <a:t> (</a:t>
            </a:r>
            <a:r>
              <a:rPr lang="ru-RU" sz="2400" dirty="0" smtClean="0"/>
              <a:t>470 – 399 гг. до </a:t>
            </a:r>
            <a:r>
              <a:rPr lang="ru-RU" sz="2400" dirty="0"/>
              <a:t>н.э</a:t>
            </a:r>
            <a:r>
              <a:rPr lang="ru-RU" sz="2400" dirty="0" smtClean="0"/>
              <a:t>.) был </a:t>
            </a:r>
            <a:r>
              <a:rPr lang="ru-RU" sz="2400" dirty="0"/>
              <a:t>приговорен к смертной казни по </a:t>
            </a:r>
            <a:r>
              <a:rPr lang="ru-RU" sz="2400" dirty="0" smtClean="0"/>
              <a:t>обвинению </a:t>
            </a:r>
            <a:r>
              <a:rPr lang="ru-RU" sz="2400" dirty="0"/>
              <a:t>за «введение новых божеств и за развращение молодежи в новом духе</a:t>
            </a:r>
            <a:r>
              <a:rPr lang="ru-RU" sz="2400" dirty="0" smtClean="0"/>
              <a:t>». </a:t>
            </a:r>
            <a:r>
              <a:rPr lang="ru-RU" sz="2400" dirty="0"/>
              <a:t>Сократ должен был выпить «государственный яд» – </a:t>
            </a:r>
            <a:r>
              <a:rPr lang="ru-RU" sz="2400" dirty="0" smtClean="0"/>
              <a:t>смесь сока цикуты и болиголова. </a:t>
            </a:r>
            <a:endParaRPr lang="ru-RU" sz="2400" dirty="0"/>
          </a:p>
          <a:p>
            <a:pPr marL="0" indent="0" hangingPunct="0">
              <a:buNone/>
            </a:pPr>
            <a:r>
              <a:rPr lang="ru-RU" sz="2400" dirty="0" smtClean="0"/>
              <a:t>Цикута - очень характерное растение для </a:t>
            </a:r>
            <a:r>
              <a:rPr lang="ru-RU" sz="2400" dirty="0" smtClean="0"/>
              <a:t>прибрежной </a:t>
            </a:r>
            <a:r>
              <a:rPr lang="ru-RU" sz="2400" dirty="0" smtClean="0"/>
              <a:t>полосы </a:t>
            </a:r>
            <a:r>
              <a:rPr lang="ru-RU" sz="2400" dirty="0" smtClean="0"/>
              <a:t>наших </a:t>
            </a:r>
            <a:r>
              <a:rPr lang="ru-RU" sz="2400" dirty="0" smtClean="0"/>
              <a:t>водоемов. </a:t>
            </a:r>
            <a:r>
              <a:rPr lang="ru-RU" sz="2400" dirty="0" smtClean="0"/>
              <a:t>Это безобидное на </a:t>
            </a:r>
            <a:r>
              <a:rPr lang="ru-RU" sz="2400" dirty="0"/>
              <a:t>первый взгляд зонтичное </a:t>
            </a:r>
            <a:r>
              <a:rPr lang="ru-RU" sz="2400" dirty="0" smtClean="0"/>
              <a:t>с </a:t>
            </a:r>
            <a:r>
              <a:rPr lang="ru-RU" sz="2400" dirty="0"/>
              <a:t>приятным запахом морковки – одно из самых ядовитых во флоре России. </a:t>
            </a:r>
            <a:r>
              <a:rPr lang="ru-RU" sz="2400" dirty="0" smtClean="0"/>
              <a:t>Чаще всего люди в нашем регионе травятся именно им</a:t>
            </a:r>
            <a:r>
              <a:rPr lang="ru-RU" sz="2400" dirty="0" smtClean="0"/>
              <a:t>.</a:t>
            </a:r>
          </a:p>
          <a:p>
            <a:pPr marL="0" indent="0" hangingPunct="0">
              <a:buNone/>
            </a:pPr>
            <a:r>
              <a:rPr lang="ru-RU" sz="2400" b="1" dirty="0">
                <a:solidFill>
                  <a:srgbClr val="7030A0"/>
                </a:solidFill>
              </a:rPr>
              <a:t>Признаки</a:t>
            </a:r>
            <a:r>
              <a:rPr lang="ru-RU" sz="2400" dirty="0"/>
              <a:t>: </a:t>
            </a:r>
            <a:r>
              <a:rPr lang="ru-RU" sz="2400" dirty="0" smtClean="0"/>
              <a:t>1.растет </a:t>
            </a:r>
            <a:r>
              <a:rPr lang="ru-RU" sz="2400" dirty="0"/>
              <a:t>у </a:t>
            </a:r>
            <a:r>
              <a:rPr lang="ru-RU" sz="2400" dirty="0" smtClean="0"/>
              <a:t>воды 2.рассечение </a:t>
            </a:r>
            <a:r>
              <a:rPr lang="ru-RU" sz="2400" dirty="0"/>
              <a:t>листа напоминает коноплю (яд</a:t>
            </a:r>
            <a:r>
              <a:rPr lang="ru-RU" sz="2400" dirty="0" smtClean="0"/>
              <a:t>!) 3. корневище на разрезе с </a:t>
            </a:r>
            <a:r>
              <a:rPr lang="ru-RU" sz="2400" dirty="0"/>
              <a:t>воздушными </a:t>
            </a:r>
            <a:r>
              <a:rPr lang="ru-RU" sz="2400" dirty="0" smtClean="0"/>
              <a:t>полостями</a:t>
            </a:r>
            <a:endParaRPr lang="ru-RU" sz="2400" dirty="0"/>
          </a:p>
        </p:txBody>
      </p:sp>
      <p:pic>
        <p:nvPicPr>
          <p:cNvPr id="2050" name="Picture 2" descr="http://prirodavysociny.cz/uploads/images/c7/c79897ac49115637cc4380c99d8459063b08ada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1370" y="0"/>
            <a:ext cx="5040630" cy="6720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121245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>
                <a:solidFill>
                  <a:srgbClr val="7030A0"/>
                </a:solidFill>
              </a:rPr>
              <a:t>Симптомы </a:t>
            </a:r>
            <a:r>
              <a:rPr lang="ru-RU" sz="3600" b="1" dirty="0" smtClean="0">
                <a:solidFill>
                  <a:srgbClr val="7030A0"/>
                </a:solidFill>
              </a:rPr>
              <a:t>отравления (проявляются </a:t>
            </a:r>
            <a:r>
              <a:rPr lang="ru-RU" sz="3600" b="1" dirty="0">
                <a:solidFill>
                  <a:srgbClr val="7030A0"/>
                </a:solidFill>
              </a:rPr>
              <a:t>через несколько минут): </a:t>
            </a:r>
            <a:endParaRPr lang="ru-RU" sz="3600" b="1" dirty="0">
              <a:solidFill>
                <a:srgbClr val="7030A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825625"/>
            <a:ext cx="7726680" cy="4351338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рвота</a:t>
            </a:r>
            <a:r>
              <a:rPr lang="ru-RU" dirty="0" smtClean="0"/>
              <a:t>, слюноотделение, головокружение, сильные судороги, кожа бледнеет, зрачки расширяются.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Яд </a:t>
            </a:r>
            <a:r>
              <a:rPr lang="ru-RU" dirty="0" smtClean="0"/>
              <a:t>вызывает паралич окончаний двигательных нервов.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Смерть </a:t>
            </a:r>
            <a:r>
              <a:rPr lang="ru-RU" dirty="0" smtClean="0"/>
              <a:t>наступает из-за судорог, приводящих к удушью. 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64880" y="2959100"/>
            <a:ext cx="3352800" cy="3352800"/>
          </a:xfrm>
          <a:prstGeom prst="rect">
            <a:avLst/>
          </a:prstGeom>
        </p:spPr>
      </p:pic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1143000" y="5838409"/>
            <a:ext cx="7208520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</a:rPr>
              <a:t>КОРЕНЬ ЦИКУТЫ НА РАЗРЕЗЕ ИМЕЕТ ХАРАКТЕРНЫЕ ПОЛОСТИ</a:t>
            </a:r>
            <a:endParaRPr kumimoji="0" lang="ru-RU" altLang="ru-RU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28170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5819274" cy="1325563"/>
          </a:xfrm>
        </p:spPr>
        <p:txBody>
          <a:bodyPr/>
          <a:lstStyle/>
          <a:p>
            <a:r>
              <a:rPr lang="ru-RU" b="1" dirty="0">
                <a:solidFill>
                  <a:srgbClr val="7030A0"/>
                </a:solidFill>
                <a:latin typeface="+mn-lt"/>
                <a:ea typeface="+mn-ea"/>
                <a:cs typeface="+mn-cs"/>
              </a:rPr>
              <a:t>Волчье лыко</a:t>
            </a:r>
            <a:r>
              <a:rPr lang="ru-RU" i="1" dirty="0">
                <a:solidFill>
                  <a:srgbClr val="7030A0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i="1" dirty="0">
                <a:solidFill>
                  <a:srgbClr val="7030A0"/>
                </a:solidFill>
                <a:latin typeface="+mn-lt"/>
                <a:ea typeface="+mn-ea"/>
                <a:cs typeface="+mn-cs"/>
              </a:rPr>
              <a:t>Daphne </a:t>
            </a:r>
            <a:r>
              <a:rPr lang="en-US" i="1" dirty="0" err="1" smtClean="0">
                <a:solidFill>
                  <a:srgbClr val="7030A0"/>
                </a:solidFill>
                <a:latin typeface="+mn-lt"/>
                <a:ea typeface="+mn-ea"/>
                <a:cs typeface="+mn-cs"/>
              </a:rPr>
              <a:t>mezereum</a:t>
            </a: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825625"/>
            <a:ext cx="5669280" cy="4351338"/>
          </a:xfrm>
        </p:spPr>
        <p:txBody>
          <a:bodyPr>
            <a:normAutofit lnSpcReduction="10000"/>
          </a:bodyPr>
          <a:lstStyle/>
          <a:p>
            <a:r>
              <a:rPr lang="ru-RU" dirty="0"/>
              <a:t>В </a:t>
            </a:r>
            <a:r>
              <a:rPr lang="ru-RU" dirty="0" err="1" smtClean="0"/>
              <a:t>приручьевых</a:t>
            </a:r>
            <a:r>
              <a:rPr lang="ru-RU" dirty="0" smtClean="0"/>
              <a:t> зарослях, </a:t>
            </a:r>
            <a:r>
              <a:rPr lang="ru-RU" dirty="0"/>
              <a:t>по влажным опушкам изредка попадается невысокий кустарник </a:t>
            </a:r>
            <a:r>
              <a:rPr lang="ru-RU" dirty="0" smtClean="0"/>
              <a:t>волчье лыко. </a:t>
            </a:r>
          </a:p>
          <a:p>
            <a:r>
              <a:rPr lang="ru-RU" b="1" dirty="0" smtClean="0">
                <a:solidFill>
                  <a:srgbClr val="7030A0"/>
                </a:solidFill>
              </a:rPr>
              <a:t>Признаки</a:t>
            </a:r>
            <a:r>
              <a:rPr lang="ru-RU" dirty="0" smtClean="0"/>
              <a:t>: 1.маловетвистые стебли высотой около 120 см; 2.узкие (как у ивы) листья; 3.цветет в начале мая </a:t>
            </a:r>
            <a:r>
              <a:rPr lang="ru-RU" dirty="0" smtClean="0"/>
              <a:t>душистыми розовыми цветками (немного напоминающими сирень) до </a:t>
            </a:r>
            <a:r>
              <a:rPr lang="ru-RU" dirty="0" smtClean="0"/>
              <a:t>или одновременно с распусканием листвы. </a:t>
            </a:r>
            <a:endParaRPr lang="ru-RU" dirty="0"/>
          </a:p>
        </p:txBody>
      </p:sp>
      <p:pic>
        <p:nvPicPr>
          <p:cNvPr id="5122" name="Picture 2" descr="https://i.pinimg.com/originals/f6/3b/6e/f63b6eb5a4eb987f6fd1e88eda434baf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7480" y="888683"/>
            <a:ext cx="5454315" cy="51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0266034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4956175" cy="1325563"/>
          </a:xfrm>
        </p:spPr>
        <p:txBody>
          <a:bodyPr>
            <a:normAutofit/>
          </a:bodyPr>
          <a:lstStyle/>
          <a:p>
            <a:r>
              <a:rPr lang="ru-RU" sz="4800" b="1" dirty="0">
                <a:solidFill>
                  <a:srgbClr val="7030A0"/>
                </a:solidFill>
              </a:rPr>
              <a:t>Волчье </a:t>
            </a:r>
            <a:r>
              <a:rPr lang="ru-RU" sz="4800" b="1" dirty="0" smtClean="0">
                <a:solidFill>
                  <a:srgbClr val="7030A0"/>
                </a:solidFill>
              </a:rPr>
              <a:t>лыко</a:t>
            </a:r>
            <a:endParaRPr lang="ru-RU" sz="4800" dirty="0">
              <a:solidFill>
                <a:srgbClr val="7030A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1" y="1825625"/>
            <a:ext cx="475488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4. </a:t>
            </a:r>
            <a:r>
              <a:rPr lang="ru-RU" dirty="0" smtClean="0"/>
              <a:t>Плоды - </a:t>
            </a:r>
            <a:r>
              <a:rPr lang="ru-RU" dirty="0" smtClean="0"/>
              <a:t>красные, </a:t>
            </a:r>
            <a:r>
              <a:rPr lang="ru-RU" dirty="0"/>
              <a:t>блестящие</a:t>
            </a:r>
            <a:r>
              <a:rPr lang="ru-RU" dirty="0" smtClean="0"/>
              <a:t>, сидячие на стебле костянки </a:t>
            </a:r>
            <a:r>
              <a:rPr lang="ru-RU" dirty="0"/>
              <a:t>размером с косточку </a:t>
            </a:r>
            <a:r>
              <a:rPr lang="ru-RU" dirty="0" smtClean="0"/>
              <a:t>вишни.</a:t>
            </a:r>
          </a:p>
          <a:p>
            <a:pPr marL="0" indent="0">
              <a:buNone/>
            </a:pPr>
            <a:r>
              <a:rPr lang="ru-RU" sz="3600" b="1" dirty="0" smtClean="0">
                <a:solidFill>
                  <a:srgbClr val="FF0000"/>
                </a:solidFill>
              </a:rPr>
              <a:t>Они </a:t>
            </a:r>
            <a:r>
              <a:rPr lang="ru-RU" sz="3600" b="1" dirty="0" smtClean="0">
                <a:solidFill>
                  <a:srgbClr val="FF0000"/>
                </a:solidFill>
              </a:rPr>
              <a:t>очень </a:t>
            </a:r>
            <a:r>
              <a:rPr lang="ru-RU" sz="3600" b="1" dirty="0" smtClean="0">
                <a:solidFill>
                  <a:srgbClr val="FF0000"/>
                </a:solidFill>
              </a:rPr>
              <a:t>ядовиты</a:t>
            </a:r>
            <a:r>
              <a:rPr lang="ru-RU" sz="3600" b="1" dirty="0" smtClean="0">
                <a:solidFill>
                  <a:srgbClr val="FF0000"/>
                </a:solidFill>
              </a:rPr>
              <a:t>!!!</a:t>
            </a:r>
            <a:r>
              <a:rPr lang="ru-RU" sz="3600" b="1" dirty="0" smtClean="0">
                <a:solidFill>
                  <a:srgbClr val="FF0000"/>
                </a:solidFill>
              </a:rPr>
              <a:t> </a:t>
            </a:r>
          </a:p>
          <a:p>
            <a:pPr marL="0" indent="0">
              <a:buNone/>
            </a:pPr>
            <a:r>
              <a:rPr lang="ru-RU" dirty="0"/>
              <a:t>Б</a:t>
            </a:r>
            <a:r>
              <a:rPr lang="ru-RU" dirty="0"/>
              <a:t>ез</a:t>
            </a:r>
            <a:r>
              <a:rPr lang="ru-RU" dirty="0" smtClean="0"/>
              <a:t> </a:t>
            </a:r>
            <a:r>
              <a:rPr lang="ru-RU" dirty="0" smtClean="0"/>
              <a:t>квалифицированной помощи </a:t>
            </a:r>
            <a:r>
              <a:rPr lang="ru-RU" dirty="0" smtClean="0"/>
              <a:t>от</a:t>
            </a:r>
            <a:r>
              <a:rPr lang="ru-RU" dirty="0" smtClean="0"/>
              <a:t>равление приводит </a:t>
            </a:r>
            <a:r>
              <a:rPr lang="ru-RU" dirty="0" smtClean="0"/>
              <a:t>к смертельному исходу.  </a:t>
            </a:r>
          </a:p>
        </p:txBody>
      </p:sp>
      <p:pic>
        <p:nvPicPr>
          <p:cNvPr id="4" name="Picture 4" descr="https://remediumplanta.ru/herba/imgherba/volchnik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4375" y="365125"/>
            <a:ext cx="6290691" cy="637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9869760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800" b="1" dirty="0" smtClean="0">
                <a:solidFill>
                  <a:srgbClr val="7030A0"/>
                </a:solidFill>
              </a:rPr>
              <a:t>Вороний глаз четырехлистный</a:t>
            </a:r>
            <a:r>
              <a:rPr lang="ru-RU" sz="4800" dirty="0" smtClean="0">
                <a:solidFill>
                  <a:srgbClr val="7030A0"/>
                </a:solidFill>
              </a:rPr>
              <a:t> </a:t>
            </a:r>
            <a:r>
              <a:rPr lang="en-US" sz="4800" i="1" dirty="0" smtClean="0">
                <a:solidFill>
                  <a:srgbClr val="7030A0"/>
                </a:solidFill>
              </a:rPr>
              <a:t>Paris </a:t>
            </a:r>
            <a:r>
              <a:rPr lang="en-US" sz="4800" i="1" dirty="0" err="1" smtClean="0">
                <a:solidFill>
                  <a:srgbClr val="7030A0"/>
                </a:solidFill>
              </a:rPr>
              <a:t>quadrifolia</a:t>
            </a:r>
            <a:endParaRPr lang="ru-RU" sz="4800" dirty="0">
              <a:solidFill>
                <a:srgbClr val="7030A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825625"/>
            <a:ext cx="6004560" cy="4351338"/>
          </a:xfrm>
        </p:spPr>
        <p:txBody>
          <a:bodyPr>
            <a:normAutofit lnSpcReduction="10000"/>
          </a:bodyPr>
          <a:lstStyle/>
          <a:p>
            <a:pPr marL="0" indent="0" hangingPunct="0">
              <a:buNone/>
            </a:pPr>
            <a:r>
              <a:rPr lang="ru-RU" dirty="0" smtClean="0"/>
              <a:t>Лесное </a:t>
            </a:r>
            <a:r>
              <a:rPr lang="ru-RU" dirty="0"/>
              <a:t>растение с </a:t>
            </a:r>
            <a:r>
              <a:rPr lang="ru-RU" u="sng" dirty="0"/>
              <a:t>четырьмя </a:t>
            </a:r>
            <a:r>
              <a:rPr lang="ru-RU" u="sng" dirty="0" smtClean="0"/>
              <a:t>крестообразно расположенными листиками </a:t>
            </a:r>
            <a:r>
              <a:rPr lang="ru-RU" dirty="0" smtClean="0"/>
              <a:t>и </a:t>
            </a:r>
            <a:r>
              <a:rPr lang="ru-RU" u="sng" dirty="0" err="1" smtClean="0"/>
              <a:t>плодиком</a:t>
            </a:r>
            <a:r>
              <a:rPr lang="ru-RU" u="sng" dirty="0" smtClean="0"/>
              <a:t>, похожим на глаз </a:t>
            </a:r>
            <a:r>
              <a:rPr lang="ru-RU" u="sng" dirty="0"/>
              <a:t>вороны</a:t>
            </a:r>
            <a:r>
              <a:rPr lang="ru-RU" dirty="0"/>
              <a:t>. Растение </a:t>
            </a:r>
            <a:r>
              <a:rPr lang="ru-RU" b="1" dirty="0" smtClean="0"/>
              <a:t>смертельно </a:t>
            </a:r>
            <a:r>
              <a:rPr lang="ru-RU" b="1" dirty="0"/>
              <a:t>ядовито</a:t>
            </a:r>
            <a:r>
              <a:rPr lang="ru-RU" dirty="0"/>
              <a:t>. Особенно часты отравления детей, </a:t>
            </a:r>
            <a:r>
              <a:rPr lang="ru-RU" dirty="0" smtClean="0"/>
              <a:t>которые принимают </a:t>
            </a:r>
            <a:r>
              <a:rPr lang="ru-RU" dirty="0" smtClean="0"/>
              <a:t>ее за </a:t>
            </a:r>
            <a:r>
              <a:rPr lang="ru-RU" dirty="0" err="1" smtClean="0"/>
              <a:t>черничинку</a:t>
            </a:r>
            <a:r>
              <a:rPr lang="ru-RU" dirty="0" smtClean="0"/>
              <a:t>. </a:t>
            </a:r>
            <a:endParaRPr lang="ru-RU" dirty="0" smtClean="0"/>
          </a:p>
          <a:p>
            <a:pPr hangingPunct="0"/>
            <a:r>
              <a:rPr lang="ru-RU" u="sng" dirty="0" smtClean="0"/>
              <a:t>Симптомы</a:t>
            </a:r>
            <a:r>
              <a:rPr lang="ru-RU" u="sng" dirty="0" smtClean="0"/>
              <a:t> отравления</a:t>
            </a:r>
            <a:r>
              <a:rPr lang="ru-RU" dirty="0" smtClean="0"/>
              <a:t>: боли в животе, понос, рвота, приступы головокружения, судороги, нарушение работы сердца вплоть до его остановки.</a:t>
            </a:r>
          </a:p>
          <a:p>
            <a:pPr hangingPunct="0"/>
            <a:endParaRPr lang="ru-RU" dirty="0"/>
          </a:p>
        </p:txBody>
      </p:sp>
      <p:pic>
        <p:nvPicPr>
          <p:cNvPr id="9218" name="Picture 2" descr="https://polykhrest.od.ua/upload/drugs_week/Paris%20quadrifoli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1695" y="1825625"/>
            <a:ext cx="4873625" cy="37266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5476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1168</TotalTime>
  <Words>3459</Words>
  <Application>Microsoft Office PowerPoint</Application>
  <PresentationFormat>Широкоэкранный</PresentationFormat>
  <Paragraphs>207</Paragraphs>
  <Slides>42</Slides>
  <Notes>26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42</vt:i4>
      </vt:variant>
    </vt:vector>
  </HeadingPairs>
  <TitlesOfParts>
    <vt:vector size="47" baseType="lpstr">
      <vt:lpstr>Arial</vt:lpstr>
      <vt:lpstr>Calibri</vt:lpstr>
      <vt:lpstr>Calibri Light</vt:lpstr>
      <vt:lpstr>Times New Roman</vt:lpstr>
      <vt:lpstr>Тема Office</vt:lpstr>
      <vt:lpstr>ПИЩЕВЫЕ ОТРАВЛЕНИЯ НЕМИКРОБНОЙ ЭТИОЛОГИИ: Часть 1. Отравления ядовитыми растениями и грибами</vt:lpstr>
      <vt:lpstr>Пищевые инфекции и пищевые отравления</vt:lpstr>
      <vt:lpstr>Пищевые отравления немикробной этиологии составляют 1-2 %. Это:</vt:lpstr>
      <vt:lpstr>1. Ядовитые растения и грибы Ленинградской области</vt:lpstr>
      <vt:lpstr>Вех ядовитый или цикута Cicuta virosa</vt:lpstr>
      <vt:lpstr>Симптомы отравления (проявляются через несколько минут): </vt:lpstr>
      <vt:lpstr>Волчье лыко Daphne mezereum</vt:lpstr>
      <vt:lpstr>Волчье лыко</vt:lpstr>
      <vt:lpstr>Вороний глаз четырехлистный Paris quadrifolia</vt:lpstr>
      <vt:lpstr>Ландыш майский Convallaria majalis </vt:lpstr>
      <vt:lpstr>Майник двулистный Maianthemum bifolium – близкий родственник ландыша</vt:lpstr>
      <vt:lpstr>Майник двулистный</vt:lpstr>
      <vt:lpstr>Лютик ядовитый Ranunculus sceleratus</vt:lpstr>
      <vt:lpstr>Садовые представители семейства лютиковых тоже ядовиты!</vt:lpstr>
      <vt:lpstr>Садовые представители семейства лютиковых тоже ядовиты!</vt:lpstr>
      <vt:lpstr>Паслен сладко-горький Solanum dulcamara</vt:lpstr>
      <vt:lpstr>Белена</vt:lpstr>
      <vt:lpstr>Презентация PowerPoint</vt:lpstr>
      <vt:lpstr>ЯДОВИТЫЕ ГРИБЫ</vt:lpstr>
      <vt:lpstr>КРАСНЫЙ МУХОМОР служит для нас символом поганок. Однако, как раз он не является чемпионом по ядовитости. </vt:lpstr>
      <vt:lpstr>Бледная поганка (не растет у нас) и ее родственник мухомор белый или вонючий (обычен в Лен.области) СМЕРТЕЛЬНО ЯДОВИТЫ!</vt:lpstr>
      <vt:lpstr>Эти грибы содержат яд аманитин </vt:lpstr>
      <vt:lpstr>Презентация PowerPoint</vt:lpstr>
      <vt:lpstr>Французский врач Пьер Бастьен </vt:lpstr>
      <vt:lpstr>В 1981 г. в клинике Женевы д-р Бастьен съедает перед журналистами свою третью порцию бледной поганки </vt:lpstr>
      <vt:lpstr>ПРОТОКОЛ БАСТЬЕНА</vt:lpstr>
      <vt:lpstr>Галерина окаймленная Galerina marginata</vt:lpstr>
      <vt:lpstr>Говорушка побеленная – смертельно ядовита</vt:lpstr>
      <vt:lpstr>Свинушка тонкая Paxillus involutus</vt:lpstr>
      <vt:lpstr>Многие паутинники – ядовитые грибы</vt:lpstr>
      <vt:lpstr>Несколько общих правил для любителей дикорастущих грибов</vt:lpstr>
      <vt:lpstr>Вопросы на закрепление:</vt:lpstr>
      <vt:lpstr>2. Определите по снимку, где корневище корневого сельдерея, а где цикуты?</vt:lpstr>
      <vt:lpstr>3. Самый ядовитый гриб нашей природы</vt:lpstr>
      <vt:lpstr>4. Какой гриб долго считался съедобным, а сейчас считается ядовитым?</vt:lpstr>
      <vt:lpstr>5. Отвар каких грибов улучшает качество пищи?</vt:lpstr>
      <vt:lpstr>Что это за растения? Съедобны они или  ядовиты?</vt:lpstr>
      <vt:lpstr>Что это за растения? Съедобны они или  ядовиты?</vt:lpstr>
      <vt:lpstr>Что это за растения? Съедобны они или  ядовиты?</vt:lpstr>
      <vt:lpstr>Что это за растения? Съедобны они или  ядовиты?</vt:lpstr>
      <vt:lpstr>Что это за растения? Съедобны они или  ядовиты?</vt:lpstr>
      <vt:lpstr>Правильные ответы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ПИЩЕВЫЕ ОТРАВЛЕНИЯ НЕМИКРОБНОЙ ЭТОЛОГИИ</dc:title>
  <dc:creator>Марина</dc:creator>
  <cp:lastModifiedBy>Марина</cp:lastModifiedBy>
  <cp:revision>131</cp:revision>
  <dcterms:created xsi:type="dcterms:W3CDTF">2021-10-20T04:16:07Z</dcterms:created>
  <dcterms:modified xsi:type="dcterms:W3CDTF">2024-01-04T22:45:10Z</dcterms:modified>
</cp:coreProperties>
</file>