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3" r:id="rId2"/>
    <p:sldId id="284" r:id="rId3"/>
    <p:sldId id="257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5704" autoAdjust="0"/>
  </p:normalViewPr>
  <p:slideViewPr>
    <p:cSldViewPr snapToGrid="0">
      <p:cViewPr varScale="1">
        <p:scale>
          <a:sx n="73" d="100"/>
          <a:sy n="73" d="100"/>
        </p:scale>
        <p:origin x="20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29346-8034-49D7-AE50-DFDC57E0F369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B969C-E177-470B-949D-5ACF4AD95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3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Презентация урока по микробиологии для студентов 2 курса, обучающихся по специальности «Повар-кондитер»: "ПИЩЕВЫЕ ОТРАВЛЕНИЯ НЕМИКРОБНОЙ ЭТИОЛОГИИ: Часть 2. </a:t>
            </a:r>
            <a:r>
              <a:rPr lang="ru-RU" smtClean="0"/>
              <a:t>Отравления временно ядовитыми продуктами и веществами химической природы"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B969C-E177-470B-949D-5ACF4AD95BE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005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53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7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1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4574-A563-43B6-BC0B-67A9781D6CF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5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Отравления печенью, икрой и молокой некоторых видов рыб.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период нереста щуки, окуня, налима, усача, белуги, скумбрии их органы и ткани (печень, икра и молока) могут стать ядовитыми и вызвать тяжелое пищевое отравление (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токсикоин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фекцию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и/или аллергическую реакцию.</a:t>
            </a:r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58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Юксовская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болезнь (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гаффская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болезнь, 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сартланская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болезнь, острый алиментарный миозит) — 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алиментарнотоксическая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пароксизмальная 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миоглобинурия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Места вспышек: 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Юксовское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озеро (1934—1936 годы)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90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(смертельная доза для человека — менее 1 мг), блокирует натриевые каналы нервных клеток и проведение нервных импульсов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95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1 — эпифиз (шишковидная железа); 2 — гипофиз;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635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303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7F52-C703-49EE-B0EF-81795820D0A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4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525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608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89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94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12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56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12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820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91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8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1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697F6-51BA-47E2-89AA-BB65F785B261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9A008-802E-4200-94B6-85E31D5D2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621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10884"/>
            <a:ext cx="9144000" cy="3191204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ПИЩЕВЫЕ ОТРАВЛЕНИЯ НЕМИКРОБНОЙ </a:t>
            </a:r>
            <a:r>
              <a:rPr lang="ru-RU" sz="5300" b="1" dirty="0" smtClean="0"/>
              <a:t>ЭТИОЛОГИИ:</a:t>
            </a:r>
            <a:br>
              <a:rPr lang="ru-RU" sz="5300" b="1" dirty="0" smtClean="0"/>
            </a:br>
            <a:r>
              <a:rPr lang="ru-RU" sz="4900" dirty="0" smtClean="0"/>
              <a:t>Часть 2. Отравления </a:t>
            </a:r>
            <a:r>
              <a:rPr lang="ru-RU" sz="4900" dirty="0" smtClean="0"/>
              <a:t>временно ядовитыми </a:t>
            </a:r>
            <a:r>
              <a:rPr lang="ru-RU" sz="4900" dirty="0" smtClean="0"/>
              <a:t>продуктами и </a:t>
            </a:r>
            <a:br>
              <a:rPr lang="ru-RU" sz="4900" dirty="0" smtClean="0"/>
            </a:br>
            <a:r>
              <a:rPr lang="ru-RU" sz="4900" dirty="0" smtClean="0"/>
              <a:t>веществами химической природы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9290" y="4211638"/>
            <a:ext cx="5452533" cy="1655762"/>
          </a:xfrm>
        </p:spPr>
        <p:txBody>
          <a:bodyPr>
            <a:normAutofit/>
          </a:bodyPr>
          <a:lstStyle/>
          <a:p>
            <a:pPr algn="r"/>
            <a:r>
              <a:rPr lang="ru-RU" sz="3200" dirty="0"/>
              <a:t>Автор-разработчик: </a:t>
            </a:r>
          </a:p>
          <a:p>
            <a:pPr algn="r"/>
            <a:r>
              <a:rPr lang="ru-RU" sz="3200" dirty="0" err="1" smtClean="0"/>
              <a:t>Кбн</a:t>
            </a:r>
            <a:r>
              <a:rPr lang="ru-RU" sz="3200" dirty="0" smtClean="0"/>
              <a:t> Макарова </a:t>
            </a:r>
            <a:r>
              <a:rPr lang="ru-RU" sz="3200" dirty="0"/>
              <a:t>(Столярская) Марина Вячеславовна</a:t>
            </a:r>
          </a:p>
          <a:p>
            <a:pPr algn="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3050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Сырая фасоль или мука из фасоли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313" y="2259588"/>
            <a:ext cx="7151687" cy="435129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202113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Токсин </a:t>
            </a:r>
            <a:r>
              <a:rPr lang="ru-RU" dirty="0" err="1" smtClean="0"/>
              <a:t>фазин</a:t>
            </a:r>
            <a:r>
              <a:rPr lang="ru-RU" dirty="0" smtClean="0"/>
              <a:t> </a:t>
            </a:r>
            <a:r>
              <a:rPr lang="ru-RU" dirty="0"/>
              <a:t>при нагревании разрушается. Отравление проявляется диспепсическими явлениями при употреблении сырой фасоли, в случае недостаточной термической обработки и использования в питании фасолевой муки при тех же условиях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4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Амигдалин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1690688"/>
            <a:ext cx="4210049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Содержится в</a:t>
            </a:r>
            <a:r>
              <a:rPr lang="ru-RU" dirty="0" smtClean="0"/>
              <a:t> </a:t>
            </a:r>
            <a:r>
              <a:rPr lang="ru-RU" b="1" dirty="0"/>
              <a:t>горьком миндале</a:t>
            </a:r>
            <a:r>
              <a:rPr lang="ru-RU" dirty="0"/>
              <a:t>, ядрах </a:t>
            </a:r>
            <a:r>
              <a:rPr lang="ru-RU" dirty="0" smtClean="0"/>
              <a:t>абрикосов, вишни и </a:t>
            </a:r>
            <a:r>
              <a:rPr lang="ru-RU" dirty="0"/>
              <a:t>др</a:t>
            </a:r>
            <a:r>
              <a:rPr lang="ru-RU" dirty="0" smtClean="0"/>
              <a:t>. При переваривании </a:t>
            </a:r>
            <a:r>
              <a:rPr lang="ru-RU" dirty="0"/>
              <a:t>отщепляет синильную кислоту. В легких случаях отравление проявляется головной болью и тошнотой, в тяжелых </a:t>
            </a:r>
            <a:r>
              <a:rPr lang="ru-RU" dirty="0" smtClean="0"/>
              <a:t>может </a:t>
            </a:r>
            <a:r>
              <a:rPr lang="ru-RU" dirty="0"/>
              <a:t>быть смертельный исход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</p:txBody>
      </p:sp>
      <p:pic>
        <p:nvPicPr>
          <p:cNvPr id="4098" name="Picture 2" descr="https://pro-orehi.ru/wp-content/uploads/d/6/c/d6c0e8f542f7174979ec5f769f0d29a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0"/>
            <a:ext cx="7242175" cy="407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49825" y="4111080"/>
            <a:ext cx="67087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Сладкий орех безопасен ( если не есть его килограммами). Горький (он имеет вяжущий горький вкус) содержит в 50 раз больше яда, чем сладкий. Смертельно опасная доза — всего 50 горьких орехов (для взрослого человека) и 5-10 орешков для маленького ребенка.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85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1587860/pub_5df688f03639e600af66e899_5df68acbd5bbc300b5b69b05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65125"/>
            <a:ext cx="9356725" cy="624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81800" cy="2054225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Отравления пчелиным медом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550" y="4610489"/>
            <a:ext cx="10515600" cy="2000250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собранным </a:t>
            </a:r>
            <a:r>
              <a:rPr lang="ru-RU" sz="3600" b="1" dirty="0"/>
              <a:t>пчелами с ядовитых растений (багульника болотного, рододендрона, азалии, дурмана, белены и др.). Отравление протекает остро, клиническая картина зависит от вида яда.</a:t>
            </a:r>
          </a:p>
        </p:txBody>
      </p:sp>
      <p:pic>
        <p:nvPicPr>
          <p:cNvPr id="5126" name="Picture 6" descr="http://tbdoc.ru/wp-content/uploads/b/9/4/b941eacf51097f8547189ea4e662a6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181" y="0"/>
            <a:ext cx="3883819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80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5417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Отравления пищевыми продуктами, содержащими ядовитые химические примеси и </a:t>
            </a:r>
            <a:r>
              <a:rPr lang="ru-RU" b="1" dirty="0" smtClean="0">
                <a:solidFill>
                  <a:srgbClr val="7030A0"/>
                </a:solidFill>
              </a:rPr>
              <a:t>радионуклиды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43151"/>
            <a:ext cx="10515600" cy="3833812"/>
          </a:xfrm>
        </p:spPr>
        <p:txBody>
          <a:bodyPr>
            <a:normAutofit/>
          </a:bodyPr>
          <a:lstStyle/>
          <a:p>
            <a:r>
              <a:rPr lang="ru-RU" sz="3200" dirty="0"/>
              <a:t>Пищевые продукты могут содержать ядовитые химические примеси (</a:t>
            </a:r>
            <a:r>
              <a:rPr lang="ru-RU" sz="3200" dirty="0">
                <a:solidFill>
                  <a:srgbClr val="FF0000"/>
                </a:solidFill>
              </a:rPr>
              <a:t>пестициды, соли азотной кислоты, микроэлементы и соли тяжелых металлов) и радионуклиды. 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Степень </a:t>
            </a:r>
            <a:r>
              <a:rPr lang="ru-RU" sz="3200" dirty="0"/>
              <a:t>опасности для здоровья человека пищевых продуктов, содержащих различные </a:t>
            </a:r>
            <a:r>
              <a:rPr lang="ru-RU" sz="3200" dirty="0" err="1"/>
              <a:t>радионукдиды</a:t>
            </a:r>
            <a:r>
              <a:rPr lang="ru-RU" sz="3200" dirty="0"/>
              <a:t>, установлена МАГАТЭ и количественно определена для каждого вещества.</a:t>
            </a:r>
          </a:p>
        </p:txBody>
      </p:sp>
    </p:spTree>
    <p:extLst>
      <p:ext uri="{BB962C8B-B14F-4D97-AF65-F5344CB8AC3E}">
        <p14:creationId xmlns:p14="http://schemas.microsoft.com/office/powerpoint/2010/main" val="119923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Отравления остаточными количествами пестицидов (ядохимикатов)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Пестициды </a:t>
            </a:r>
            <a:r>
              <a:rPr lang="ru-RU" dirty="0"/>
              <a:t>делятся </a:t>
            </a:r>
            <a:r>
              <a:rPr lang="ru-RU" dirty="0" smtClean="0"/>
              <a:t>1. по </a:t>
            </a:r>
            <a:r>
              <a:rPr lang="ru-RU" dirty="0"/>
              <a:t>степени токсичности, способности к </a:t>
            </a:r>
            <a:r>
              <a:rPr lang="ru-RU" dirty="0" smtClean="0"/>
              <a:t>накоплению </a:t>
            </a:r>
            <a:r>
              <a:rPr lang="ru-RU" dirty="0"/>
              <a:t>и </a:t>
            </a:r>
            <a:r>
              <a:rPr lang="ru-RU" dirty="0" smtClean="0"/>
              <a:t>стойкости </a:t>
            </a:r>
            <a:r>
              <a:rPr lang="ru-RU" dirty="0"/>
              <a:t>в окружающей среде.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2: ПО НАПРАВЛЕННОСТИ ДЕЙСТВИЯ: </a:t>
            </a:r>
          </a:p>
          <a:p>
            <a:pPr marL="0" indent="0">
              <a:buNone/>
            </a:pPr>
            <a:r>
              <a:rPr lang="ru-RU" dirty="0" smtClean="0"/>
              <a:t>Инсектициды - против насекомых; </a:t>
            </a:r>
          </a:p>
          <a:p>
            <a:pPr marL="0" indent="0">
              <a:buNone/>
            </a:pPr>
            <a:r>
              <a:rPr lang="ru-RU" dirty="0" smtClean="0"/>
              <a:t>фунгициды - против грибов;</a:t>
            </a:r>
          </a:p>
          <a:p>
            <a:pPr marL="0" indent="0">
              <a:buNone/>
            </a:pPr>
            <a:r>
              <a:rPr lang="ru-RU" dirty="0" smtClean="0"/>
              <a:t>гербициды—против </a:t>
            </a:r>
            <a:r>
              <a:rPr lang="ru-RU" dirty="0"/>
              <a:t>сорняков </a:t>
            </a:r>
            <a:r>
              <a:rPr lang="ru-RU" dirty="0" smtClean="0"/>
              <a:t>и т.д.</a:t>
            </a:r>
          </a:p>
          <a:p>
            <a:pPr marL="0" indent="0">
              <a:buNone/>
            </a:pPr>
            <a:r>
              <a:rPr lang="ru-RU" dirty="0" smtClean="0"/>
              <a:t>ПО ХИМ. СТРУКТУРЕ: хлорорганические; </a:t>
            </a:r>
          </a:p>
          <a:p>
            <a:pPr marL="0" indent="0">
              <a:buNone/>
            </a:pPr>
            <a:r>
              <a:rPr lang="ru-RU" dirty="0"/>
              <a:t>ф</a:t>
            </a:r>
            <a:r>
              <a:rPr lang="ru-RU" dirty="0" smtClean="0"/>
              <a:t>осфорорганические</a:t>
            </a:r>
            <a:r>
              <a:rPr lang="ru-RU" dirty="0" smtClean="0"/>
              <a:t>; </a:t>
            </a:r>
            <a:r>
              <a:rPr lang="ru-RU" dirty="0" smtClean="0"/>
              <a:t>ртутьорганические и </a:t>
            </a:r>
            <a:r>
              <a:rPr lang="ru-RU" dirty="0"/>
              <a:t>др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550" y="2826774"/>
            <a:ext cx="3143250" cy="36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6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НИТРАТЫ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</a:t>
            </a:r>
            <a:r>
              <a:rPr lang="ru-RU" dirty="0" smtClean="0"/>
              <a:t>овощах</a:t>
            </a:r>
            <a:r>
              <a:rPr lang="ru-RU" dirty="0"/>
              <a:t>, бахчевых арбузах, дынях, </a:t>
            </a:r>
            <a:r>
              <a:rPr lang="ru-RU" dirty="0" smtClean="0"/>
              <a:t>фруктах </a:t>
            </a:r>
            <a:r>
              <a:rPr lang="ru-RU" dirty="0"/>
              <a:t>могут содержаться в большом количестве соли азотной кислоты (</a:t>
            </a:r>
            <a:r>
              <a:rPr lang="ru-RU" b="1" dirty="0"/>
              <a:t>нитраты</a:t>
            </a:r>
            <a:r>
              <a:rPr lang="ru-RU" dirty="0"/>
              <a:t>), применяемые в качестве удобрения. При их избыточном поступлении в организм ферментные системы ЖКТ не могут обеспечить полное превращение их в аммиак. Накапливаются промежуточные продукты обмена — </a:t>
            </a:r>
            <a:r>
              <a:rPr lang="ru-RU" b="1" dirty="0"/>
              <a:t>нитриты</a:t>
            </a:r>
            <a:r>
              <a:rPr lang="ru-RU" dirty="0"/>
              <a:t>. В кишечнике под воздействием микроорганизмов из нитритов образуются </a:t>
            </a:r>
            <a:r>
              <a:rPr lang="ru-RU" b="1" dirty="0" err="1"/>
              <a:t>нитрозамины</a:t>
            </a:r>
            <a:r>
              <a:rPr lang="ru-RU" dirty="0"/>
              <a:t>, оказывающие выраженное </a:t>
            </a:r>
            <a:r>
              <a:rPr lang="ru-RU" b="1" dirty="0"/>
              <a:t>токсическое (прежде всего на печень), онкогенное и мутагенное действие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38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tumentoday.ru/media/cache/17/35/173588dc0f929a9bb4d7a3e7b84397a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65125"/>
            <a:ext cx="8915400" cy="60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8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97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ПИЩЕВЫЕ ОТРАВЛЕНИЯ ПРИМЕСЯМИ ХИМИЧЕСКИХ ВЕЩЕСТВ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596" y="2698630"/>
            <a:ext cx="10515600" cy="244316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пищу могут попадать соли тяжелых металлов — свинца, меди, цинка и др. — из посуды, пищевой тары и аппаратуры.</a:t>
            </a:r>
          </a:p>
        </p:txBody>
      </p:sp>
    </p:spTree>
    <p:extLst>
      <p:ext uri="{BB962C8B-B14F-4D97-AF65-F5344CB8AC3E}">
        <p14:creationId xmlns:p14="http://schemas.microsoft.com/office/powerpoint/2010/main" val="34470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Свинец </a:t>
            </a:r>
            <a:r>
              <a:rPr lang="ru-RU" dirty="0" smtClean="0"/>
              <a:t>содержится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b="1" dirty="0"/>
              <a:t>олове</a:t>
            </a:r>
            <a:r>
              <a:rPr lang="ru-RU" dirty="0"/>
              <a:t>, используемом для медной и железной посуды (котлов),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b="1" dirty="0"/>
              <a:t>эмали</a:t>
            </a:r>
            <a:r>
              <a:rPr lang="ru-RU" dirty="0"/>
              <a:t> кастрюль и </a:t>
            </a:r>
            <a:r>
              <a:rPr lang="ru-RU" b="1" dirty="0"/>
              <a:t>глазури гончарных изделий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Возможны </a:t>
            </a:r>
            <a:r>
              <a:rPr lang="ru-RU" dirty="0"/>
              <a:t>хронические отравления свинцом при употреблении длительное время пищи из посуды, содержащей повышенные концентрации свинца.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Основные </a:t>
            </a:r>
            <a:r>
              <a:rPr lang="ru-RU" b="1" dirty="0"/>
              <a:t>симптомы отравления свинцом </a:t>
            </a:r>
            <a:r>
              <a:rPr lang="ru-RU" dirty="0"/>
              <a:t>— анемия, свинцовая кайма но краю десен, боли в животе, нарушения функций нервной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268946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ww.gorshochek-shop.ru/upload/iblock/34d/34d70fba59da9bfb95295402e554b07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710" y="0"/>
            <a:ext cx="6535290" cy="509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5.walmartimages.com/asr/4de43f07-11ab-4b4d-a96b-446577b0dda8_1.19dc369d95cb5bebd8baf2dd2445090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85" y="0"/>
            <a:ext cx="5241925" cy="524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569077"/>
            <a:ext cx="10515600" cy="793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Глазурованная и неглазурованная (пищевая) керамика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237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Пищевые инфекции и пищевые </a:t>
            </a:r>
            <a:r>
              <a:rPr lang="ru-RU" alt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отравления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559991"/>
              </p:ext>
            </p:extLst>
          </p:nvPr>
        </p:nvGraphicFramePr>
        <p:xfrm>
          <a:off x="838201" y="1456268"/>
          <a:ext cx="11150598" cy="5071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3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2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28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07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957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</a:rPr>
                        <a:t>Пищевые инфекции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</a:rPr>
                        <a:t>пищевые отравления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15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Бактериальные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effectLst/>
                        </a:rPr>
                        <a:t>Вирусные</a:t>
                      </a:r>
                      <a:endParaRPr lang="ru-RU" sz="20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</a:rPr>
                        <a:t>Микробного происхождения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Немикробного происхождения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2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Токсинами бактерий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Токсинами грибов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2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микотоксикозы</a:t>
                      </a:r>
                      <a:r>
                        <a:rPr lang="ru-RU" sz="2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42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1.Дизентерия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2.Холера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3.Брюшной тиф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4.Сальмонеллез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1.Ротавирус</a:t>
                      </a:r>
                      <a:endParaRPr lang="ru-RU" sz="18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2.Гепатит А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1.Ботулизм </a:t>
                      </a:r>
                      <a:endParaRPr lang="ru-RU" sz="20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2.Стафилококковое отравление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1.Афлатоксикоз</a:t>
                      </a:r>
                      <a:endParaRPr lang="ru-RU" sz="20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2.Фузариотоксикозы</a:t>
                      </a:r>
                      <a:endParaRPr lang="ru-RU" sz="18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3.Эрготизм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r>
                        <a:rPr lang="ru-RU" sz="2000" b="1" dirty="0" smtClean="0">
                          <a:effectLst/>
                        </a:rPr>
                        <a:t>. ядовитыми растениями или грибами</a:t>
                      </a:r>
                      <a:endParaRPr lang="ru-RU" sz="18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2.продуктами, временно </a:t>
                      </a:r>
                      <a:r>
                        <a:rPr lang="ru-RU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ядовитыми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веществами химической природы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0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Цинк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7162800" cy="4486275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оцинкованной посуде разрешается хранить </a:t>
            </a:r>
            <a:r>
              <a:rPr lang="ru-RU" b="1" dirty="0"/>
              <a:t>только холодную воду</a:t>
            </a:r>
            <a:r>
              <a:rPr lang="ru-RU" dirty="0"/>
              <a:t>. При использовании такой посуды для приготовления пищи, особенно </a:t>
            </a:r>
            <a:r>
              <a:rPr lang="ru-RU" b="1" dirty="0"/>
              <a:t>кислой</a:t>
            </a:r>
            <a:r>
              <a:rPr lang="ru-RU" dirty="0"/>
              <a:t>, возможны острые отравления цинком. </a:t>
            </a:r>
            <a:endParaRPr lang="ru-RU" dirty="0" smtClean="0"/>
          </a:p>
          <a:p>
            <a:r>
              <a:rPr lang="ru-RU" dirty="0" smtClean="0"/>
              <a:t>Клинические </a:t>
            </a:r>
            <a:r>
              <a:rPr lang="ru-RU" dirty="0"/>
              <a:t>проявления носят острый характер: инкубационный период короткий — от нескольких минут до нескольких часов (2—3), вкус металла во рту, рвота, понос, примесь крови в рвотных массах и испражнениях.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875" y="644525"/>
            <a:ext cx="382905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63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Медь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65125"/>
            <a:ext cx="7010400" cy="55626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62915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Отравления </a:t>
            </a:r>
            <a:r>
              <a:rPr lang="ru-RU" dirty="0"/>
              <a:t>медью редки, но возможны при хранении </a:t>
            </a:r>
            <a:r>
              <a:rPr lang="ru-RU" b="1" dirty="0"/>
              <a:t>кислой</a:t>
            </a:r>
            <a:r>
              <a:rPr lang="ru-RU" dirty="0"/>
              <a:t> пищи в медной посуде с нарушенной полудой. Соли меди вызывают острое отравление, оказывая прижигающее действие на слизистые оболочки пищеварительного тракта, вызывают </a:t>
            </a:r>
            <a:r>
              <a:rPr lang="ru-RU" dirty="0" err="1"/>
              <a:t>коликообразные</a:t>
            </a:r>
            <a:r>
              <a:rPr lang="ru-RU" dirty="0"/>
              <a:t> боли в животе, понос, резкую слабость.</a:t>
            </a:r>
          </a:p>
        </p:txBody>
      </p:sp>
    </p:spTree>
    <p:extLst>
      <p:ext uri="{BB962C8B-B14F-4D97-AF65-F5344CB8AC3E}">
        <p14:creationId xmlns:p14="http://schemas.microsoft.com/office/powerpoint/2010/main" val="368740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Принципы профилактики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153650" cy="4351338"/>
          </a:xfrm>
        </p:spPr>
        <p:txBody>
          <a:bodyPr/>
          <a:lstStyle/>
          <a:p>
            <a:r>
              <a:rPr lang="ru-RU" dirty="0" smtClean="0"/>
              <a:t>Основные </a:t>
            </a:r>
            <a:r>
              <a:rPr lang="ru-RU" dirty="0"/>
              <a:t>принципы профилактики пищевых отравлений немикробной природы заключаются в предупреждении попадания в пищу различных вредных примесей, а также использования продуктов, ядовитых по своей природе или ставших ядовитыми при определенных </a:t>
            </a:r>
            <a:r>
              <a:rPr lang="ru-RU" dirty="0" smtClean="0"/>
              <a:t>условиях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БУДЬТЕ ЗДОРОВЫ</a:t>
            </a:r>
            <a:r>
              <a:rPr lang="ru-RU" sz="88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9652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ТЕСТ ПИЩЕВЫЕ ОТРАВЛЕНИЯ НЕМИКРОБНОЙ </a:t>
            </a:r>
            <a:r>
              <a:rPr lang="ru-RU" dirty="0" smtClean="0"/>
              <a:t>ЭТИОЛОГИИ, часть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b="1" dirty="0" smtClean="0"/>
              <a:t>1. </a:t>
            </a:r>
            <a:r>
              <a:rPr lang="ru-RU" b="1" dirty="0" err="1" smtClean="0"/>
              <a:t>Юксовская</a:t>
            </a:r>
            <a:r>
              <a:rPr lang="ru-RU" b="1" dirty="0" smtClean="0"/>
              <a:t> </a:t>
            </a:r>
            <a:r>
              <a:rPr lang="ru-RU" b="1" dirty="0"/>
              <a:t>болезнь (1934—1936 г.) была вызвана отравлением </a:t>
            </a:r>
            <a:endParaRPr lang="ru-RU" dirty="0"/>
          </a:p>
          <a:p>
            <a:pPr lvl="0"/>
            <a:r>
              <a:rPr lang="ru-RU" dirty="0"/>
              <a:t>Грибами</a:t>
            </a:r>
          </a:p>
          <a:p>
            <a:pPr lvl="0"/>
            <a:r>
              <a:rPr lang="ru-RU" dirty="0"/>
              <a:t>Рыбой</a:t>
            </a:r>
          </a:p>
          <a:p>
            <a:pPr lvl="0"/>
            <a:r>
              <a:rPr lang="ru-RU" dirty="0"/>
              <a:t>Водой из </a:t>
            </a:r>
            <a:r>
              <a:rPr lang="ru-RU" dirty="0" err="1"/>
              <a:t>Юксовского</a:t>
            </a:r>
            <a:r>
              <a:rPr lang="ru-RU" dirty="0"/>
              <a:t> озера</a:t>
            </a:r>
          </a:p>
          <a:p>
            <a:pPr marL="0" lvl="0" indent="0">
              <a:buNone/>
            </a:pPr>
            <a:r>
              <a:rPr lang="ru-RU" b="1" dirty="0" smtClean="0"/>
              <a:t>2. Семенники</a:t>
            </a:r>
            <a:r>
              <a:rPr lang="ru-RU" b="1" dirty="0"/>
              <a:t>, надпочечники, поджелудочная железа убойных животных могут вызвать</a:t>
            </a:r>
            <a:endParaRPr lang="ru-RU" dirty="0"/>
          </a:p>
          <a:p>
            <a:pPr lvl="0"/>
            <a:r>
              <a:rPr lang="ru-RU" dirty="0"/>
              <a:t>Смертельное отравление</a:t>
            </a:r>
          </a:p>
          <a:p>
            <a:pPr lvl="0"/>
            <a:r>
              <a:rPr lang="ru-RU" dirty="0" err="1"/>
              <a:t>Несмертельное</a:t>
            </a:r>
            <a:r>
              <a:rPr lang="ru-RU" dirty="0"/>
              <a:t> отравление</a:t>
            </a:r>
          </a:p>
          <a:p>
            <a:pPr lvl="0"/>
            <a:r>
              <a:rPr lang="ru-RU" dirty="0"/>
              <a:t>Не могут вызвать отравление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8226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78933"/>
            <a:ext cx="10515600" cy="539803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b="1" dirty="0" smtClean="0"/>
              <a:t>3. Размножение </a:t>
            </a:r>
            <a:r>
              <a:rPr lang="ru-RU" b="1" dirty="0"/>
              <a:t>одноклеточных водорослей, сопровождаемое изменением цвета («цветением») воды может сделать ядовитыми</a:t>
            </a:r>
            <a:endParaRPr lang="ru-RU" dirty="0"/>
          </a:p>
          <a:p>
            <a:pPr lvl="0"/>
            <a:r>
              <a:rPr lang="ru-RU" dirty="0"/>
              <a:t>Рыб</a:t>
            </a:r>
          </a:p>
          <a:p>
            <a:pPr lvl="0"/>
            <a:r>
              <a:rPr lang="ru-RU" dirty="0"/>
              <a:t>Мидий и др. моллюсков</a:t>
            </a:r>
          </a:p>
          <a:p>
            <a:pPr lvl="0"/>
            <a:r>
              <a:rPr lang="ru-RU" dirty="0"/>
              <a:t>Омаров и крабов</a:t>
            </a:r>
          </a:p>
          <a:p>
            <a:pPr lvl="0"/>
            <a:r>
              <a:rPr lang="ru-RU" dirty="0"/>
              <a:t>Верны все ответы</a:t>
            </a:r>
          </a:p>
          <a:p>
            <a:pPr marL="0" lvl="0" indent="0">
              <a:buNone/>
            </a:pPr>
            <a:r>
              <a:rPr lang="ru-RU" b="1" dirty="0" smtClean="0"/>
              <a:t>4. Картофель </a:t>
            </a:r>
            <a:r>
              <a:rPr lang="ru-RU" b="1" dirty="0"/>
              <a:t>может вызвать отравление, если (выбрать все правильные ответы)</a:t>
            </a:r>
            <a:endParaRPr lang="ru-RU" dirty="0"/>
          </a:p>
          <a:p>
            <a:pPr lvl="0"/>
            <a:r>
              <a:rPr lang="ru-RU" dirty="0"/>
              <a:t>Он хранился на свету и позеленел </a:t>
            </a:r>
          </a:p>
          <a:p>
            <a:pPr lvl="0"/>
            <a:r>
              <a:rPr lang="ru-RU" dirty="0"/>
              <a:t>Варить его в кожуре с ростками</a:t>
            </a:r>
          </a:p>
          <a:p>
            <a:pPr lvl="0"/>
            <a:r>
              <a:rPr lang="ru-RU" dirty="0"/>
              <a:t>Жарить молодой </a:t>
            </a:r>
            <a:r>
              <a:rPr lang="ru-RU" dirty="0" smtClean="0"/>
              <a:t>картофель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887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82133"/>
            <a:ext cx="10515600" cy="5194830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5. Фасоль </a:t>
            </a:r>
            <a:r>
              <a:rPr lang="ru-RU" b="1" dirty="0"/>
              <a:t>надо хорошо проваривать, иначе </a:t>
            </a:r>
            <a:endParaRPr lang="ru-RU" dirty="0"/>
          </a:p>
          <a:p>
            <a:pPr lvl="0"/>
            <a:r>
              <a:rPr lang="ru-RU" dirty="0"/>
              <a:t>Будет тяжелое отравление</a:t>
            </a:r>
          </a:p>
          <a:p>
            <a:pPr lvl="0"/>
            <a:r>
              <a:rPr lang="ru-RU" dirty="0"/>
              <a:t>Будет диспепсия (расстройство кишечника)</a:t>
            </a:r>
          </a:p>
          <a:p>
            <a:pPr marL="0" lvl="0" indent="0">
              <a:buNone/>
            </a:pPr>
            <a:r>
              <a:rPr lang="ru-RU" dirty="0" smtClean="0"/>
              <a:t>6. </a:t>
            </a:r>
            <a:r>
              <a:rPr lang="ru-RU" b="1" dirty="0"/>
              <a:t>Яд, содержащий сенильную кислоту, содержится (выбрать все правильные ответы)</a:t>
            </a:r>
            <a:endParaRPr lang="ru-RU" dirty="0"/>
          </a:p>
          <a:p>
            <a:pPr lvl="0"/>
            <a:r>
              <a:rPr lang="ru-RU" dirty="0"/>
              <a:t>В сладком миндале</a:t>
            </a:r>
          </a:p>
          <a:p>
            <a:pPr lvl="0"/>
            <a:r>
              <a:rPr lang="ru-RU" dirty="0"/>
              <a:t>В горьком (диком миндале)</a:t>
            </a:r>
          </a:p>
          <a:p>
            <a:pPr lvl="0"/>
            <a:r>
              <a:rPr lang="ru-RU" dirty="0"/>
              <a:t>В ядрах косточковых плодов (вишни и др.)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874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45067"/>
            <a:ext cx="10515600" cy="543189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/>
              <a:t>7. Ядохимикаты</a:t>
            </a:r>
            <a:r>
              <a:rPr lang="ru-RU" b="1" dirty="0"/>
              <a:t>, применяемые для обработки сельскохозяйственных культур (выбрать все правильные ответы)</a:t>
            </a:r>
            <a:endParaRPr lang="ru-RU" dirty="0"/>
          </a:p>
          <a:p>
            <a:pPr lvl="0"/>
            <a:r>
              <a:rPr lang="ru-RU" dirty="0"/>
              <a:t>Способны накапливаться в организме</a:t>
            </a:r>
          </a:p>
          <a:p>
            <a:pPr lvl="0"/>
            <a:r>
              <a:rPr lang="ru-RU" dirty="0"/>
              <a:t>При регулярном употреблении разрушают печень</a:t>
            </a:r>
          </a:p>
          <a:p>
            <a:pPr lvl="0"/>
            <a:r>
              <a:rPr lang="ru-RU" dirty="0"/>
              <a:t>Безопасны для людей</a:t>
            </a:r>
          </a:p>
          <a:p>
            <a:pPr marL="0" lvl="0" indent="0">
              <a:buNone/>
            </a:pPr>
            <a:r>
              <a:rPr lang="ru-RU" b="1" dirty="0" smtClean="0"/>
              <a:t>8. Избыток </a:t>
            </a:r>
            <a:r>
              <a:rPr lang="ru-RU" b="1" dirty="0"/>
              <a:t>каких минеральных удобрений может накапливаться в овощах и фруктах и вызвать отравления? </a:t>
            </a:r>
            <a:endParaRPr lang="ru-RU" dirty="0"/>
          </a:p>
          <a:p>
            <a:pPr lvl="0"/>
            <a:r>
              <a:rPr lang="ru-RU" dirty="0"/>
              <a:t>фосфаты</a:t>
            </a:r>
          </a:p>
          <a:p>
            <a:pPr lvl="0"/>
            <a:r>
              <a:rPr lang="ru-RU" dirty="0"/>
              <a:t>нитраты</a:t>
            </a:r>
          </a:p>
          <a:p>
            <a:pPr lvl="0"/>
            <a:r>
              <a:rPr lang="ru-RU" dirty="0"/>
              <a:t>калийные удобрения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097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5200"/>
            <a:ext cx="10515600" cy="52117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/>
              <a:t>9. В </a:t>
            </a:r>
            <a:r>
              <a:rPr lang="ru-RU" b="1" dirty="0"/>
              <a:t>оцинкованных ведрах можно хранить </a:t>
            </a:r>
            <a:endParaRPr lang="ru-RU" dirty="0"/>
          </a:p>
          <a:p>
            <a:pPr lvl="0"/>
            <a:r>
              <a:rPr lang="ru-RU" dirty="0"/>
              <a:t>Пищевые продукты</a:t>
            </a:r>
          </a:p>
          <a:p>
            <a:pPr lvl="0"/>
            <a:r>
              <a:rPr lang="ru-RU" dirty="0"/>
              <a:t>Только холодную воду</a:t>
            </a:r>
          </a:p>
          <a:p>
            <a:pPr lvl="0"/>
            <a:r>
              <a:rPr lang="ru-RU" dirty="0"/>
              <a:t>Горячую воду</a:t>
            </a:r>
          </a:p>
          <a:p>
            <a:pPr marL="0" lvl="0" indent="0">
              <a:buNone/>
            </a:pPr>
            <a:r>
              <a:rPr lang="ru-RU" b="1" dirty="0" smtClean="0"/>
              <a:t>10. Ядовитое </a:t>
            </a:r>
            <a:r>
              <a:rPr lang="ru-RU" b="1" dirty="0"/>
              <a:t>вещество, содержащееся в глазурованной керамической посуде - </a:t>
            </a:r>
            <a:endParaRPr lang="ru-RU" dirty="0"/>
          </a:p>
          <a:p>
            <a:pPr lvl="0"/>
            <a:r>
              <a:rPr lang="ru-RU" dirty="0"/>
              <a:t>Цинк</a:t>
            </a:r>
          </a:p>
          <a:p>
            <a:pPr lvl="0"/>
            <a:r>
              <a:rPr lang="ru-RU" dirty="0" smtClean="0"/>
              <a:t>Свинец</a:t>
            </a:r>
          </a:p>
          <a:p>
            <a:pPr lvl="0"/>
            <a:r>
              <a:rPr lang="ru-RU" dirty="0" smtClean="0"/>
              <a:t>Медь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32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Отравления ядовитыми продуктами животного происхождения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360332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Рыбы</a:t>
            </a:r>
            <a:r>
              <a:rPr lang="ru-RU" sz="4400" b="1" dirty="0">
                <a:solidFill>
                  <a:srgbClr val="FF0000"/>
                </a:solidFill>
              </a:rPr>
              <a:t>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минога</a:t>
            </a:r>
            <a:r>
              <a:rPr lang="ru-RU" dirty="0" smtClean="0"/>
              <a:t> </a:t>
            </a:r>
            <a:r>
              <a:rPr lang="ru-RU" dirty="0" smtClean="0"/>
              <a:t>– ядовита слизь</a:t>
            </a:r>
            <a:endParaRPr lang="ru-RU" dirty="0" smtClean="0"/>
          </a:p>
          <a:p>
            <a:r>
              <a:rPr lang="ru-RU" b="1" dirty="0">
                <a:solidFill>
                  <a:srgbClr val="FF0000"/>
                </a:solidFill>
              </a:rPr>
              <a:t>фугу</a:t>
            </a:r>
            <a:r>
              <a:rPr lang="ru-RU" dirty="0" smtClean="0"/>
              <a:t> (Японское море) – </a:t>
            </a:r>
            <a:r>
              <a:rPr lang="ru-RU" dirty="0" err="1" smtClean="0"/>
              <a:t>внутр.органы</a:t>
            </a:r>
            <a:endParaRPr lang="ru-RU" dirty="0" smtClean="0"/>
          </a:p>
          <a:p>
            <a:r>
              <a:rPr lang="ru-RU" dirty="0" smtClean="0"/>
              <a:t>В период нереста </a:t>
            </a:r>
            <a:r>
              <a:rPr lang="ru-RU" b="1" dirty="0" smtClean="0">
                <a:solidFill>
                  <a:srgbClr val="FF0000"/>
                </a:solidFill>
              </a:rPr>
              <a:t>щуки, окуня, налима</a:t>
            </a:r>
            <a:r>
              <a:rPr lang="ru-RU" dirty="0" smtClean="0"/>
              <a:t>, усача, белуги, </a:t>
            </a:r>
            <a:r>
              <a:rPr lang="ru-RU" b="1" dirty="0" smtClean="0">
                <a:solidFill>
                  <a:srgbClr val="FF0000"/>
                </a:solidFill>
              </a:rPr>
              <a:t>скумбрии</a:t>
            </a:r>
            <a:r>
              <a:rPr lang="ru-RU" dirty="0" smtClean="0"/>
              <a:t> их органы и ткани (</a:t>
            </a:r>
            <a:r>
              <a:rPr lang="ru-RU" b="1" dirty="0" smtClean="0"/>
              <a:t>печень, икра и молока</a:t>
            </a:r>
            <a:r>
              <a:rPr lang="ru-RU" dirty="0" smtClean="0"/>
              <a:t>) могут стать ядовитыми и вызвать тяжелое пищевое отравление (</a:t>
            </a:r>
            <a:r>
              <a:rPr lang="ru-RU" dirty="0" err="1" smtClean="0"/>
              <a:t>токсикоин</a:t>
            </a:r>
            <a:r>
              <a:rPr lang="ru-RU" dirty="0" smtClean="0"/>
              <a:t>- </a:t>
            </a:r>
            <a:r>
              <a:rPr lang="ru-RU" dirty="0" err="1" smtClean="0"/>
              <a:t>фекцию</a:t>
            </a:r>
            <a:r>
              <a:rPr lang="ru-RU" dirty="0" smtClean="0"/>
              <a:t>) и/или аллергическую реакцию</a:t>
            </a:r>
          </a:p>
        </p:txBody>
      </p:sp>
      <p:pic>
        <p:nvPicPr>
          <p:cNvPr id="1026" name="Picture 2" descr="https://activefisher.net/wp-content/uploads/3/8/0/38037dc100597e5818b7d63fa036f1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532" y="1951670"/>
            <a:ext cx="6993467" cy="490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5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Отравления неядовитой рыбой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3743"/>
            <a:ext cx="10515600" cy="46932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Могут </a:t>
            </a:r>
            <a:r>
              <a:rPr lang="ru-RU" dirty="0"/>
              <a:t>возникнуть в случаях употребления в пищу 5-6 месячной молоди окуня, щуки, судака, налима, выловленных в </a:t>
            </a:r>
            <a:r>
              <a:rPr lang="ru-RU" b="1" dirty="0" err="1">
                <a:solidFill>
                  <a:srgbClr val="FF0000"/>
                </a:solidFill>
              </a:rPr>
              <a:t>Юксовском</a:t>
            </a:r>
            <a:r>
              <a:rPr lang="ru-RU" b="1" dirty="0">
                <a:solidFill>
                  <a:srgbClr val="FF0000"/>
                </a:solidFill>
              </a:rPr>
              <a:t> озере </a:t>
            </a:r>
            <a:r>
              <a:rPr lang="ru-RU" dirty="0"/>
              <a:t>Ленинградской </a:t>
            </a:r>
            <a:r>
              <a:rPr lang="ru-RU" dirty="0" smtClean="0"/>
              <a:t>области. </a:t>
            </a:r>
            <a:r>
              <a:rPr lang="ru-RU" dirty="0"/>
              <a:t>Зафиксированы эпидемические вспышки в весенне-летний период. Рыба становилась токсичной и одновременно возникали отравления людей и массовая гибель рыбы, водоплавающей птицы и животных, питающихся этой рыбой. </a:t>
            </a:r>
            <a:endParaRPr lang="ru-RU" dirty="0" smtClean="0"/>
          </a:p>
          <a:p>
            <a:r>
              <a:rPr lang="ru-RU" dirty="0" smtClean="0"/>
              <a:t>Острое </a:t>
            </a:r>
            <a:r>
              <a:rPr lang="ru-RU" dirty="0"/>
              <a:t>начало </a:t>
            </a:r>
            <a:r>
              <a:rPr lang="ru-RU" dirty="0" smtClean="0"/>
              <a:t>отравления </a:t>
            </a:r>
            <a:r>
              <a:rPr lang="ru-RU" dirty="0"/>
              <a:t>возникает во время физической нагрузки. </a:t>
            </a:r>
            <a:r>
              <a:rPr lang="ru-RU" dirty="0" smtClean="0"/>
              <a:t>Симптомы: </a:t>
            </a:r>
            <a:r>
              <a:rPr lang="ru-RU" dirty="0"/>
              <a:t>резкие боли в </a:t>
            </a:r>
            <a:r>
              <a:rPr lang="ru-RU" dirty="0" smtClean="0"/>
              <a:t>мышцах, </a:t>
            </a:r>
            <a:r>
              <a:rPr lang="ru-RU" dirty="0"/>
              <a:t>затрудненное дыхание, невозможность стоять. Приступы повторяются в течение нескольких суток. Цвет мочи </a:t>
            </a:r>
            <a:r>
              <a:rPr lang="ru-RU" dirty="0" smtClean="0"/>
              <a:t>буро-коричневый </a:t>
            </a:r>
            <a:r>
              <a:rPr lang="ru-RU" dirty="0"/>
              <a:t>в связи с </a:t>
            </a:r>
            <a:r>
              <a:rPr lang="ru-RU" dirty="0" err="1"/>
              <a:t>миоглобинурией</a:t>
            </a:r>
            <a:r>
              <a:rPr lang="ru-RU" dirty="0"/>
              <a:t>. В тяжелых случаях развивается острая анурия и на 5-11-е сутки — смерть. Считают, что </a:t>
            </a:r>
            <a:r>
              <a:rPr lang="ru-RU" b="1" dirty="0">
                <a:solidFill>
                  <a:srgbClr val="FF0000"/>
                </a:solidFill>
              </a:rPr>
              <a:t>ядовитое вещество </a:t>
            </a:r>
            <a:r>
              <a:rPr lang="ru-RU" b="1" dirty="0" smtClean="0">
                <a:solidFill>
                  <a:srgbClr val="FF0000"/>
                </a:solidFill>
              </a:rPr>
              <a:t>содержится </a:t>
            </a:r>
            <a:r>
              <a:rPr lang="ru-RU" b="1" dirty="0">
                <a:solidFill>
                  <a:srgbClr val="FF0000"/>
                </a:solidFill>
              </a:rPr>
              <a:t>в сине-зеленых водорослях, которыми питаются молодые рыбки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5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066" y="1690688"/>
            <a:ext cx="5805488" cy="4351338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Юксовичи</a:t>
            </a:r>
            <a:r>
              <a:rPr lang="ru-RU" dirty="0"/>
              <a:t> упоминается в Уставной грамоте новгородского князя Святослава </a:t>
            </a:r>
            <a:r>
              <a:rPr lang="ru-RU" dirty="0" err="1"/>
              <a:t>Ольговича</a:t>
            </a:r>
            <a:r>
              <a:rPr lang="ru-RU" dirty="0"/>
              <a:t> в 1137 году.  “</a:t>
            </a:r>
            <a:r>
              <a:rPr lang="ru-RU" dirty="0" err="1"/>
              <a:t>Юкс</a:t>
            </a:r>
            <a:r>
              <a:rPr lang="ru-RU" dirty="0"/>
              <a:t>” – слово </a:t>
            </a:r>
            <a:r>
              <a:rPr lang="ru-RU" dirty="0" err="1"/>
              <a:t>вепского</a:t>
            </a:r>
            <a:r>
              <a:rPr lang="ru-RU" dirty="0"/>
              <a:t> происхождения, означающее либо первое поселение, либо поселения, расположенные вокруг одного озера. </a:t>
            </a:r>
            <a:r>
              <a:rPr lang="ru-RU" dirty="0" smtClean="0"/>
              <a:t>К </a:t>
            </a:r>
            <a:r>
              <a:rPr lang="ru-RU" dirty="0"/>
              <a:t>началу XX века вокруг озера было 25 крепких </a:t>
            </a:r>
            <a:r>
              <a:rPr lang="ru-RU" dirty="0" smtClean="0"/>
              <a:t>деревень. Вспышки </a:t>
            </a:r>
            <a:r>
              <a:rPr lang="ru-RU" dirty="0" err="1" smtClean="0"/>
              <a:t>Юксовской</a:t>
            </a:r>
            <a:r>
              <a:rPr lang="ru-RU" dirty="0" smtClean="0"/>
              <a:t> болезни фиксировались в 1934-1936 гг.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Юксовское</a:t>
            </a:r>
            <a:r>
              <a:rPr lang="ru-RU" b="1" dirty="0" smtClean="0"/>
              <a:t> </a:t>
            </a:r>
            <a:r>
              <a:rPr lang="ru-RU" b="1" dirty="0"/>
              <a:t>озеро </a:t>
            </a:r>
            <a:r>
              <a:rPr lang="ru-RU" b="1" dirty="0" smtClean="0"/>
              <a:t>(</a:t>
            </a:r>
            <a:r>
              <a:rPr lang="ru-RU" b="1" dirty="0" err="1" smtClean="0"/>
              <a:t>Подпорожский</a:t>
            </a:r>
            <a:r>
              <a:rPr lang="ru-RU" b="1" dirty="0" smtClean="0"/>
              <a:t> р-н Ленинградской области) и </a:t>
            </a:r>
            <a:r>
              <a:rPr lang="ru-RU" b="1" dirty="0" err="1" smtClean="0"/>
              <a:t>юксовская</a:t>
            </a:r>
            <a:r>
              <a:rPr lang="ru-RU" b="1" dirty="0" smtClean="0"/>
              <a:t> </a:t>
            </a:r>
            <a:r>
              <a:rPr lang="ru-RU" b="1" dirty="0" smtClean="0"/>
              <a:t>болезнь</a:t>
            </a:r>
            <a:endParaRPr lang="ru-RU" dirty="0"/>
          </a:p>
        </p:txBody>
      </p:sp>
      <p:pic>
        <p:nvPicPr>
          <p:cNvPr id="3074" name="Picture 2" descr="https://s3.nat-geo.ru/images/2019/5/16/7402553dd97e4d4691f3bb5d1a82732d.max-1200x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1690688"/>
            <a:ext cx="5437845" cy="408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3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Отравление морепродуктами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Мидии</a:t>
            </a:r>
            <a:r>
              <a:rPr lang="ru-RU" b="1" dirty="0">
                <a:solidFill>
                  <a:srgbClr val="FF0000"/>
                </a:solidFill>
              </a:rPr>
              <a:t>, моллюски и </a:t>
            </a:r>
            <a:r>
              <a:rPr lang="ru-RU" b="1" dirty="0" smtClean="0">
                <a:solidFill>
                  <a:srgbClr val="FF0000"/>
                </a:solidFill>
              </a:rPr>
              <a:t>ракообразные </a:t>
            </a:r>
            <a:r>
              <a:rPr lang="ru-RU" dirty="0"/>
              <a:t>также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могут стать </a:t>
            </a:r>
            <a:r>
              <a:rPr lang="ru-RU" dirty="0"/>
              <a:t>ядовитыми в летние месяцы </a:t>
            </a:r>
            <a:r>
              <a:rPr lang="ru-RU" dirty="0" smtClean="0"/>
              <a:t>при </a:t>
            </a:r>
            <a:r>
              <a:rPr lang="ru-RU" dirty="0"/>
              <a:t>питании </a:t>
            </a:r>
            <a:r>
              <a:rPr lang="ru-RU" dirty="0" err="1" smtClean="0"/>
              <a:t>цианобактериями</a:t>
            </a:r>
            <a:r>
              <a:rPr lang="ru-RU" dirty="0" smtClean="0"/>
              <a:t> </a:t>
            </a:r>
            <a:r>
              <a:rPr lang="ru-RU" dirty="0"/>
              <a:t>в периоды их бурного размножения («красные приливы»). </a:t>
            </a:r>
            <a:r>
              <a:rPr lang="ru-RU" dirty="0" err="1"/>
              <a:t>Сакситоксин</a:t>
            </a:r>
            <a:r>
              <a:rPr lang="ru-RU" dirty="0"/>
              <a:t> — один из сильнейших нервнопаралитических </a:t>
            </a:r>
            <a:r>
              <a:rPr lang="ru-RU" dirty="0" smtClean="0"/>
              <a:t>ядов. </a:t>
            </a:r>
            <a:r>
              <a:rPr lang="ru-RU" dirty="0"/>
              <a:t>При отравлении легкой степени уже через 30 минут у потерпевших возникает онемение губ и языка, кончиков пальцев, звон в ушах, головная боль, диарея. При тяжелых отравлениях — </a:t>
            </a:r>
            <a:r>
              <a:rPr lang="ru-RU" b="1" dirty="0"/>
              <a:t>паралич мышц </a:t>
            </a:r>
            <a:r>
              <a:rPr lang="ru-RU" dirty="0"/>
              <a:t>(в том числе — дыхательной мускулатуры) и угнетение дыхательного и сосудодвигательного центров, </a:t>
            </a:r>
            <a:r>
              <a:rPr lang="ru-RU" b="1" dirty="0"/>
              <a:t>остановка дыхания</a:t>
            </a:r>
            <a:r>
              <a:rPr lang="ru-RU" dirty="0"/>
              <a:t>. Смерть может наступить через 1-12 ч после приема в пищу зараженных морепродуктов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1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Семенники, надпочечники, вилочковая и поджелудочная железа убойных </a:t>
            </a:r>
            <a:r>
              <a:rPr lang="ru-RU" b="1" dirty="0" smtClean="0">
                <a:solidFill>
                  <a:srgbClr val="FF0000"/>
                </a:solidFill>
              </a:rPr>
              <a:t>животных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содержат большое количество гормонов и биологически активных веществ, которые слабо разрушаются при недостаточной термической обработке. Описаны случаи </a:t>
            </a:r>
            <a:r>
              <a:rPr lang="ru-RU" dirty="0" err="1" smtClean="0"/>
              <a:t>несмертельных</a:t>
            </a:r>
            <a:r>
              <a:rPr lang="ru-RU" dirty="0" smtClean="0"/>
              <a:t> отравлений тушеными надпочечниками, рагу из поджелудочной железы. Клинически отравление протекает с явлениями острого гастроэнтерита.</a:t>
            </a:r>
            <a:endParaRPr lang="ru-RU" dirty="0"/>
          </a:p>
        </p:txBody>
      </p:sp>
      <p:pic>
        <p:nvPicPr>
          <p:cNvPr id="2052" name="Picture 4" descr="https://bstudy.net/htm/img/23/14866/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16399"/>
            <a:ext cx="442912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52030" y="4180344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3 — околощитовидная; 4 — щитовидная и 5 — вилочковая железы; 6 — надпочечная и 7 — поджелудочная железы; 8 — желтое тело яичника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892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73275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Продукты могут </a:t>
            </a:r>
            <a:r>
              <a:rPr lang="ru-RU" b="1" dirty="0" smtClean="0">
                <a:solidFill>
                  <a:srgbClr val="FF0000"/>
                </a:solidFill>
              </a:rPr>
              <a:t>временно</a:t>
            </a:r>
            <a:r>
              <a:rPr lang="ru-RU" b="1" dirty="0" smtClean="0"/>
              <a:t> приобрести ядовитые свойства при неправильном хранении, переработке, использовании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87459" y="2438400"/>
            <a:ext cx="5017081" cy="373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37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Отравления </a:t>
            </a:r>
            <a:r>
              <a:rPr lang="ru-RU" b="1" dirty="0"/>
              <a:t>проросшим</a:t>
            </a:r>
            <a:r>
              <a:rPr lang="ru-RU" sz="2400" dirty="0" smtClean="0"/>
              <a:t> </a:t>
            </a:r>
            <a:r>
              <a:rPr lang="ru-RU" b="1" dirty="0"/>
              <a:t>зеленым</a:t>
            </a:r>
            <a:r>
              <a:rPr lang="ru-RU" sz="2400" dirty="0" smtClean="0"/>
              <a:t> </a:t>
            </a:r>
            <a:r>
              <a:rPr lang="ru-RU" b="1" dirty="0" smtClean="0"/>
              <a:t>картофелем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токсин </a:t>
            </a:r>
            <a:r>
              <a:rPr lang="ru-RU" b="1" dirty="0" smtClean="0"/>
              <a:t>соланин</a:t>
            </a:r>
            <a:r>
              <a:rPr lang="ru-RU" dirty="0" smtClean="0"/>
              <a:t> концентрируется главным образом в ростках, кожуре и прилегающих к ней частях клубня. Такой картофель становится горьким, при его употреблении возникает царапающее ощущение в горле и др. </a:t>
            </a:r>
          </a:p>
          <a:p>
            <a:r>
              <a:rPr lang="ru-RU" dirty="0" smtClean="0"/>
              <a:t>Скрытый период интоксикации - несколько часов. Сначала  жжение, першение в горле, горечь, а затем — тяжесть в желудке, тошнота, рвота, головокружение, головная боль. В тяжелых случаях судороги, гематурия, гипотермия, редко — геморрагическая желтуха. Смерть может наступить вследствие остановки дыхания.</a:t>
            </a:r>
          </a:p>
          <a:p>
            <a:r>
              <a:rPr lang="ru-RU" dirty="0" smtClean="0"/>
              <a:t>Отравления соланином </a:t>
            </a:r>
            <a:r>
              <a:rPr lang="ru-RU" b="1" dirty="0" smtClean="0"/>
              <a:t>крайне редки </a:t>
            </a:r>
            <a:r>
              <a:rPr lang="ru-RU" dirty="0" smtClean="0"/>
              <a:t>и возникают только </a:t>
            </a:r>
            <a:r>
              <a:rPr lang="ru-RU" b="1" dirty="0" smtClean="0"/>
              <a:t>при потреблении большого количества картофеля, сваренного в кожуре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6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1355</Words>
  <Application>Microsoft Office PowerPoint</Application>
  <PresentationFormat>Широкоэкранный</PresentationFormat>
  <Paragraphs>143</Paragraphs>
  <Slides>27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Тема Office</vt:lpstr>
      <vt:lpstr>ПИЩЕВЫЕ ОТРАВЛЕНИЯ НЕМИКРОБНОЙ ЭТИОЛОГИИ: Часть 2. Отравления временно ядовитыми продуктами и  веществами химической природы</vt:lpstr>
      <vt:lpstr>Пищевые инфекции и пищевые отравления</vt:lpstr>
      <vt:lpstr>Отравления ядовитыми продуктами животного происхождения </vt:lpstr>
      <vt:lpstr>Отравления неядовитой рыбой</vt:lpstr>
      <vt:lpstr>Юксовское озеро (Подпорожский р-н Ленинградской области) и юксовская болезнь</vt:lpstr>
      <vt:lpstr>Отравление морепродуктами</vt:lpstr>
      <vt:lpstr>Семенники, надпочечники, вилочковая и поджелудочная железа убойных животных</vt:lpstr>
      <vt:lpstr>Продукты могут временно приобрести ядовитые свойства при неправильном хранении, переработке, использовании</vt:lpstr>
      <vt:lpstr>Отравления проросшим зеленым картофелем</vt:lpstr>
      <vt:lpstr>Сырая фасоль или мука из фасоли</vt:lpstr>
      <vt:lpstr>Амигдалин</vt:lpstr>
      <vt:lpstr>Отравления пчелиным медом</vt:lpstr>
      <vt:lpstr>Отравления пищевыми продуктами, содержащими ядовитые химические примеси и радионуклиды</vt:lpstr>
      <vt:lpstr>Отравления остаточными количествами пестицидов (ядохимикатов) </vt:lpstr>
      <vt:lpstr>НИТРАТЫ</vt:lpstr>
      <vt:lpstr>Презентация PowerPoint</vt:lpstr>
      <vt:lpstr>ПИЩЕВЫЕ ОТРАВЛЕНИЯ ПРИМЕСЯМИ ХИМИЧЕСКИХ ВЕЩЕСТВ</vt:lpstr>
      <vt:lpstr>Свинец содержится</vt:lpstr>
      <vt:lpstr>Презентация PowerPoint</vt:lpstr>
      <vt:lpstr>Цинк</vt:lpstr>
      <vt:lpstr>Медь</vt:lpstr>
      <vt:lpstr>Принципы профилактики </vt:lpstr>
      <vt:lpstr>ТЕСТ ПИЩЕВЫЕ ОТРАВЛЕНИЯ НЕМИКРОБНОЙ ЭТИОЛОГИИ, часть 2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ПИЩЕВЫЕ ОТРАВЛЕНИЯ НЕМИКРОБНОЙ ЭТИОЛОГИИ: Часть 2. Отравления временно ядовитыми продуктами и  веществами химической природы</dc:title>
  <dc:creator>Марина</dc:creator>
  <cp:lastModifiedBy>Марина</cp:lastModifiedBy>
  <cp:revision>13</cp:revision>
  <dcterms:created xsi:type="dcterms:W3CDTF">2024-01-04T21:07:58Z</dcterms:created>
  <dcterms:modified xsi:type="dcterms:W3CDTF">2024-01-04T23:14:50Z</dcterms:modified>
</cp:coreProperties>
</file>