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3" r:id="rId3"/>
    <p:sldId id="268" r:id="rId4"/>
    <p:sldId id="271" r:id="rId5"/>
    <p:sldId id="272" r:id="rId6"/>
    <p:sldId id="273" r:id="rId7"/>
    <p:sldId id="274" r:id="rId8"/>
    <p:sldId id="269" r:id="rId9"/>
    <p:sldId id="270" r:id="rId10"/>
    <p:sldId id="264" r:id="rId11"/>
    <p:sldId id="265" r:id="rId12"/>
    <p:sldId id="266" r:id="rId13"/>
    <p:sldId id="267" r:id="rId14"/>
    <p:sldId id="260" r:id="rId15"/>
    <p:sldId id="258" r:id="rId16"/>
    <p:sldId id="259" r:id="rId17"/>
    <p:sldId id="261" r:id="rId18"/>
    <p:sldId id="262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F69CD5-0C13-36E4-F6F2-D8128DCFF5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90B8B7E-370C-09B6-4682-5FAF21ECB9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338F05C-86D2-D74D-7D4A-265E171F5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1EB0-BC51-4FA4-965A-45843FB51355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8E6BD92-78DA-DCA8-F931-1327F24F8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047F5FE-C119-32B4-D37D-D705C4EB8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775DC-140D-4B27-8442-DE7CCEB293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356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157032-6A47-509F-2F09-35A2003165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3B002F1-4AC5-0A28-A970-000673C39F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49D62E-D457-45C1-3AD0-53329D7B5C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1EB0-BC51-4FA4-965A-45843FB51355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2EF1041-3DDE-7C39-4245-188E90E26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B48DD35-0DE1-32C0-8CD1-A4C7F7BFE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775DC-140D-4B27-8442-DE7CCEB293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9240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795DA1D-025A-0F42-1D6B-167A9BFBB5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450A0B9-6B87-AA5C-1C0B-61BCEFBEB9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C119361-B2D0-DB4D-61FB-ED8393D245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1EB0-BC51-4FA4-965A-45843FB51355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4E0367C-2A67-526E-4F63-9EF27A84BF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A6A01F1-37C3-607F-BE84-FFB02E001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775DC-140D-4B27-8442-DE7CCEB293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6368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31CC5C-4B4E-00E5-37E9-CC29FC0AEF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FCC4A97-E535-8ABB-BB92-EBF1FE5A6A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87793A8-CACD-B896-EDD6-2E45831F19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1EB0-BC51-4FA4-965A-45843FB51355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6678E59-AFD0-5CE6-F5D7-F362B2A9F6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26C639-40CE-795B-FF4A-9B6D7E23F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775DC-140D-4B27-8442-DE7CCEB293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8878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23C942-541C-9CF3-FDBC-1703B91935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24B04AD-5BA6-D941-0BA9-169E19844F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C03746C-9F34-FFE2-CFB2-DED3D0D7C9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1EB0-BC51-4FA4-965A-45843FB51355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55FD3CB-F5CC-D71F-2DCF-B7A4186129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123706-9437-1E48-1532-4196311F5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775DC-140D-4B27-8442-DE7CCEB293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1454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43063A-F344-DEC2-C239-0EFB36F5C7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3168FF-E0D7-27E5-20F0-A6FD76D2BE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609BD32-DC83-CBD1-9955-D28E519AE8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46F7E46-99B6-0FDE-0D5B-9E1E6DB714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1EB0-BC51-4FA4-965A-45843FB51355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02BC066-7107-B3B0-E9FB-011EF04CC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0B5B875-4040-C7A1-A86D-2F91295CC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775DC-140D-4B27-8442-DE7CCEB293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0128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F1B46D-49FC-8626-729B-D038406F7B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F86F0EA-7114-E826-C188-EDA681AF8E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7863F56-DDA5-3F70-0324-8FFFB44CBC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8B067FA-A62A-9A43-2D41-A0D7BC0307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0AEF347-A7AE-1C80-B142-834D7B96F0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CAAB1F3-4AAB-0656-9505-A26C13DDE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1EB0-BC51-4FA4-965A-45843FB51355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FCA2386-B830-8E96-74DC-6D89757F6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0882719-6187-8AB0-8E6D-7CC20DC807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775DC-140D-4B27-8442-DE7CCEB293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5468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1FFA51-A7CC-E8E1-F72B-9152B197EA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A4CC537-A44A-10AC-D287-B9B2AC893E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1EB0-BC51-4FA4-965A-45843FB51355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0F2D071-9153-441A-AEC6-CC41B438D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20BD067-590C-1212-F804-AF7B5781C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775DC-140D-4B27-8442-DE7CCEB293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4562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A6BE00B-ECD0-3E15-8E88-533C8B188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1EB0-BC51-4FA4-965A-45843FB51355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EE7A8A4-5909-0D63-DCE2-2331D5D06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3CCC7CD-D1DA-D5DB-9000-27911CBCC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775DC-140D-4B27-8442-DE7CCEB293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465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874F99-6FA8-F3A8-462B-B9BCB36203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8C7A1E1-71DB-E86F-3F0F-D158FFF901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E85FF34-2C0F-6674-1079-6A19F0E070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417F143-9FCD-A557-553C-FF5FA68079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1EB0-BC51-4FA4-965A-45843FB51355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D95F3AE-517A-EC60-A193-FDD45197F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F537AE6-480C-D961-3358-7703252D13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775DC-140D-4B27-8442-DE7CCEB293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613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91971F-13FD-5FF4-3487-77E8129DCB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CE01B97-2F25-0870-104F-F531E736C99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9FCEC74-B585-774C-3419-AA0C29788A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6656C30-70A1-7612-5EAC-7F5C8A8B5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1EB0-BC51-4FA4-965A-45843FB51355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DD545B5-EF1E-4B16-B9A3-F2503398D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D9A2324-D522-19C8-3780-54D7F631B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775DC-140D-4B27-8442-DE7CCEB293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7185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EEAB8F-4E01-DA58-45C7-5D779A119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EF954E2-010C-AC86-C453-A6F2B5F2A0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C399825-3542-10C1-F8DE-C3601E6527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B1EB0-BC51-4FA4-965A-45843FB51355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F52769D-067B-0CAB-3A03-898B83C468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C6C5791-7BD0-D41E-F131-DC51794AF6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9775DC-140D-4B27-8442-DE7CCEB293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1753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classroomscreen.com/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uchi.ru/" TargetMode="External"/><Relationship Id="rId7" Type="http://schemas.openxmlformats.org/officeDocument/2006/relationships/hyperlink" Target="https://classroomscreen.com/" TargetMode="External"/><Relationship Id="rId2" Type="http://schemas.openxmlformats.org/officeDocument/2006/relationships/hyperlink" Target="https://quizizz.com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jigsawplanet.com/" TargetMode="External"/><Relationship Id="rId5" Type="http://schemas.openxmlformats.org/officeDocument/2006/relationships/hyperlink" Target="https://learningapps.org/" TargetMode="External"/><Relationship Id="rId4" Type="http://schemas.openxmlformats.org/officeDocument/2006/relationships/hyperlink" Target="https://www.yaklass.ru/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9C0B231-7672-0F8F-F86B-EC31D861A0E1}"/>
              </a:ext>
            </a:extLst>
          </p:cNvPr>
          <p:cNvSpPr txBox="1"/>
          <p:nvPr/>
        </p:nvSpPr>
        <p:spPr>
          <a:xfrm>
            <a:off x="1862355" y="2474752"/>
            <a:ext cx="870154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«Организация образовательного процесса </a:t>
            </a:r>
          </a:p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применением Интернет технологий»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6ACEA5-E339-4021-2DAC-4E7914D5E4B3}"/>
              </a:ext>
            </a:extLst>
          </p:cNvPr>
          <p:cNvSpPr txBox="1"/>
          <p:nvPr/>
        </p:nvSpPr>
        <p:spPr>
          <a:xfrm>
            <a:off x="7432646" y="5486400"/>
            <a:ext cx="40938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Автор: Александрова Юлия Евгеньевна</a:t>
            </a:r>
          </a:p>
          <a:p>
            <a:r>
              <a:rPr lang="ru-RU" dirty="0"/>
              <a:t>Учитель русского языка и литературы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641D4B-3729-7CC4-5FD8-4623B4CDE929}"/>
              </a:ext>
            </a:extLst>
          </p:cNvPr>
          <p:cNvSpPr txBox="1"/>
          <p:nvPr/>
        </p:nvSpPr>
        <p:spPr>
          <a:xfrm>
            <a:off x="1580971" y="419450"/>
            <a:ext cx="9206189" cy="878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Муниципальное бюджетное общеобразовательное учреждение г. Ивантеевка Городского округа Пушкинский Московской области "Гимназия N6"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99506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FC89BAE-A6B0-CF3D-2C89-CFCE2DC2F1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394" t="9542" r="20184" b="11437"/>
          <a:stretch/>
        </p:blipFill>
        <p:spPr>
          <a:xfrm>
            <a:off x="6374380" y="1208014"/>
            <a:ext cx="5356227" cy="421966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58D1BAA-6FC3-7D7D-1D2B-9A3FBF4BC6EE}"/>
              </a:ext>
            </a:extLst>
          </p:cNvPr>
          <p:cNvSpPr txBox="1"/>
          <p:nvPr/>
        </p:nvSpPr>
        <p:spPr>
          <a:xfrm>
            <a:off x="681606" y="2193045"/>
            <a:ext cx="4293066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/>
              <a:t>Сервис, который позволяет создавать и использовать в образовательном процессе обучающие игры и игровые упражнения. Отлично подходит для геймификации и хорош в работе со школьниками подросткового возраста (11-14 лет).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FD8D908-1166-EB8E-AC48-035D7C39B6C2}"/>
              </a:ext>
            </a:extLst>
          </p:cNvPr>
          <p:cNvSpPr txBox="1"/>
          <p:nvPr/>
        </p:nvSpPr>
        <p:spPr>
          <a:xfrm>
            <a:off x="681606" y="1661020"/>
            <a:ext cx="15348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>
                <a:solidFill>
                  <a:srgbClr val="222222"/>
                </a:solidFill>
                <a:effectLst/>
                <a:latin typeface="Proxima"/>
              </a:rPr>
              <a:t>Learning Apps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83426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FA9D7AD-104F-6FD4-992B-8EF883E516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578" t="9541" r="18188" b="4710"/>
          <a:stretch/>
        </p:blipFill>
        <p:spPr>
          <a:xfrm>
            <a:off x="4756558" y="889844"/>
            <a:ext cx="7074356" cy="539621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D0041BF-7F41-6BF9-D4EB-ABB0BD76F11C}"/>
              </a:ext>
            </a:extLst>
          </p:cNvPr>
          <p:cNvSpPr txBox="1"/>
          <p:nvPr/>
        </p:nvSpPr>
        <p:spPr>
          <a:xfrm>
            <a:off x="950053" y="771797"/>
            <a:ext cx="4393734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/>
              <a:t>Сервис предлагает создавать упражнения с помощью 20 шаблонов, среди которых интерактивные викторины, </a:t>
            </a:r>
            <a:r>
              <a:rPr lang="ru-RU" sz="2000" dirty="0" err="1"/>
              <a:t>пазлы</a:t>
            </a:r>
            <a:r>
              <a:rPr lang="ru-RU" sz="2000" dirty="0"/>
              <a:t>, кроссворды. Также можно воспользоваться обширной библиотекой материалов, созданных другими пользователями. Сайт русифицирован, интерфейс интуитивно прост в использовании для создания собственных упражнений надо пройти быструю регистрацию на сайте. В Learning </a:t>
            </a:r>
            <a:r>
              <a:rPr lang="ru-RU" sz="2000" dirty="0" err="1"/>
              <a:t>Apps</a:t>
            </a:r>
            <a:r>
              <a:rPr lang="ru-RU" sz="2000" dirty="0"/>
              <a:t> также есть инструментарий для отправки упражнений через QR-код, создания классов и чатов и скачивания упражнений в формате SCORM и встраивания их в системы дистанционного обучения. </a:t>
            </a:r>
          </a:p>
        </p:txBody>
      </p:sp>
    </p:spTree>
    <p:extLst>
      <p:ext uri="{BB962C8B-B14F-4D97-AF65-F5344CB8AC3E}">
        <p14:creationId xmlns:p14="http://schemas.microsoft.com/office/powerpoint/2010/main" val="15406145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5AC0F81-6FC9-BCEB-0A40-C6992EEABE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568" t="9908" r="11514" b="4710"/>
          <a:stretch/>
        </p:blipFill>
        <p:spPr>
          <a:xfrm>
            <a:off x="1996580" y="0"/>
            <a:ext cx="9462782" cy="6894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0196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A3C5E2E-4D26-E1CD-814C-7873AC5507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642" t="9542" r="17775" b="3487"/>
          <a:stretch/>
        </p:blipFill>
        <p:spPr>
          <a:xfrm>
            <a:off x="1711354" y="180140"/>
            <a:ext cx="8179266" cy="6497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3434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BCAFE35-EE98-713C-F45D-86DB0391867B}"/>
              </a:ext>
            </a:extLst>
          </p:cNvPr>
          <p:cNvSpPr txBox="1"/>
          <p:nvPr/>
        </p:nvSpPr>
        <p:spPr>
          <a:xfrm>
            <a:off x="327171" y="1997839"/>
            <a:ext cx="385893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C</a:t>
            </a:r>
            <a:r>
              <a:rPr lang="ru-RU" sz="2000" b="1" dirty="0" err="1"/>
              <a:t>lassroomscreen</a:t>
            </a:r>
            <a:endParaRPr lang="ru-RU" sz="2000" b="1" dirty="0"/>
          </a:p>
          <a:p>
            <a:r>
              <a:rPr lang="ru-RU" sz="2000" b="1" dirty="0"/>
              <a:t> </a:t>
            </a:r>
          </a:p>
          <a:p>
            <a:r>
              <a:rPr lang="ru-RU" sz="2000" dirty="0"/>
              <a:t>Рекомендую иметь под рукой каждому учителю </a:t>
            </a:r>
            <a:r>
              <a:rPr lang="ru-RU" sz="2000" dirty="0">
                <a:hlinkClick r:id="rId2"/>
              </a:rPr>
              <a:t>https://classroomscreen.com/</a:t>
            </a:r>
            <a:r>
              <a:rPr lang="ru-RU" sz="2000" dirty="0"/>
              <a:t>. Выглядит как рабочий стол компьютера Внизу экрана располагаются иконки с инструментами, которые в любой момент можно использовать в классе. Например текст, светофор, таймер и </a:t>
            </a:r>
            <a:r>
              <a:rPr lang="ru-RU" sz="2000" dirty="0" err="1"/>
              <a:t>т.д</a:t>
            </a:r>
            <a:r>
              <a:rPr lang="ru-RU" sz="2000" dirty="0"/>
              <a:t>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F0F574C-E846-2C35-098C-00C15E8820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798" t="9297" r="9174" b="4832"/>
          <a:stretch/>
        </p:blipFill>
        <p:spPr>
          <a:xfrm>
            <a:off x="4588778" y="809671"/>
            <a:ext cx="7121068" cy="440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7898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F814D5E-F39D-3168-1FC9-13CC95EC832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21" t="10275" b="3608"/>
          <a:stretch/>
        </p:blipFill>
        <p:spPr>
          <a:xfrm>
            <a:off x="171974" y="352337"/>
            <a:ext cx="11848051" cy="590585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11EE433-012D-788B-50A5-7B38F1A9F5E6}"/>
              </a:ext>
            </a:extLst>
          </p:cNvPr>
          <p:cNvSpPr txBox="1"/>
          <p:nvPr/>
        </p:nvSpPr>
        <p:spPr>
          <a:xfrm>
            <a:off x="270545" y="6383914"/>
            <a:ext cx="30263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https://classroomscreen.com/</a:t>
            </a:r>
          </a:p>
        </p:txBody>
      </p:sp>
    </p:spTree>
    <p:extLst>
      <p:ext uri="{BB962C8B-B14F-4D97-AF65-F5344CB8AC3E}">
        <p14:creationId xmlns:p14="http://schemas.microsoft.com/office/powerpoint/2010/main" val="26320416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ECB51F2-250E-5792-25C2-A7A8D12592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84" t="10275" b="3853"/>
          <a:stretch/>
        </p:blipFill>
        <p:spPr>
          <a:xfrm>
            <a:off x="92279" y="251669"/>
            <a:ext cx="11864829" cy="5889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8214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B2FD4C9-4FAF-C3F8-AAFC-520ABE05C6A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78" t="8685" r="3464" b="18654"/>
          <a:stretch/>
        </p:blipFill>
        <p:spPr>
          <a:xfrm>
            <a:off x="496348" y="1635853"/>
            <a:ext cx="11199304" cy="49830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2590913-4337-8192-B980-700DA7CE1D1D}"/>
              </a:ext>
            </a:extLst>
          </p:cNvPr>
          <p:cNvSpPr txBox="1"/>
          <p:nvPr/>
        </p:nvSpPr>
        <p:spPr>
          <a:xfrm>
            <a:off x="916498" y="545176"/>
            <a:ext cx="60946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https://www.jigsawplanet.com/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5B4812-D4C3-E315-36BB-16E609CFDE6F}"/>
              </a:ext>
            </a:extLst>
          </p:cNvPr>
          <p:cNvSpPr txBox="1"/>
          <p:nvPr/>
        </p:nvSpPr>
        <p:spPr>
          <a:xfrm>
            <a:off x="916498" y="1090514"/>
            <a:ext cx="42968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Сайт, который создает </a:t>
            </a:r>
            <a:r>
              <a:rPr lang="ru-RU" dirty="0" err="1"/>
              <a:t>пазлы</a:t>
            </a:r>
            <a:r>
              <a:rPr lang="ru-RU" dirty="0"/>
              <a:t> за три клика</a:t>
            </a:r>
          </a:p>
        </p:txBody>
      </p:sp>
    </p:spTree>
    <p:extLst>
      <p:ext uri="{BB962C8B-B14F-4D97-AF65-F5344CB8AC3E}">
        <p14:creationId xmlns:p14="http://schemas.microsoft.com/office/powerpoint/2010/main" val="42738770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extLst>
              <a:ext uri="{FF2B5EF4-FFF2-40B4-BE49-F238E27FC236}">
                <a16:creationId xmlns:a16="http://schemas.microsoft.com/office/drawing/2014/main" id="{142B482F-8698-0214-1574-DFD106B39F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3237" y="1763457"/>
            <a:ext cx="5921928" cy="333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8186574-4638-F2E2-E483-F591711EB8DB}"/>
              </a:ext>
            </a:extLst>
          </p:cNvPr>
          <p:cNvSpPr txBox="1"/>
          <p:nvPr/>
        </p:nvSpPr>
        <p:spPr>
          <a:xfrm>
            <a:off x="892728" y="1875387"/>
            <a:ext cx="4367169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/>
            <a:r>
              <a:rPr lang="en-US" sz="20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Quizizz</a:t>
            </a:r>
            <a:r>
              <a:rPr lang="ru-RU" sz="20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.</a:t>
            </a:r>
            <a:r>
              <a:rPr lang="en-US" sz="20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co</a:t>
            </a:r>
            <a:endParaRPr lang="ru-RU" sz="2000" b="1" dirty="0">
              <a:solidFill>
                <a:srgbClr val="000000"/>
              </a:solidFill>
              <a:effectLst/>
              <a:ea typeface="Times New Roman" panose="02020603050405020304" pitchFamily="18" charset="0"/>
            </a:endParaRPr>
          </a:p>
          <a:p>
            <a:pPr indent="449580"/>
            <a:r>
              <a:rPr lang="ru-RU" sz="20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это бесплатный образовательный онлайн-сервис, позволяющий создавать и проводить викторины, или использовать выбранные из каталога готовые викторины. Интернет-сервис </a:t>
            </a:r>
            <a:r>
              <a:rPr lang="en-US" sz="20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Quizizz</a:t>
            </a:r>
            <a:r>
              <a:rPr lang="ru-RU" sz="20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.</a:t>
            </a:r>
            <a:r>
              <a:rPr lang="en-US" sz="20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com</a:t>
            </a:r>
            <a:r>
              <a:rPr lang="ru-RU" sz="20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предоставляет функции для проведения конкурсов и викторин в режиме реального времени. Облачная система позволяет создать игру, вывести её на большой экран или экран ноутбука, подключить участников с применением мобильных устройств.</a:t>
            </a:r>
            <a:endParaRPr lang="ru-RU" sz="2000" dirty="0">
              <a:effectLst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8718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>
            <a:extLst>
              <a:ext uri="{FF2B5EF4-FFF2-40B4-BE49-F238E27FC236}">
                <a16:creationId xmlns:a16="http://schemas.microsoft.com/office/drawing/2014/main" id="{E15BEA87-8CFA-FB48-CD45-C6D1397896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0190" y="1386281"/>
            <a:ext cx="5023607" cy="3767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5381D7F-433B-C0A3-D5AB-3E9F8CD59DD9}"/>
              </a:ext>
            </a:extLst>
          </p:cNvPr>
          <p:cNvSpPr txBox="1"/>
          <p:nvPr/>
        </p:nvSpPr>
        <p:spPr>
          <a:xfrm>
            <a:off x="991997" y="1048293"/>
            <a:ext cx="4511180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/>
            <a:r>
              <a:rPr lang="ru-RU" sz="20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Как система управления обучением, программный продукт Quizizz.com позволяет организовывать учебные испытания и тесты, а также интерактивные синхронные учебные занятия. С помощью системы можно повысить уровень вовлечённости обучающихся в учебный процесс.</a:t>
            </a:r>
            <a:endParaRPr lang="ru-RU" sz="2000" dirty="0">
              <a:effectLst/>
              <a:latin typeface="+mj-lt"/>
              <a:ea typeface="Times New Roman" panose="02020603050405020304" pitchFamily="18" charset="0"/>
            </a:endParaRPr>
          </a:p>
          <a:p>
            <a:pPr indent="449580"/>
            <a:r>
              <a:rPr lang="ru-RU" sz="2000" dirty="0">
                <a:effectLst/>
                <a:latin typeface="+mj-lt"/>
                <a:ea typeface="Times New Roman" panose="02020603050405020304" pitchFamily="18" charset="0"/>
              </a:rPr>
              <a:t>Чем будет полезен </a:t>
            </a:r>
            <a:r>
              <a:rPr lang="ru-RU" sz="2000" dirty="0" err="1">
                <a:effectLst/>
                <a:latin typeface="+mj-lt"/>
                <a:ea typeface="Times New Roman" panose="02020603050405020304" pitchFamily="18" charset="0"/>
              </a:rPr>
              <a:t>Quizizz</a:t>
            </a:r>
            <a:r>
              <a:rPr lang="ru-RU" sz="2000" dirty="0">
                <a:effectLst/>
                <a:latin typeface="+mj-lt"/>
                <a:ea typeface="Times New Roman" panose="02020603050405020304" pitchFamily="18" charset="0"/>
              </a:rPr>
              <a:t> для педагога? При его помощи можно:</a:t>
            </a:r>
          </a:p>
          <a:p>
            <a:pPr indent="449580"/>
            <a:r>
              <a:rPr lang="ru-RU" sz="2000" dirty="0">
                <a:effectLst/>
                <a:latin typeface="+mj-lt"/>
                <a:ea typeface="Times New Roman" panose="02020603050405020304" pitchFamily="18" charset="0"/>
              </a:rPr>
              <a:t>- провести тестирование или опрос;</a:t>
            </a:r>
          </a:p>
          <a:p>
            <a:pPr indent="449580"/>
            <a:r>
              <a:rPr lang="ru-RU" sz="2000" dirty="0">
                <a:effectLst/>
                <a:latin typeface="+mj-lt"/>
                <a:ea typeface="Times New Roman" panose="02020603050405020304" pitchFamily="18" charset="0"/>
              </a:rPr>
              <a:t>- провести игру или викторину;</a:t>
            </a:r>
          </a:p>
          <a:p>
            <a:pPr indent="449580"/>
            <a:r>
              <a:rPr lang="ru-RU" sz="2000" dirty="0">
                <a:effectLst/>
                <a:latin typeface="+mj-lt"/>
                <a:ea typeface="Times New Roman" panose="02020603050405020304" pitchFamily="18" charset="0"/>
              </a:rPr>
              <a:t>- организовать соревнование;</a:t>
            </a:r>
          </a:p>
          <a:p>
            <a:pPr indent="449580"/>
            <a:r>
              <a:rPr lang="ru-RU" sz="2000" dirty="0">
                <a:effectLst/>
                <a:latin typeface="+mj-lt"/>
                <a:ea typeface="Times New Roman" panose="02020603050405020304" pitchFamily="18" charset="0"/>
              </a:rPr>
              <a:t>- организовать домашнюю работу;</a:t>
            </a:r>
          </a:p>
          <a:p>
            <a:pPr indent="449580"/>
            <a:r>
              <a:rPr lang="ru-RU" sz="2000" dirty="0">
                <a:effectLst/>
                <a:latin typeface="+mj-lt"/>
                <a:ea typeface="Times New Roman" panose="02020603050405020304" pitchFamily="18" charset="0"/>
              </a:rPr>
              <a:t>- отслеживать результаты каждого учащегося.</a:t>
            </a:r>
          </a:p>
        </p:txBody>
      </p:sp>
    </p:spTree>
    <p:extLst>
      <p:ext uri="{BB962C8B-B14F-4D97-AF65-F5344CB8AC3E}">
        <p14:creationId xmlns:p14="http://schemas.microsoft.com/office/powerpoint/2010/main" val="35072992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1283779-0BDF-89CF-4F40-512F0D26C06F}"/>
              </a:ext>
            </a:extLst>
          </p:cNvPr>
          <p:cNvSpPr txBox="1"/>
          <p:nvPr/>
        </p:nvSpPr>
        <p:spPr>
          <a:xfrm>
            <a:off x="857775" y="1224036"/>
            <a:ext cx="6094602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/>
              <a:t>За последние несколько лет образование сильно изменилось. Например, часть учебного процесса переместилась в онлайн. Кого-то это радует, кого-то — расстраивает и даже злит. </a:t>
            </a: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598615BA-AC27-EB88-6801-40645EA63D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52376" y="898461"/>
            <a:ext cx="5239623" cy="441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07367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4B33628-5253-6452-F639-E90A0DEA0D61}"/>
              </a:ext>
            </a:extLst>
          </p:cNvPr>
          <p:cNvSpPr txBox="1"/>
          <p:nvPr/>
        </p:nvSpPr>
        <p:spPr>
          <a:xfrm>
            <a:off x="891331" y="1920646"/>
            <a:ext cx="3907172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/>
            <a:r>
              <a:rPr lang="ru-RU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У педагога есть возможность не только создавать собственные тесты и викторины, но и пользоваться обширной библиотекой уже готовых заданий. Также есть возможность отправить созданное задание по электронной почте, или поделиться им в социальных сетях.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0969D1E-8946-AF29-EEE7-42D1D985A41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60" t="8950" b="7280"/>
          <a:stretch/>
        </p:blipFill>
        <p:spPr>
          <a:xfrm>
            <a:off x="5528345" y="1920646"/>
            <a:ext cx="5730379" cy="2759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8748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3716BAF-584B-3F58-9C24-4002ABF1A2D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09" t="9786" b="4832"/>
          <a:stretch/>
        </p:blipFill>
        <p:spPr>
          <a:xfrm>
            <a:off x="209725" y="335559"/>
            <a:ext cx="11898385" cy="585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0315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A150690-3899-4561-6F96-2853B3CEED3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14" t="9174" r="1055" b="4833"/>
          <a:stretch/>
        </p:blipFill>
        <p:spPr>
          <a:xfrm>
            <a:off x="318782" y="629174"/>
            <a:ext cx="11744587" cy="5897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3988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643851C-7ECB-EA18-71A1-02F506659A1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77" t="9786" r="1606" b="2874"/>
          <a:stretch/>
        </p:blipFill>
        <p:spPr>
          <a:xfrm>
            <a:off x="352338" y="578839"/>
            <a:ext cx="11694253" cy="5989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9912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FD529F3-2E02-0B83-BB97-DB6A8D8AB9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08" t="9297" r="1262" b="4587"/>
          <a:stretch/>
        </p:blipFill>
        <p:spPr>
          <a:xfrm>
            <a:off x="223706" y="476074"/>
            <a:ext cx="11744588" cy="5905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6326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75D4167-8843-E215-F238-A995E15BD1E5}"/>
              </a:ext>
            </a:extLst>
          </p:cNvPr>
          <p:cNvSpPr txBox="1"/>
          <p:nvPr/>
        </p:nvSpPr>
        <p:spPr>
          <a:xfrm>
            <a:off x="1015069" y="1040235"/>
            <a:ext cx="6511270" cy="61863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/>
              <a:t>Источники:</a:t>
            </a:r>
          </a:p>
          <a:p>
            <a:endParaRPr lang="ru-RU" sz="3600" dirty="0"/>
          </a:p>
          <a:p>
            <a:pPr marL="342900" indent="-342900">
              <a:buFont typeface="+mj-lt"/>
              <a:buAutoNum type="arabicPeriod"/>
            </a:pPr>
            <a:r>
              <a:rPr lang="en-US" sz="3600" dirty="0">
                <a:hlinkClick r:id="rId2"/>
              </a:rPr>
              <a:t>https://quizizz.com</a:t>
            </a:r>
            <a:endParaRPr lang="ru-RU" sz="3600" dirty="0"/>
          </a:p>
          <a:p>
            <a:pPr marL="342900" indent="-342900">
              <a:buFont typeface="+mj-lt"/>
              <a:buAutoNum type="arabicPeriod"/>
            </a:pPr>
            <a:r>
              <a:rPr lang="en-US" sz="3600" dirty="0">
                <a:hlinkClick r:id="rId3"/>
              </a:rPr>
              <a:t>https://uchi.ru/</a:t>
            </a:r>
            <a:endParaRPr lang="ru-RU" sz="3600" dirty="0"/>
          </a:p>
          <a:p>
            <a:pPr marL="342900" indent="-342900">
              <a:buFont typeface="+mj-lt"/>
              <a:buAutoNum type="arabicPeriod"/>
            </a:pPr>
            <a:r>
              <a:rPr lang="en-US" sz="3600" dirty="0">
                <a:hlinkClick r:id="rId4"/>
              </a:rPr>
              <a:t>https://www.yaklass.ru/</a:t>
            </a:r>
            <a:endParaRPr lang="ru-RU" sz="3600" dirty="0"/>
          </a:p>
          <a:p>
            <a:pPr marL="342900" indent="-342900">
              <a:buFont typeface="+mj-lt"/>
              <a:buAutoNum type="arabicPeriod"/>
            </a:pPr>
            <a:r>
              <a:rPr lang="en-US" sz="3600" dirty="0">
                <a:hlinkClick r:id="rId5"/>
              </a:rPr>
              <a:t>https://learningapps.org/</a:t>
            </a:r>
            <a:endParaRPr lang="ru-RU" sz="3600" dirty="0"/>
          </a:p>
          <a:p>
            <a:pPr marL="342900" indent="-342900">
              <a:buFont typeface="+mj-lt"/>
              <a:buAutoNum type="arabicPeriod"/>
            </a:pPr>
            <a:r>
              <a:rPr lang="ru-RU" sz="3600" dirty="0">
                <a:hlinkClick r:id="rId6"/>
              </a:rPr>
              <a:t>https://www.jigsawplanet.com/</a:t>
            </a:r>
            <a:endParaRPr lang="ru-RU" sz="3600" dirty="0"/>
          </a:p>
          <a:p>
            <a:pPr marL="342900" indent="-342900">
              <a:buFont typeface="+mj-lt"/>
              <a:buAutoNum type="arabicPeriod"/>
            </a:pPr>
            <a:r>
              <a:rPr lang="ru-RU" sz="3600" dirty="0">
                <a:hlinkClick r:id="rId7"/>
              </a:rPr>
              <a:t>https://classroomscreen.com/</a:t>
            </a:r>
            <a:endParaRPr lang="ru-RU" sz="3600" dirty="0"/>
          </a:p>
          <a:p>
            <a:endParaRPr lang="ru-RU" sz="36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48599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F90FB0D2-494B-1D37-A4A0-336C166B78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959" y="419450"/>
            <a:ext cx="8056111" cy="5506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04F9776-618E-8BB0-EBE9-304343F2FFF5}"/>
              </a:ext>
            </a:extLst>
          </p:cNvPr>
          <p:cNvSpPr txBox="1"/>
          <p:nvPr/>
        </p:nvSpPr>
        <p:spPr>
          <a:xfrm>
            <a:off x="4724536" y="6140741"/>
            <a:ext cx="31149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703331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7C1ECF3-3108-3ECC-0E0E-DFC0D39C8A53}"/>
              </a:ext>
            </a:extLst>
          </p:cNvPr>
          <p:cNvSpPr txBox="1"/>
          <p:nvPr/>
        </p:nvSpPr>
        <p:spPr>
          <a:xfrm>
            <a:off x="522215" y="1422775"/>
            <a:ext cx="3680669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/>
              <a:t>А кто-то просто пользуется технологиями, чтобы разнообразить урок и сделать его интереснее для всех. </a:t>
            </a:r>
          </a:p>
          <a:p>
            <a:endParaRPr lang="ru-RU" sz="2000" b="0" i="0" dirty="0">
              <a:effectLst/>
            </a:endParaRPr>
          </a:p>
          <a:p>
            <a:r>
              <a:rPr lang="ru-RU" sz="2000" b="0" i="0" dirty="0">
                <a:effectLst/>
              </a:rPr>
              <a:t>Чтобы проводить эффективные и полезные уроки, учителю необходимо получать обратную связь от детей</a:t>
            </a:r>
            <a:r>
              <a:rPr lang="ru-RU" sz="2000" dirty="0"/>
              <a:t> ,</a:t>
            </a:r>
            <a:r>
              <a:rPr lang="ru-RU" sz="2000" b="0" i="0" dirty="0">
                <a:effectLst/>
              </a:rPr>
              <a:t>поэтому на помощь приходят онлайн-инструменты и современные образовательные технологии.</a:t>
            </a:r>
            <a:endParaRPr lang="ru-RU" sz="2000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6D501E03-BD75-72C3-95AA-B09F856835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2470" y="1112677"/>
            <a:ext cx="7239000" cy="409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5860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4764EB9-EF87-5044-D9E2-8EB342331113}"/>
              </a:ext>
            </a:extLst>
          </p:cNvPr>
          <p:cNvSpPr txBox="1"/>
          <p:nvPr/>
        </p:nvSpPr>
        <p:spPr>
          <a:xfrm>
            <a:off x="748717" y="1325026"/>
            <a:ext cx="3353499" cy="42079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>
              <a:lnSpc>
                <a:spcPct val="115000"/>
              </a:lnSpc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Одной из задач повседневного труда преподавателя является осуществление контроля знаний обучающихся.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49580">
              <a:lnSpc>
                <a:spcPct val="115000"/>
              </a:lnSpc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 проведении устного опроса уходит много времени при небольшом количестве выставляемых оценок, при проведении письменных работ количество оценок возрастает, но много времени уходит на проверку.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32517781-0377-C196-69CD-4D10397D94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428" y="1226140"/>
            <a:ext cx="7081641" cy="3983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1510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442FE4B-1CE5-D3C2-AF12-849C4536EF1B}"/>
              </a:ext>
            </a:extLst>
          </p:cNvPr>
          <p:cNvSpPr txBox="1"/>
          <p:nvPr/>
        </p:nvSpPr>
        <p:spPr>
          <a:xfrm>
            <a:off x="958442" y="1713914"/>
            <a:ext cx="3923951" cy="41088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>
              <a:lnSpc>
                <a:spcPct val="115000"/>
              </a:lnSpc>
            </a:pPr>
            <a:r>
              <a:rPr lang="ru-RU" sz="20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В настоящее время далеко продвинулись электронные технологии контроля знаний. Компьютерные викторины можно использовать для проведения любого вида контроля: текущего, тематического, итогового.</a:t>
            </a:r>
            <a:endParaRPr lang="ru-RU" sz="2000" dirty="0">
              <a:effectLst/>
              <a:ea typeface="Times New Roman" panose="02020603050405020304" pitchFamily="18" charset="0"/>
            </a:endParaRPr>
          </a:p>
          <a:p>
            <a:r>
              <a:rPr lang="ru-RU" sz="20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Электронная викторина - это эффективный способ контроля знаний, вызывает интерес не только у обучающихся, но и преподавателей.</a:t>
            </a:r>
            <a:endParaRPr lang="ru-RU" sz="2000" dirty="0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975CFAA9-9F0F-C22E-652A-00FDB41E6E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8106" y="1159440"/>
            <a:ext cx="5988065" cy="4539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02395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366366D-1C3F-D9A6-7512-553196DDA1D1}"/>
              </a:ext>
            </a:extLst>
          </p:cNvPr>
          <p:cNvSpPr txBox="1"/>
          <p:nvPr/>
        </p:nvSpPr>
        <p:spPr>
          <a:xfrm>
            <a:off x="1092666" y="1305341"/>
            <a:ext cx="3277998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Ведь компьютерный тест может выдавать вопросы не по порядку, разграничивать степень сложности, а также отсылать результат прохождения прямо на компьютер преподавателя. Во время прохождения викторины преподаватель имеет возможность наблюдать за количеством вопросов, на которые был дан правильный ответ. А значит, появляется возможность оценить ситуацию </a:t>
            </a:r>
            <a:endParaRPr lang="ru-RU" sz="2000" dirty="0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F51A2E25-B47F-CCBB-4077-8384C30B32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4730" y="1216365"/>
            <a:ext cx="6098637" cy="4064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96751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366366D-1C3F-D9A6-7512-553196DDA1D1}"/>
              </a:ext>
            </a:extLst>
          </p:cNvPr>
          <p:cNvSpPr txBox="1"/>
          <p:nvPr/>
        </p:nvSpPr>
        <p:spPr>
          <a:xfrm>
            <a:off x="1159778" y="1216365"/>
            <a:ext cx="3277998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Преимуществ по сравнению с традиционным бланочным тестированием (получение мгновенного результата, исключение предвзятости, нормирование трудности и объёма тестовых заданий, массовость, лёгкость обработки результатов, возможность тестирующих программ работать в режиме обучения).</a:t>
            </a:r>
            <a:endParaRPr lang="ru-RU" dirty="0"/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F3ABCE53-2EC4-2D69-0385-B52EE9547B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170" y="1216365"/>
            <a:ext cx="6323551" cy="4215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98791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5A9BD60-8A18-49B6-A4F2-42038AFA7CAB}"/>
              </a:ext>
            </a:extLst>
          </p:cNvPr>
          <p:cNvSpPr txBox="1"/>
          <p:nvPr/>
        </p:nvSpPr>
        <p:spPr>
          <a:xfrm>
            <a:off x="390089" y="1408975"/>
            <a:ext cx="5616428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i="0" dirty="0" err="1">
                <a:solidFill>
                  <a:srgbClr val="000000"/>
                </a:solidFill>
                <a:effectLst/>
              </a:rPr>
              <a:t>Учи.ру</a:t>
            </a:r>
            <a:endParaRPr lang="ru-RU" sz="2000" b="1" i="0" dirty="0">
              <a:solidFill>
                <a:srgbClr val="000000"/>
              </a:solidFill>
              <a:effectLst/>
            </a:endParaRPr>
          </a:p>
          <a:p>
            <a:r>
              <a:rPr lang="ru-RU" sz="2000" b="1" i="0" dirty="0">
                <a:solidFill>
                  <a:srgbClr val="000000"/>
                </a:solidFill>
                <a:effectLst/>
              </a:rPr>
              <a:t> </a:t>
            </a:r>
          </a:p>
          <a:p>
            <a:r>
              <a:rPr lang="ru-RU" sz="2000" dirty="0">
                <a:solidFill>
                  <a:srgbClr val="000000"/>
                </a:solidFill>
              </a:rPr>
              <a:t>Э</a:t>
            </a:r>
            <a:r>
              <a:rPr lang="ru-RU" sz="2000" b="0" i="0" dirty="0">
                <a:solidFill>
                  <a:srgbClr val="000000"/>
                </a:solidFill>
                <a:effectLst/>
              </a:rPr>
              <a:t>то интерактивная образовательная платформа, полностью соответствующая ФГОС </a:t>
            </a:r>
          </a:p>
          <a:p>
            <a:r>
              <a:rPr lang="ru-RU" sz="2000" b="0" i="0" dirty="0">
                <a:solidFill>
                  <a:srgbClr val="000000"/>
                </a:solidFill>
                <a:effectLst/>
              </a:rPr>
              <a:t>занятия на </a:t>
            </a:r>
            <a:r>
              <a:rPr lang="ru-RU" sz="2000" b="0" i="0" dirty="0" err="1">
                <a:solidFill>
                  <a:srgbClr val="000000"/>
                </a:solidFill>
                <a:effectLst/>
              </a:rPr>
              <a:t>Учи.ру</a:t>
            </a:r>
            <a:r>
              <a:rPr lang="ru-RU" sz="2000" b="0" i="0" dirty="0">
                <a:solidFill>
                  <a:srgbClr val="000000"/>
                </a:solidFill>
                <a:effectLst/>
              </a:rPr>
              <a:t> проходят бесплатно, доступно для всех педагогов, учащихся, родителей. Учитель имеет возможность использовать 20 бесплатных заданий в день по предметам. Он может заранее ознакомиться со всеми интерактивными заданиями по всем предметам, ему доступна программа любого класса.</a:t>
            </a:r>
          </a:p>
          <a:p>
            <a:endParaRPr lang="ru-RU" sz="2000" b="0" i="0" dirty="0">
              <a:solidFill>
                <a:srgbClr val="000000"/>
              </a:solidFill>
              <a:effectLst/>
            </a:endParaRPr>
          </a:p>
          <a:p>
            <a:r>
              <a:rPr lang="ru-RU" sz="2000" b="0" i="0" dirty="0">
                <a:solidFill>
                  <a:srgbClr val="000000"/>
                </a:solidFill>
                <a:effectLst/>
              </a:rPr>
              <a:t>Можно использовать планшеты, компьютеры, электронную доску. В школе работать с платформой </a:t>
            </a:r>
            <a:r>
              <a:rPr lang="ru-RU" sz="2000" b="0" i="0" dirty="0" err="1">
                <a:solidFill>
                  <a:srgbClr val="000000"/>
                </a:solidFill>
                <a:effectLst/>
              </a:rPr>
              <a:t>Учи.ру</a:t>
            </a:r>
            <a:r>
              <a:rPr lang="ru-RU" sz="2000" b="0" i="0" dirty="0">
                <a:solidFill>
                  <a:srgbClr val="000000"/>
                </a:solidFill>
                <a:effectLst/>
              </a:rPr>
              <a:t> можно на уроке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FD24846F-7897-E176-0FC7-F246A2A429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691" y="1728313"/>
            <a:ext cx="5430473" cy="3054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649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784FA2E-65AF-3401-30B8-71554A2160B5}"/>
              </a:ext>
            </a:extLst>
          </p:cNvPr>
          <p:cNvSpPr txBox="1"/>
          <p:nvPr/>
        </p:nvSpPr>
        <p:spPr>
          <a:xfrm>
            <a:off x="790662" y="1381004"/>
            <a:ext cx="5014520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i="0" dirty="0">
                <a:effectLst/>
              </a:rPr>
              <a:t>«</a:t>
            </a:r>
            <a:r>
              <a:rPr lang="ru-RU" sz="2000" b="1" i="0" dirty="0" err="1">
                <a:effectLst/>
              </a:rPr>
              <a:t>ЯКласс</a:t>
            </a:r>
            <a:r>
              <a:rPr lang="ru-RU" sz="2000" b="1" i="0" dirty="0">
                <a:effectLst/>
              </a:rPr>
              <a:t>»</a:t>
            </a:r>
          </a:p>
          <a:p>
            <a:r>
              <a:rPr lang="ru-RU" sz="2000" b="1" i="0" dirty="0">
                <a:effectLst/>
              </a:rPr>
              <a:t> </a:t>
            </a:r>
          </a:p>
          <a:p>
            <a:r>
              <a:rPr lang="ru-RU" sz="2000" dirty="0">
                <a:solidFill>
                  <a:srgbClr val="000000"/>
                </a:solidFill>
              </a:rPr>
              <a:t>С</a:t>
            </a:r>
            <a:r>
              <a:rPr lang="ru-RU" sz="2000" b="0" i="0" dirty="0">
                <a:solidFill>
                  <a:srgbClr val="000000"/>
                </a:solidFill>
                <a:effectLst/>
              </a:rPr>
              <a:t>одержит теоретический блок, тренировочные, домашние и проверочные работы. Есть множество открытых заданий, на которых ученик может потренироваться, отработать умения, проверить усвоение материала. Задания на ресурсе постоянно  генерируются – каждый раз новые. Это снимает проблему списывания, так как у нескольких учеников, выполняющих одну и ту же работу, будут разные варианты. Цифровой образовательный ресурс «</a:t>
            </a:r>
            <a:r>
              <a:rPr lang="ru-RU" sz="2000" b="0" i="0" dirty="0" err="1">
                <a:solidFill>
                  <a:srgbClr val="000000"/>
                </a:solidFill>
                <a:effectLst/>
              </a:rPr>
              <a:t>ЯКласс</a:t>
            </a:r>
            <a:r>
              <a:rPr lang="ru-RU" sz="2000" b="0" i="0" dirty="0">
                <a:solidFill>
                  <a:srgbClr val="000000"/>
                </a:solidFill>
                <a:effectLst/>
              </a:rPr>
              <a:t>»  постоянно пополняется новыми темами и  заданиями. </a:t>
            </a:r>
            <a:endParaRPr lang="ru-RU" sz="2000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F3865865-790A-E758-2A20-DFC4D9493F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2322" y="1381004"/>
            <a:ext cx="4483916" cy="4483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011180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833</Words>
  <Application>Microsoft Office PowerPoint</Application>
  <PresentationFormat>Широкоэкранный</PresentationFormat>
  <Paragraphs>55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Arial</vt:lpstr>
      <vt:lpstr>Calibri</vt:lpstr>
      <vt:lpstr>Proxima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Владимир Дорошенко</dc:creator>
  <cp:lastModifiedBy>Владимир Дорошенко</cp:lastModifiedBy>
  <cp:revision>2</cp:revision>
  <dcterms:created xsi:type="dcterms:W3CDTF">2023-04-05T21:23:30Z</dcterms:created>
  <dcterms:modified xsi:type="dcterms:W3CDTF">2023-04-06T01:33:42Z</dcterms:modified>
</cp:coreProperties>
</file>