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FFF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FFFC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99792" y="620688"/>
            <a:ext cx="5828184" cy="1470025"/>
          </a:xfrm>
        </p:spPr>
        <p:txBody>
          <a:bodyPr>
            <a:normAutofit/>
          </a:bodyPr>
          <a:lstStyle/>
          <a:p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Экология</a:t>
            </a:r>
            <a:endParaRPr lang="ru-RU" sz="4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39752" y="2132856"/>
            <a:ext cx="6400800" cy="1752600"/>
          </a:xfrm>
        </p:spPr>
        <p:txBody>
          <a:bodyPr>
            <a:normAutofit lnSpcReduction="10000"/>
          </a:bodyPr>
          <a:lstStyle/>
          <a:p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Методика экологических исследований</a:t>
            </a:r>
            <a:endParaRPr lang="ru-RU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92014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244" y="1535273"/>
            <a:ext cx="9172244" cy="532912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79512" y="116632"/>
            <a:ext cx="662200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Универсальный растворитель</a:t>
            </a:r>
            <a:endParaRPr lang="ru-RU" sz="28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915816" y="764704"/>
            <a:ext cx="6092565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Главная часть цитоплазмы</a:t>
            </a:r>
            <a:endParaRPr lang="ru-RU" sz="28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1412776"/>
            <a:ext cx="697793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Участник химических реакций</a:t>
            </a:r>
            <a:endParaRPr lang="ru-RU" sz="28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202887" y="1935996"/>
            <a:ext cx="683796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Имеет 3 агрегатных состояния</a:t>
            </a:r>
            <a:endParaRPr lang="ru-RU" sz="28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29002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 Органолептические свойства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1. Прозрачность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95584"/>
            <a:ext cx="4894116" cy="475952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1988840"/>
            <a:ext cx="3573016" cy="357301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5536" y="6309320"/>
            <a:ext cx="40324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Рис. 1 Цилиндр Снеллена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20072" y="5733256"/>
            <a:ext cx="3429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Рис. 2 Диск Секки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60928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229600" cy="724942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2. Запах воды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9737633"/>
              </p:ext>
            </p:extLst>
          </p:nvPr>
        </p:nvGraphicFramePr>
        <p:xfrm>
          <a:off x="107504" y="836712"/>
          <a:ext cx="8856983" cy="554461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52019"/>
                <a:gridCol w="2952019"/>
                <a:gridCol w="2952945"/>
              </a:tblGrid>
              <a:tr h="476628">
                <a:tc>
                  <a:txBody>
                    <a:bodyPr/>
                    <a:lstStyle/>
                    <a:p>
                      <a:pPr algn="ctr"/>
                      <a:r>
                        <a:rPr lang="ru-RU" sz="1300" dirty="0">
                          <a:effectLst/>
                        </a:rPr>
                        <a:t>Интенсивность запаха</a:t>
                      </a:r>
                      <a:endParaRPr lang="ru-RU" sz="13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251" marR="63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>
                          <a:effectLst/>
                        </a:rPr>
                        <a:t>Характер появления запаха</a:t>
                      </a:r>
                      <a:endParaRPr lang="ru-RU" sz="13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251" marR="63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>
                          <a:effectLst/>
                        </a:rPr>
                        <a:t>Оценка интенсивности, балл</a:t>
                      </a:r>
                      <a:endParaRPr lang="ru-RU" sz="13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251" marR="63251" marT="0" marB="0" anchor="ctr"/>
                </a:tc>
              </a:tr>
              <a:tr h="301706">
                <a:tc>
                  <a:txBody>
                    <a:bodyPr/>
                    <a:lstStyle/>
                    <a:p>
                      <a:pPr algn="ctr"/>
                      <a:r>
                        <a:rPr lang="ru-RU" sz="1300">
                          <a:effectLst/>
                        </a:rPr>
                        <a:t>нет</a:t>
                      </a:r>
                      <a:endParaRPr lang="ru-RU" sz="13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251" marR="63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>
                          <a:effectLst/>
                        </a:rPr>
                        <a:t>Запах не ощущается</a:t>
                      </a:r>
                      <a:endParaRPr lang="ru-RU" sz="13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251" marR="63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>
                          <a:effectLst/>
                        </a:rPr>
                        <a:t>0</a:t>
                      </a:r>
                      <a:endParaRPr lang="ru-RU" sz="13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251" marR="63251" marT="0" marB="0" anchor="ctr"/>
                </a:tc>
              </a:tr>
              <a:tr h="1191569">
                <a:tc>
                  <a:txBody>
                    <a:bodyPr/>
                    <a:lstStyle/>
                    <a:p>
                      <a:pPr algn="ctr"/>
                      <a:r>
                        <a:rPr lang="ru-RU" sz="1300">
                          <a:effectLst/>
                        </a:rPr>
                        <a:t>очень слабая</a:t>
                      </a:r>
                      <a:endParaRPr lang="ru-RU" sz="13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251" marR="63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>
                          <a:effectLst/>
                        </a:rPr>
                        <a:t>Запах не ощущается потребителем, но обнаруживается при лабораторном исследовании</a:t>
                      </a:r>
                      <a:endParaRPr lang="ru-RU" sz="13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251" marR="63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>
                          <a:effectLst/>
                        </a:rPr>
                        <a:t>1</a:t>
                      </a:r>
                      <a:endParaRPr lang="ru-RU" sz="13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251" marR="63251" marT="0" marB="0" anchor="ctr"/>
                </a:tc>
              </a:tr>
              <a:tr h="953257">
                <a:tc>
                  <a:txBody>
                    <a:bodyPr/>
                    <a:lstStyle/>
                    <a:p>
                      <a:pPr algn="ctr"/>
                      <a:r>
                        <a:rPr lang="ru-RU" sz="1300">
                          <a:effectLst/>
                        </a:rPr>
                        <a:t>слабая</a:t>
                      </a:r>
                      <a:endParaRPr lang="ru-RU" sz="13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251" marR="63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>
                          <a:effectLst/>
                        </a:rPr>
                        <a:t>Запах замечается потребителем, если обратить на это его внимание</a:t>
                      </a:r>
                      <a:endParaRPr lang="ru-RU" sz="13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251" marR="63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>
                          <a:effectLst/>
                        </a:rPr>
                        <a:t>2</a:t>
                      </a:r>
                      <a:endParaRPr lang="ru-RU" sz="13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251" marR="63251" marT="0" marB="0" anchor="ctr"/>
                </a:tc>
              </a:tr>
              <a:tr h="953257">
                <a:tc>
                  <a:txBody>
                    <a:bodyPr/>
                    <a:lstStyle/>
                    <a:p>
                      <a:pPr algn="ctr"/>
                      <a:r>
                        <a:rPr lang="ru-RU" sz="1300">
                          <a:effectLst/>
                        </a:rPr>
                        <a:t>заметная</a:t>
                      </a:r>
                      <a:endParaRPr lang="ru-RU" sz="13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251" marR="63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>
                          <a:effectLst/>
                        </a:rPr>
                        <a:t>Запах легко замечается и вызывает неодобрительный отзыв о воде</a:t>
                      </a:r>
                      <a:endParaRPr lang="ru-RU" sz="13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251" marR="63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>
                          <a:effectLst/>
                        </a:rPr>
                        <a:t>3</a:t>
                      </a:r>
                      <a:endParaRPr lang="ru-RU" sz="13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251" marR="63251" marT="0" marB="0" anchor="ctr"/>
                </a:tc>
              </a:tr>
              <a:tr h="714943">
                <a:tc>
                  <a:txBody>
                    <a:bodyPr/>
                    <a:lstStyle/>
                    <a:p>
                      <a:pPr algn="ctr"/>
                      <a:r>
                        <a:rPr lang="ru-RU" sz="1300" dirty="0">
                          <a:effectLst/>
                        </a:rPr>
                        <a:t>отчетливая</a:t>
                      </a:r>
                      <a:endParaRPr lang="ru-RU" sz="13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251" marR="63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>
                          <a:effectLst/>
                        </a:rPr>
                        <a:t>Запах обращает на себя внимание и заставляет воздержаться от питья</a:t>
                      </a:r>
                      <a:endParaRPr lang="ru-RU" sz="13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251" marR="63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>
                          <a:effectLst/>
                        </a:rPr>
                        <a:t>4</a:t>
                      </a:r>
                      <a:endParaRPr lang="ru-RU" sz="13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251" marR="63251" marT="0" marB="0" anchor="ctr"/>
                </a:tc>
              </a:tr>
              <a:tr h="953257">
                <a:tc>
                  <a:txBody>
                    <a:bodyPr/>
                    <a:lstStyle/>
                    <a:p>
                      <a:pPr algn="ctr"/>
                      <a:r>
                        <a:rPr lang="ru-RU" sz="1300">
                          <a:effectLst/>
                        </a:rPr>
                        <a:t>очень сильная</a:t>
                      </a:r>
                      <a:endParaRPr lang="ru-RU" sz="13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251" marR="63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>
                          <a:effectLst/>
                        </a:rPr>
                        <a:t>Запах настолько сильный, что делает воду непригодной к употреблению</a:t>
                      </a:r>
                      <a:endParaRPr lang="ru-RU" sz="13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251" marR="63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>
                          <a:effectLst/>
                        </a:rPr>
                        <a:t>5</a:t>
                      </a:r>
                      <a:endParaRPr lang="ru-RU" sz="13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251" marR="63251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698464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88336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07504" y="260648"/>
            <a:ext cx="8928992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3. Вкус воды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Сладкая, кислая, солоноватая, горькая.</a:t>
            </a:r>
          </a:p>
          <a:p>
            <a:pPr algn="ctr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latin typeface="Calibri"/>
              <a:cs typeface="Times New Roman" pitchFamily="18" charset="0"/>
            </a:endParaRPr>
          </a:p>
          <a:p>
            <a:endParaRPr lang="ru-RU" sz="2800" dirty="0">
              <a:latin typeface="Calibri"/>
              <a:cs typeface="Times New Roman" pitchFamily="18" charset="0"/>
            </a:endParaRPr>
          </a:p>
          <a:p>
            <a:endParaRPr lang="ru-RU" sz="2800" dirty="0" smtClean="0">
              <a:latin typeface="Calibri"/>
              <a:cs typeface="Times New Roman" pitchFamily="18" charset="0"/>
            </a:endParaRPr>
          </a:p>
          <a:p>
            <a:endParaRPr lang="ru-RU" sz="2800" dirty="0">
              <a:latin typeface="Calibri"/>
              <a:cs typeface="Times New Roman" pitchFamily="18" charset="0"/>
            </a:endParaRPr>
          </a:p>
          <a:p>
            <a:endParaRPr lang="ru-RU" sz="2800" dirty="0" smtClean="0">
              <a:latin typeface="Calibri"/>
              <a:cs typeface="Times New Roman" pitchFamily="18" charset="0"/>
            </a:endParaRPr>
          </a:p>
          <a:p>
            <a:r>
              <a:rPr lang="ru-RU" sz="2800" dirty="0" smtClean="0">
                <a:latin typeface="Calibri"/>
                <a:cs typeface="Times New Roman" pitchFamily="18" charset="0"/>
              </a:rPr>
              <a:t>•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сульфаты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– горечь;</a:t>
            </a:r>
          </a:p>
          <a:p>
            <a:r>
              <a:rPr lang="ru-RU" sz="2800" dirty="0" smtClean="0">
                <a:latin typeface="Calibri"/>
                <a:cs typeface="Times New Roman" pitchFamily="18" charset="0"/>
              </a:rPr>
              <a:t>•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органические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вещества – слабый сладкий вкус;</a:t>
            </a:r>
          </a:p>
          <a:p>
            <a:r>
              <a:rPr lang="ru-RU" sz="2800" dirty="0" smtClean="0">
                <a:latin typeface="Calibri"/>
                <a:cs typeface="Times New Roman" pitchFamily="18" charset="0"/>
              </a:rPr>
              <a:t>•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недостаток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натрия и кальция – сладковатость;</a:t>
            </a:r>
          </a:p>
          <a:p>
            <a:r>
              <a:rPr lang="ru-RU" sz="2800" dirty="0" smtClean="0">
                <a:latin typeface="Calibri"/>
                <a:cs typeface="Times New Roman" pitchFamily="18" charset="0"/>
              </a:rPr>
              <a:t>•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переизбыток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натрия – соленый вкус;</a:t>
            </a:r>
          </a:p>
          <a:p>
            <a:r>
              <a:rPr lang="ru-RU" sz="2800" dirty="0" smtClean="0">
                <a:latin typeface="Calibri"/>
                <a:cs typeface="Times New Roman" pitchFamily="18" charset="0"/>
              </a:rPr>
              <a:t>•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соли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железа или марганца – неприятный привкус;</a:t>
            </a:r>
          </a:p>
          <a:p>
            <a:r>
              <a:rPr lang="ru-RU" sz="2800" dirty="0" smtClean="0">
                <a:latin typeface="Calibri"/>
                <a:cs typeface="Times New Roman" pitchFamily="18" charset="0"/>
              </a:rPr>
              <a:t>•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углекислый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газ – кислоту.</a:t>
            </a:r>
          </a:p>
          <a:p>
            <a:pPr algn="ctr"/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16904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II.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Химические показатели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1. Водородный показатель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461267"/>
            <a:ext cx="7164288" cy="47040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2411760" y="5948357"/>
            <a:ext cx="540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Рис 3. Шкала для оценивания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ph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57455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404664"/>
            <a:ext cx="8136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2. Жесткость воды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239" y="927884"/>
            <a:ext cx="3888432" cy="518457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8004" y="927884"/>
            <a:ext cx="4269118" cy="518457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59412" y="6176322"/>
            <a:ext cx="33843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Рис. 4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TDS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метр (солемер)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16016" y="6170820"/>
            <a:ext cx="39604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Рис 5. Шкала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оценивания жесткости воды</a:t>
            </a:r>
          </a:p>
        </p:txBody>
      </p:sp>
    </p:spTree>
    <p:extLst>
      <p:ext uri="{BB962C8B-B14F-4D97-AF65-F5344CB8AC3E}">
        <p14:creationId xmlns:p14="http://schemas.microsoft.com/office/powerpoint/2010/main" val="822136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16632"/>
            <a:ext cx="7965504" cy="66247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248587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44008" y="1744807"/>
            <a:ext cx="403244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Calibri"/>
                <a:cs typeface="Times New Roman" pitchFamily="18" charset="0"/>
              </a:rPr>
              <a:t>•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Экология – это наука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 совокупности взаимоотношений живых организмов друг с другом и со средой их обитания.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550" y="692696"/>
            <a:ext cx="4269572" cy="568863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413733" y="172978"/>
            <a:ext cx="447874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Calibri"/>
                <a:cs typeface="Times New Roman" pitchFamily="18" charset="0"/>
              </a:rPr>
              <a:t>•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Эрнст Геккель</a:t>
            </a: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1866 год, термин «экология»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44008" y="4653136"/>
            <a:ext cx="424847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Calibri"/>
                <a:cs typeface="Times New Roman" pitchFamily="18" charset="0"/>
              </a:rPr>
              <a:t>•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Экология – это наука об охране окружающей среды.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32570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Семь экологов России, которых следует знать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52736" y="2338286"/>
            <a:ext cx="8591550" cy="3810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630602" y="2636912"/>
            <a:ext cx="381642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1910 году он опубликовал статью «Охрана памятников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природы»,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 которой привел подробный обзор уникальных природных мест и главных природоохранных проблем России.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07975" y="404664"/>
            <a:ext cx="836848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Иван Парфеньевич Бородин </a:t>
            </a:r>
          </a:p>
          <a:p>
            <a:pPr algn="ctr" fontAlgn="base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(1847-1930)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Ботаник, популяризатор науки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Чем известен: зачинатель природоохранного движения в России.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46020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75334" y="2492896"/>
            <a:ext cx="8591550" cy="3810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485692" y="1988840"/>
            <a:ext cx="447879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1908 году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выступил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 докладом «О необходимости устройства заповедных участков для охраны русской природы». 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формулировал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 обосновал ключевой принцип всего заповедного дела — концепцию абсолютной заповедности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ыл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одним из основателей и первым председателем Всероссийского общества охраны природы, учрежденного в 1924 году.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79512" y="332656"/>
            <a:ext cx="856895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Григорий Александрович Кожевников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 fontAlgn="base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1866-1933)</a:t>
            </a:r>
          </a:p>
          <a:p>
            <a:pPr fontAlgn="base"/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Энтомолог, зоолог, географ, охотовед, эколог, эволюционист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Чем известен: один из основоположников принципов заповедного дела в России.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491974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99248" y="2132856"/>
            <a:ext cx="4737248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Вернадского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называют «отцом глобальной экологии». Он создал учения о биосфере и эволюции «живого вещества» (под этим термином ученый подразумевал всю совокупность жизни на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планете). Вернадский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указал на главенствующую роль живых организмов в постоянных изменениях и преобразованиях на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планете.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24050" y="2636912"/>
            <a:ext cx="8591550" cy="3810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79512" y="260648"/>
            <a:ext cx="8856984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Владимир Иванович Вернадский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 fontAlgn="base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1863-1945)</a:t>
            </a:r>
          </a:p>
          <a:p>
            <a:pPr fontAlgn="base"/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Ученый-естествоиспытатель, мыслитель и общественный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деятель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Чем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известен: создатель теоретических основ современной экологии.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52340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52736" y="2636912"/>
            <a:ext cx="8591550" cy="3810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378574" y="2276872"/>
            <a:ext cx="4585914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Михаил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Будыко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— один из самых авторитетных климатологов XX века. В своих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работах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он создал новое направление метеорологической науки — физическую климатологию, также известную как теорию климата.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дним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из первых предупреждал о неизбежности глобального потепления в результате хозяйственной деятельности.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0" y="260648"/>
            <a:ext cx="8712968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Михаил Иванович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Будыко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 fontAlgn="base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1920-2001)</a:t>
            </a:r>
          </a:p>
          <a:p>
            <a:pPr fontAlgn="base"/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Геофизик, климатолог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Чем известен: создатель теории климата, предсказавший неизбежность антропогенного глобального потепления.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894333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57406" y="2636912"/>
            <a:ext cx="8591550" cy="3810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383063" y="2348880"/>
            <a:ext cx="4662592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endParaRPr lang="ru-RU" dirty="0"/>
          </a:p>
          <a:p>
            <a:pPr fontAlgn="base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Первым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 России определил экономические и социальные оптимумы качества окружающей среды и предложил экономическое обоснование нормативов этого качества.</a:t>
            </a:r>
          </a:p>
          <a:p>
            <a:pPr fontAlgn="base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Имя этого ученого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часто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упоминается в одном предложении с термином «устойчивое развитие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/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51520" y="332656"/>
            <a:ext cx="864096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Константин Георгиевич Гофман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 fontAlgn="base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1934-1994)</a:t>
            </a:r>
          </a:p>
          <a:p>
            <a:pPr fontAlgn="base"/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Экономист, академик Международной академии информатизации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Чем известен: основоположник нового научного направления в России — экономики природопользования.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453999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86943" y="2708920"/>
            <a:ext cx="8591550" cy="3810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005569" y="2045001"/>
            <a:ext cx="5008153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Возглавлял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природоохранное министерство Советского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Союза.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был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увлеченным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зоологом и защитником природы, ученым, занимавшимся систематикой млекопитающих и теорией эволюции. 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азработал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 воплотил новую концепцию охраны природы. За 2,5 года его деятельности на посту министра площадь заповедников страны увеличилась на 20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%.</a:t>
            </a:r>
            <a:endParaRPr lang="ru-RU" dirty="0"/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79512" y="260648"/>
            <a:ext cx="883421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Николай Николаевич Воронцов </a:t>
            </a:r>
          </a:p>
          <a:p>
            <a:pPr algn="ctr" fontAlgn="base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(1934-2000)</a:t>
            </a:r>
          </a:p>
          <a:p>
            <a:pPr fontAlgn="base"/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Зоолог, эколог, генетик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Чем известен: харизматичный министр природы с ученой степенью.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17025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43000" y="2780928"/>
            <a:ext cx="8591550" cy="3810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067944" y="2132856"/>
            <a:ext cx="496855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1988 году Яблоков (в то время — старший научный сотрудник Института биологии развития им. Н.К. Кольцова РАН) стал одним из учредителей и руководителем сразу двух общественных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природо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защитных организаций: Московское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общество защиты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животных; «Гринпис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СССР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 fontAlgn="base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Об Алексее Яблокове часто вспоминают как о «главном экологе страны» начала 1990-х.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07504" y="0"/>
            <a:ext cx="878497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Алексей Владимирович Яблоков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 fontAlgn="base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1933-2017)</a:t>
            </a:r>
          </a:p>
          <a:p>
            <a:pPr fontAlgn="base"/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Биолог, специалист по зоологии и общей экологии, общественный и политический деятель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Чем известен: эколог-активист, основатель и первый председатель «Гринпис СССР».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14607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587</TotalTime>
  <Words>374</Words>
  <Application>Microsoft Office PowerPoint</Application>
  <PresentationFormat>Экран (4:3)</PresentationFormat>
  <Paragraphs>94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Экология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I. Органолептические свойства 1. Прозрачность</vt:lpstr>
      <vt:lpstr>2. Запах воды</vt:lpstr>
      <vt:lpstr>Презентация PowerPoint</vt:lpstr>
      <vt:lpstr>II. Химические показатели 1. Водородный показатель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Lena</dc:creator>
  <cp:lastModifiedBy>Lena</cp:lastModifiedBy>
  <cp:revision>22</cp:revision>
  <dcterms:created xsi:type="dcterms:W3CDTF">2023-01-27T17:28:39Z</dcterms:created>
  <dcterms:modified xsi:type="dcterms:W3CDTF">2023-04-12T01:54:37Z</dcterms:modified>
</cp:coreProperties>
</file>