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A1A"/>
    <a:srgbClr val="000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BCE-9892-4431-B8EF-6059E3112DE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0ECA-8AC7-489A-88C3-944F7F9AB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405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BCE-9892-4431-B8EF-6059E3112DE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0ECA-8AC7-489A-88C3-944F7F9AB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BCE-9892-4431-B8EF-6059E3112DE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0ECA-8AC7-489A-88C3-944F7F9AB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568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BCE-9892-4431-B8EF-6059E3112DE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0ECA-8AC7-489A-88C3-944F7F9AB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731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BCE-9892-4431-B8EF-6059E3112DE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0ECA-8AC7-489A-88C3-944F7F9AB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614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BCE-9892-4431-B8EF-6059E3112DE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0ECA-8AC7-489A-88C3-944F7F9AB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40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BCE-9892-4431-B8EF-6059E3112DE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0ECA-8AC7-489A-88C3-944F7F9AB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1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BCE-9892-4431-B8EF-6059E3112DE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0ECA-8AC7-489A-88C3-944F7F9AB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666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BCE-9892-4431-B8EF-6059E3112DE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0ECA-8AC7-489A-88C3-944F7F9AB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761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BCE-9892-4431-B8EF-6059E3112DE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0ECA-8AC7-489A-88C3-944F7F9AB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191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BCE-9892-4431-B8EF-6059E3112DE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0ECA-8AC7-489A-88C3-944F7F9AB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733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A6BCE-9892-4431-B8EF-6059E3112DE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80ECA-8AC7-489A-88C3-944F7F9AB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1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71090" y="662152"/>
            <a:ext cx="6852744" cy="399393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3A1A"/>
                </a:solidFill>
              </a:rPr>
              <a:t>Занимательная фонетика на уроках английского языка для средней школы </a:t>
            </a:r>
            <a:endParaRPr lang="ru-RU" b="1" dirty="0">
              <a:solidFill>
                <a:srgbClr val="003A1A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77047" y="5412828"/>
            <a:ext cx="3636581" cy="861848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Учитель английского языка :Куделина Ольга Юрьевна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38" y="851337"/>
            <a:ext cx="4487918" cy="3615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048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6831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2" r="9202"/>
          <a:stretch>
            <a:fillRect/>
          </a:stretch>
        </p:blipFill>
        <p:spPr>
          <a:xfrm>
            <a:off x="6463862" y="609601"/>
            <a:ext cx="4891526" cy="52514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800" y="609600"/>
            <a:ext cx="5749159" cy="5259388"/>
          </a:xfrm>
        </p:spPr>
        <p:txBody>
          <a:bodyPr>
            <a:normAutofit/>
          </a:bodyPr>
          <a:lstStyle/>
          <a:p>
            <a:r>
              <a:rPr lang="en-US" sz="4000" b="1" dirty="0"/>
              <a:t>A single singer is walking along the bank</a:t>
            </a:r>
          </a:p>
          <a:p>
            <a:r>
              <a:rPr lang="en-US" sz="4000" b="1" dirty="0"/>
              <a:t>Singing a languishing song</a:t>
            </a:r>
          </a:p>
          <a:p>
            <a:r>
              <a:rPr lang="en-US" sz="4000" b="1" dirty="0"/>
              <a:t>And bringing pink pinks for his darling.</a:t>
            </a:r>
          </a:p>
          <a:p>
            <a:r>
              <a:rPr lang="en-US" sz="4000" b="1" dirty="0"/>
              <a:t>Is anything wrong with the single singer’s song?</a:t>
            </a:r>
          </a:p>
          <a:p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70008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998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47304" r="47304"/>
          <a:stretch>
            <a:fillRect/>
          </a:stretch>
        </p:blipFill>
        <p:spPr>
          <a:xfrm>
            <a:off x="6043448" y="987425"/>
            <a:ext cx="5311940" cy="4873625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6028" y="830317"/>
            <a:ext cx="5686096" cy="5038671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400" b="1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Долгий гласный звук [a:] произносится напряжённо. Своей протяжностью, характерной придавленностью корня языка во рту и низким тембром, английский [a:] напоминает звук, издаваемый при показе горла врачу. Для того, чтобы правильно произносить английский звук [a:], не делая его похожим на русский звук [a], следует как можно дальше отводить корень языка назад и вниз.</a:t>
            </a:r>
            <a:endParaRPr lang="ru-RU" sz="2400" b="1" dirty="0">
              <a:solidFill>
                <a:srgbClr val="000099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33803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893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>
          <a:xfrm>
            <a:off x="6390289" y="1092529"/>
            <a:ext cx="5711333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630621"/>
            <a:ext cx="5697646" cy="5580993"/>
          </a:xfrm>
        </p:spPr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en-US" sz="3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Mark’s car’s faster than Bart’s car,</a:t>
            </a:r>
            <a:endParaRPr lang="ru-RU" sz="3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en-US" sz="3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Bart’s car’s smarter than Mark’s car.</a:t>
            </a:r>
            <a:endParaRPr lang="ru-RU" sz="3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en-US" sz="3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Mark’s car wasn’t faster than Bart’s car,</a:t>
            </a:r>
            <a:endParaRPr lang="ru-RU" sz="3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en-US" sz="3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Would Bart’s car be smarter than Mark’s car?</a:t>
            </a:r>
            <a:endParaRPr lang="ru-RU" sz="3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42390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1035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>
          <a:xfrm>
            <a:off x="5929422" y="1174038"/>
            <a:ext cx="6172200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746234"/>
            <a:ext cx="6097040" cy="512275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Звук [r] - очень слабый согласный, лишь условно сравниваемый с русским звуком [р]. Произносится звук [r] с положением органов речи, как для русского звука [ж], но щель, образуемая между поднятым кончиком языка и передней частью твёрдого нёба, несколько шире, чем для звука [ж]. Кончик языка загнут назад и не должен вибрировать. Вибрируют при произнесении английского звука [r] только голосовые связки.</a:t>
            </a:r>
            <a:endParaRPr lang="ru-RU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22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788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>
          <a:xfrm>
            <a:off x="6327228" y="995363"/>
            <a:ext cx="5385512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788276"/>
            <a:ext cx="5382336" cy="5080712"/>
          </a:xfrm>
        </p:spPr>
        <p:txBody>
          <a:bodyPr>
            <a:normAutofit lnSpcReduction="10000"/>
          </a:bodyPr>
          <a:lstStyle/>
          <a:p>
            <a:r>
              <a:rPr lang="en-US" sz="4400" b="1" dirty="0">
                <a:solidFill>
                  <a:srgbClr val="000000"/>
                </a:solidFill>
                <a:latin typeface="Arial" panose="020B0604020202020204" pitchFamily="34" charset="0"/>
              </a:rPr>
              <a:t>Ray Rag ran across a rough road. </a:t>
            </a:r>
            <a:endParaRPr lang="ru-RU" sz="44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4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Across </a:t>
            </a:r>
            <a:r>
              <a:rPr lang="en-US" sz="4400" b="1" dirty="0">
                <a:solidFill>
                  <a:srgbClr val="000000"/>
                </a:solidFill>
                <a:latin typeface="Arial" panose="020B0604020202020204" pitchFamily="34" charset="0"/>
              </a:rPr>
              <a:t>a rough road Ray Rag ran. </a:t>
            </a:r>
            <a:endParaRPr lang="ru-RU" sz="44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4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Where </a:t>
            </a:r>
            <a:r>
              <a:rPr lang="en-US" sz="4400" b="1" dirty="0">
                <a:solidFill>
                  <a:srgbClr val="000000"/>
                </a:solidFill>
                <a:latin typeface="Arial" panose="020B0604020202020204" pitchFamily="34" charset="0"/>
              </a:rPr>
              <a:t>is the rough road Ray Rag ran across?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01038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4" r="15744"/>
          <a:stretch>
            <a:fillRect/>
          </a:stretch>
        </p:blipFill>
        <p:spPr>
          <a:xfrm>
            <a:off x="6957848" y="987425"/>
            <a:ext cx="5097518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5821" y="620110"/>
            <a:ext cx="6632027" cy="5248878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Долгий гласный звук [ɜ:] произносится напряжённо. Губы при произнесении звука [ɜ:] растянуты, зубы слегка обнажены. Согласные звуки перед звуком [ɜ:] не смягчаются. Английский звук [ɜ:] не должен напоминать русские звуки [о] и [э]. Именно звук [ɜ:], как правило, произносится носителями английского языка при обдумывании ответа или подборе нужного слова.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17368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5780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>
          <a:xfrm>
            <a:off x="5728138" y="1775700"/>
            <a:ext cx="5738647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3779" y="872359"/>
            <a:ext cx="6022427" cy="4996629"/>
          </a:xfrm>
        </p:spPr>
        <p:txBody>
          <a:bodyPr>
            <a:normAutofit fontScale="92500" lnSpcReduction="20000"/>
          </a:bodyPr>
          <a:lstStyle/>
          <a:p>
            <a:r>
              <a:rPr lang="en-US" sz="4800" b="1" dirty="0"/>
              <a:t>Bert’s servant served for his thirty-first birthday</a:t>
            </a:r>
            <a:endParaRPr lang="ru-RU" sz="4800" b="1" dirty="0"/>
          </a:p>
          <a:p>
            <a:r>
              <a:rPr lang="en-US" sz="4800" b="1" dirty="0"/>
              <a:t>Thirty burgers and thirteen desserts.</a:t>
            </a:r>
            <a:endParaRPr lang="ru-RU" sz="4800" b="1" dirty="0"/>
          </a:p>
          <a:p>
            <a:r>
              <a:rPr lang="en-US" sz="4800" b="1" dirty="0"/>
              <a:t>Is it early for Bert’s servant to serve for his thirty-third birthday</a:t>
            </a:r>
            <a:endParaRPr lang="ru-RU" sz="4800" b="1" dirty="0"/>
          </a:p>
          <a:p>
            <a:r>
              <a:rPr lang="en-US" sz="4800" b="1" dirty="0"/>
              <a:t>Thirteen burgers and thirty desserts?</a:t>
            </a:r>
            <a:endParaRPr lang="ru-RU" sz="48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074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9788" y="411481"/>
            <a:ext cx="3932237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8" r="15748"/>
          <a:stretch>
            <a:fillRect/>
          </a:stretch>
        </p:blipFill>
        <p:spPr>
          <a:xfrm>
            <a:off x="8218324" y="457200"/>
            <a:ext cx="3767138" cy="351045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3270" y="798786"/>
            <a:ext cx="6589986" cy="5707117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Аналогов звуку [θ] в русском языке нет. При произнесении сильного английского согласного звука [θ], язык лежит плоско во рту, и его кончик находится между передними верхними и нижними зубами. В образуемую таким способом щель между краем верхних зубов и кончиком языка, выдыхается воздух. Во </a:t>
            </a:r>
            <a:r>
              <a:rPr lang="ru-RU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избежании</a:t>
            </a: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образования звука [f], зубы должны быть обнажены так, чтобы нижняя губа не касалась верхних зубов. Во избежание образования звука [s], кончик языка должен находиться между зубами, а сам язык оставаться плоским, особенно его передняя часть.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60062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788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>
          <a:xfrm>
            <a:off x="6642538" y="1526381"/>
            <a:ext cx="5406532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0208" y="1030014"/>
            <a:ext cx="6169572" cy="5369992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Three theatres thrill thirty thousand of theatergoers</a:t>
            </a:r>
            <a:endParaRPr lang="ru-RU" sz="4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thirty thousand thrilling thrillers on Thursdays.</a:t>
            </a:r>
            <a:endParaRPr lang="ru-RU" sz="4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Did thirty theatres thrill three thousand of theatergoers</a:t>
            </a:r>
            <a:endParaRPr lang="ru-RU" sz="4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three thousand thrilling thrillers on Thursdays?</a:t>
            </a:r>
            <a:endParaRPr lang="ru-RU" sz="4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159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2" r="14882"/>
          <a:stretch>
            <a:fillRect/>
          </a:stretch>
        </p:blipFill>
        <p:spPr>
          <a:xfrm>
            <a:off x="7273159" y="1103585"/>
            <a:ext cx="4309241" cy="513955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1" y="599090"/>
            <a:ext cx="7157545" cy="6258909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Аналогов звуку [ð] в русском языке нет. Звук [ð] произносится так же, как звук [θ], но с голосом и менее энергично. Во </a:t>
            </a:r>
            <a:r>
              <a:rPr lang="ru-RU" sz="40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избежании</a:t>
            </a:r>
            <a:r>
              <a:rPr lang="ru-RU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образования звука [v], зубы должны быть обнажены так, чтобы нижняя губа не касалась верхних зубов. Во </a:t>
            </a:r>
            <a:r>
              <a:rPr lang="ru-RU" sz="40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избежании</a:t>
            </a:r>
            <a:r>
              <a:rPr lang="ru-RU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образования звука [z], кончик языка должен находиться между зубами, а сам язык оставаться плоским, особенно его передняя часть.</a:t>
            </a:r>
            <a:endParaRPr lang="ru-RU" sz="4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574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47871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Обучение техники чтения через скороговорки и стихи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448" y="2133600"/>
            <a:ext cx="6180083" cy="427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30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5780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6" b="2136"/>
          <a:stretch>
            <a:fillRect/>
          </a:stretch>
        </p:blipFill>
        <p:spPr>
          <a:xfrm>
            <a:off x="6264275" y="987425"/>
            <a:ext cx="5091113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1228" y="893379"/>
            <a:ext cx="6169572" cy="5595719"/>
          </a:xfrm>
        </p:spPr>
        <p:txBody>
          <a:bodyPr>
            <a:normAutofit fontScale="55000" lnSpcReduction="20000"/>
          </a:bodyPr>
          <a:lstStyle/>
          <a:p>
            <a:r>
              <a:rPr lang="en-US" sz="7600" b="1" dirty="0"/>
              <a:t>These clothes are rather for the southern weather,</a:t>
            </a:r>
            <a:endParaRPr lang="ru-RU" sz="7600" b="1" dirty="0"/>
          </a:p>
          <a:p>
            <a:r>
              <a:rPr lang="en-US" sz="7600" b="1" dirty="0"/>
              <a:t>Those clothes are rather for the northern weather.</a:t>
            </a:r>
            <a:endParaRPr lang="ru-RU" sz="7600" b="1" dirty="0"/>
          </a:p>
          <a:p>
            <a:r>
              <a:rPr lang="en-US" sz="7600" b="1" dirty="0"/>
              <a:t>If these clothes weren’t rather for the southern weather,</a:t>
            </a:r>
            <a:endParaRPr lang="ru-RU" sz="7600" b="1" dirty="0"/>
          </a:p>
          <a:p>
            <a:r>
              <a:rPr lang="en-US" sz="7600" b="1" dirty="0"/>
              <a:t>Would those clothes be rather for the northern weather?</a:t>
            </a:r>
            <a:endParaRPr lang="ru-RU" sz="7600" b="1" dirty="0"/>
          </a:p>
          <a:p>
            <a:r>
              <a:rPr lang="en-US" sz="7600" b="1" dirty="0"/>
              <a:t> </a:t>
            </a:r>
            <a:endParaRPr lang="ru-RU" sz="76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409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788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677" y="987425"/>
            <a:ext cx="6505902" cy="5644603"/>
          </a:xfrm>
        </p:spPr>
        <p:txBody>
          <a:bodyPr>
            <a:noAutofit/>
          </a:bodyPr>
          <a:lstStyle/>
          <a:p>
            <a:r>
              <a:rPr lang="ru-RU" sz="2800" b="1" dirty="0"/>
              <a:t>Долгий гласный звук [i:] произносится напряжённо. Качественно и количественно противопоставляется краткому звуку [i]. Английский звук [i:] несколько напоминает русский звук [и] в слове ива, если произнести его напряжённо и протяжно. Согласные звуки перед звуком [i:] не смягчаются. Помимо долготы, английский звук [i:] отличается неоднородностью звучания на всём протяжении. При произнесении звука [i:] язык движется в полости рта вперёд в вверх.</a:t>
            </a:r>
          </a:p>
          <a:p>
            <a:endParaRPr lang="ru-RU" sz="2800" b="1" dirty="0"/>
          </a:p>
        </p:txBody>
      </p:sp>
      <p:pic>
        <p:nvPicPr>
          <p:cNvPr id="1028" name="Picture 4" descr="i: Sound: How to pronounce the i: sound (/i:/ Phoneme)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1" r="9581"/>
          <a:stretch>
            <a:fillRect/>
          </a:stretch>
        </p:blipFill>
        <p:spPr bwMode="auto">
          <a:xfrm>
            <a:off x="6821541" y="1124060"/>
            <a:ext cx="5296885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3186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5780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>
          <a:xfrm>
            <a:off x="6978869" y="995363"/>
            <a:ext cx="5091223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103587"/>
            <a:ext cx="6349288" cy="4765402"/>
          </a:xfrm>
        </p:spPr>
        <p:txBody>
          <a:bodyPr>
            <a:normAutofit fontScale="92500" lnSpcReduction="20000"/>
          </a:bodyPr>
          <a:lstStyle/>
          <a:p>
            <a:r>
              <a:rPr lang="en-US" sz="4800" b="1" dirty="0"/>
              <a:t>Pete weekly leaves green field</a:t>
            </a:r>
            <a:endParaRPr lang="ru-RU" sz="4800" b="1" dirty="0"/>
          </a:p>
          <a:p>
            <a:r>
              <a:rPr lang="en-US" sz="4800" b="1" dirty="0"/>
              <a:t>To see the deep sea from a clean beach.</a:t>
            </a:r>
            <a:endParaRPr lang="ru-RU" sz="4800" b="1" dirty="0"/>
          </a:p>
          <a:p>
            <a:r>
              <a:rPr lang="en-US" sz="4800" b="1" dirty="0"/>
              <a:t>Does Pete feel sleepy on the clean beach</a:t>
            </a:r>
            <a:endParaRPr lang="ru-RU" sz="4800" b="1" dirty="0"/>
          </a:p>
          <a:p>
            <a:r>
              <a:rPr lang="en-US" sz="4800" b="1" dirty="0"/>
              <a:t>Seeing the deep sea each week?</a:t>
            </a:r>
            <a:endParaRPr lang="ru-RU" sz="4800" b="1" dirty="0"/>
          </a:p>
          <a:p>
            <a:r>
              <a:rPr lang="en-US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14928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399096"/>
          </a:xfrm>
        </p:spPr>
        <p:txBody>
          <a:bodyPr>
            <a:normAutofit/>
          </a:bodyPr>
          <a:lstStyle/>
          <a:p>
            <a:r>
              <a:rPr lang="ru-RU" b="1" dirty="0"/>
              <a:t>Звук [ʤ] произносится так же, как [ʧ], но с голосом, менее энергично и всегда со вторым мягким элементом [ʒ].</a:t>
            </a:r>
          </a:p>
        </p:txBody>
      </p:sp>
      <p:pic>
        <p:nvPicPr>
          <p:cNvPr id="3074" name="Picture 2" descr="English Pronunciation 👄 Voiced Consonant - /dʒ/ - 'judge', 'age' and  'soldier' - YouTub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303" y="3144044"/>
            <a:ext cx="5854263" cy="283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7157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1035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>
          <a:xfrm>
            <a:off x="7020910" y="1124060"/>
            <a:ext cx="5097517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6124" y="1124060"/>
            <a:ext cx="5833242" cy="4744928"/>
          </a:xfrm>
        </p:spPr>
        <p:txBody>
          <a:bodyPr>
            <a:normAutofit/>
          </a:bodyPr>
          <a:lstStyle/>
          <a:p>
            <a:r>
              <a:rPr lang="en-US" sz="3200" b="1" dirty="0"/>
              <a:t>Jack’s job is to jewel jewel-boxes with jasper,</a:t>
            </a:r>
            <a:endParaRPr lang="ru-RU" sz="3200" b="1" dirty="0"/>
          </a:p>
          <a:p>
            <a:r>
              <a:rPr lang="en-US" sz="3200" b="1" dirty="0"/>
              <a:t>Jeff’s job is to jewel jewel-cases with jet,</a:t>
            </a:r>
            <a:endParaRPr lang="ru-RU" sz="3200" b="1" dirty="0"/>
          </a:p>
          <a:p>
            <a:r>
              <a:rPr lang="en-US" sz="3200" b="1" dirty="0"/>
              <a:t>If Jack’s job wasn’t to jewel jewel-boxes with jasper,</a:t>
            </a:r>
            <a:endParaRPr lang="ru-RU" sz="3200" b="1" dirty="0"/>
          </a:p>
          <a:p>
            <a:r>
              <a:rPr lang="en-US" sz="3200" b="1" dirty="0"/>
              <a:t>Could Jeff’s job be to jewel jewel-cases with jet?</a:t>
            </a:r>
            <a:endParaRPr lang="ru-RU" sz="3200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564159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524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4539" r="14539"/>
          <a:stretch>
            <a:fillRect/>
          </a:stretch>
        </p:blipFill>
        <p:spPr>
          <a:xfrm>
            <a:off x="7367752" y="987425"/>
            <a:ext cx="4635062" cy="4873625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156138"/>
            <a:ext cx="6128571" cy="4712850"/>
          </a:xfrm>
        </p:spPr>
        <p:txBody>
          <a:bodyPr>
            <a:normAutofit fontScale="92500"/>
          </a:bodyPr>
          <a:lstStyle/>
          <a:p>
            <a:r>
              <a:rPr lang="ru-RU" sz="3600" b="1" dirty="0"/>
              <a:t>Звук [∫] произносится как смягчённый русский звук [ш], но не настолько мягкий, как звук [щ]. Положение кончика языка, как при произнесении английского звука [s], но щель, в которую пропускается воздух, более широкая, а органы речи напряжены меньше.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69984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25750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>
          <a:xfrm>
            <a:off x="7346730" y="987425"/>
            <a:ext cx="4750677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8883" y="714703"/>
            <a:ext cx="6747641" cy="5423338"/>
          </a:xfrm>
        </p:spPr>
        <p:txBody>
          <a:bodyPr>
            <a:normAutofit/>
          </a:bodyPr>
          <a:lstStyle/>
          <a:p>
            <a:r>
              <a:rPr lang="en-US" sz="4400" b="1" dirty="0"/>
              <a:t>Sharon washed dishes in a dishwasher,</a:t>
            </a:r>
            <a:endParaRPr lang="ru-RU" sz="4400" b="1" dirty="0"/>
          </a:p>
          <a:p>
            <a:r>
              <a:rPr lang="en-US" sz="4400" b="1" dirty="0"/>
              <a:t>Next she washed shades in a washing machine.</a:t>
            </a:r>
            <a:endParaRPr lang="ru-RU" sz="4400" b="1" dirty="0"/>
          </a:p>
          <a:p>
            <a:r>
              <a:rPr lang="en-US" sz="4400" b="1" dirty="0"/>
              <a:t>Should she wash the dishes in the dishwasher</a:t>
            </a:r>
            <a:endParaRPr lang="ru-RU" sz="4400" b="1" dirty="0"/>
          </a:p>
          <a:p>
            <a:r>
              <a:rPr lang="en-US" sz="4400" b="1" dirty="0"/>
              <a:t>Before washing the shades in the washing machine?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2892771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0717" y="756745"/>
            <a:ext cx="6768661" cy="5112243"/>
          </a:xfrm>
        </p:spPr>
        <p:txBody>
          <a:bodyPr>
            <a:normAutofit fontScale="92500" lnSpcReduction="10000"/>
          </a:bodyPr>
          <a:lstStyle/>
          <a:p>
            <a:r>
              <a:rPr lang="ru-RU" sz="4000" b="1" dirty="0"/>
              <a:t>Долгий гласный звук [ɔ:] произносится напряжённо, при оттянутом назад языке и сильно округлённых губах. Следует избегать характерного для артикуляции русского звука [о] выпячивания губ, которое приводит к образованию несвойственного английскому звуку [ɔ:] призвука [у].</a:t>
            </a:r>
          </a:p>
          <a:p>
            <a:endParaRPr lang="ru-RU" dirty="0"/>
          </a:p>
        </p:txBody>
      </p:sp>
      <p:pic>
        <p:nvPicPr>
          <p:cNvPr id="4100" name="Picture 4" descr="The /ɔː/ Sound (law, more, saw) - YouTube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1" r="14381"/>
          <a:stretch>
            <a:fillRect/>
          </a:stretch>
        </p:blipFill>
        <p:spPr bwMode="auto">
          <a:xfrm>
            <a:off x="7788166" y="987425"/>
            <a:ext cx="4235668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8759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2259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>
          <a:xfrm>
            <a:off x="6789682" y="987425"/>
            <a:ext cx="5150069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2248" y="987425"/>
            <a:ext cx="5381297" cy="5444906"/>
          </a:xfrm>
        </p:spPr>
        <p:txBody>
          <a:bodyPr>
            <a:normAutofit fontScale="92500" lnSpcReduction="10000"/>
          </a:bodyPr>
          <a:lstStyle/>
          <a:p>
            <a:r>
              <a:rPr lang="en-US" sz="4000" b="1" dirty="0"/>
              <a:t>A poor lord always goes for a walk</a:t>
            </a:r>
            <a:endParaRPr lang="ru-RU" sz="4000" b="1" dirty="0"/>
          </a:p>
          <a:p>
            <a:r>
              <a:rPr lang="en-US" sz="4000" b="1" dirty="0"/>
              <a:t>With a small Walkman at quarter to four in the morning.</a:t>
            </a:r>
            <a:endParaRPr lang="ru-RU" sz="4000" b="1" dirty="0"/>
          </a:p>
          <a:p>
            <a:r>
              <a:rPr lang="en-US" sz="4000" b="1" dirty="0"/>
              <a:t>Is the poor lord already bored with his walks</a:t>
            </a:r>
            <a:endParaRPr lang="ru-RU" sz="4000" b="1" dirty="0"/>
          </a:p>
          <a:p>
            <a:r>
              <a:rPr lang="en-US" sz="4000" b="1" dirty="0"/>
              <a:t>With a small Walkman at quarter to four in the morning?</a:t>
            </a:r>
            <a:endParaRPr lang="ru-RU" sz="40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6658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998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83" y="987425"/>
            <a:ext cx="5570483" cy="5497458"/>
          </a:xfrm>
        </p:spPr>
        <p:txBody>
          <a:bodyPr>
            <a:noAutofit/>
          </a:bodyPr>
          <a:lstStyle/>
          <a:p>
            <a:r>
              <a:rPr lang="ru-RU" sz="3200" b="1" dirty="0"/>
              <a:t>Аналогов звуку [w] в русском языке нет. Английский звук [w] получается мгновенным пропусканием струи воздуха через щель, образуемую сильно округлёнными и слегка выпяченными губами. Зубы не касаются нижней губы. Звук [w] произносится очень кратко и слабо, губы совершают движение, как при задувании свечи</a:t>
            </a:r>
          </a:p>
        </p:txBody>
      </p:sp>
      <p:pic>
        <p:nvPicPr>
          <p:cNvPr id="1026" name="Picture 2" descr="Letter w sign design template element red Vector Image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9" b="8429"/>
          <a:stretch>
            <a:fillRect/>
          </a:stretch>
        </p:blipFill>
        <p:spPr bwMode="auto">
          <a:xfrm>
            <a:off x="6631918" y="1880804"/>
            <a:ext cx="5427663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1572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2086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>
          <a:xfrm>
            <a:off x="7662041" y="787728"/>
            <a:ext cx="3724878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1738" y="787728"/>
            <a:ext cx="6621517" cy="508126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0099"/>
                </a:solidFill>
              </a:rPr>
              <a:t>Звук [b] произносится как ослабленный русский звук [б].</a:t>
            </a:r>
          </a:p>
          <a:p>
            <a:r>
              <a:rPr lang="ru-RU" sz="4800" b="1" dirty="0" smtClean="0">
                <a:solidFill>
                  <a:srgbClr val="000099"/>
                </a:solidFill>
              </a:rPr>
              <a:t>Перед гласными звуками [e], [i], [i:], [ɜ:] и согласным звуком [j], звук [b] не смягчается.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054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>
          <a:xfrm>
            <a:off x="7094482" y="1817742"/>
            <a:ext cx="5007140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5103" y="830317"/>
            <a:ext cx="6884275" cy="5038671"/>
          </a:xfrm>
        </p:spPr>
        <p:txBody>
          <a:bodyPr/>
          <a:lstStyle/>
          <a:p>
            <a:r>
              <a:rPr lang="en-US" sz="4000" b="1" dirty="0"/>
              <a:t>A white wizard works wonders with a wand,</a:t>
            </a:r>
          </a:p>
          <a:p>
            <a:r>
              <a:rPr lang="en-US" sz="4000" b="1" dirty="0"/>
              <a:t>While a wicked witch works wonders with words.</a:t>
            </a:r>
          </a:p>
          <a:p>
            <a:r>
              <a:rPr lang="en-US" sz="4000" b="1" dirty="0"/>
              <a:t>Why does the white wizard work wonders with the wand,</a:t>
            </a:r>
          </a:p>
          <a:p>
            <a:r>
              <a:rPr lang="en-US" sz="4000" b="1" dirty="0"/>
              <a:t>While the wicked witch works wonders with the words?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49908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4729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" r="84"/>
          <a:stretch>
            <a:fillRect/>
          </a:stretch>
        </p:blipFill>
        <p:spPr>
          <a:xfrm>
            <a:off x="6884275" y="1984375"/>
            <a:ext cx="5234152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800" y="1166648"/>
            <a:ext cx="5791200" cy="4702340"/>
          </a:xfrm>
        </p:spPr>
        <p:txBody>
          <a:bodyPr>
            <a:noAutofit/>
          </a:bodyPr>
          <a:lstStyle/>
          <a:p>
            <a:r>
              <a:rPr lang="ru-RU" sz="4000" b="1" dirty="0"/>
              <a:t>Звук [ʒ] произносится как смягчённый русский звук [ж], но не настолько мягкий, как в слове вожжи. Звук [ʒ] отличается от звука [∫] только использованием голоса при его произнесении.</a:t>
            </a:r>
          </a:p>
          <a:p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830421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05103"/>
            <a:ext cx="11488846" cy="1902373"/>
          </a:xfrm>
        </p:spPr>
        <p:txBody>
          <a:bodyPr>
            <a:normAutofit/>
          </a:bodyPr>
          <a:lstStyle/>
          <a:p>
            <a:pPr lvl="0">
              <a:spcBef>
                <a:spcPts val="1000"/>
              </a:spcBef>
            </a:pPr>
            <a:r>
              <a:rPr lang="en-US" sz="44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After much persuasion he took the decision to watch “Treasure Island” on television at leisure.</a:t>
            </a:r>
            <a:r>
              <a:rPr lang="ru-RU" sz="44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ru-RU" sz="44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147145" y="5868988"/>
            <a:ext cx="294289" cy="100888"/>
          </a:xfrm>
        </p:spPr>
        <p:txBody>
          <a:bodyPr>
            <a:noAutofit/>
          </a:bodyPr>
          <a:lstStyle/>
          <a:p>
            <a:endParaRPr lang="ru-RU" sz="4400" dirty="0"/>
          </a:p>
        </p:txBody>
      </p:sp>
      <p:pic>
        <p:nvPicPr>
          <p:cNvPr id="2050" name="Picture 2" descr="После долгих уговоров он принял решение посмотреть на досуге «Остров сокровищ» по телевидению.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 bwMode="auto">
          <a:xfrm>
            <a:off x="2785241" y="2007477"/>
            <a:ext cx="6632029" cy="4439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181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5780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>
          <a:xfrm>
            <a:off x="6968360" y="515007"/>
            <a:ext cx="5192110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5822" y="987425"/>
            <a:ext cx="6642538" cy="5329292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A British builder built a building of brown bricks,</a:t>
            </a:r>
          </a:p>
          <a:p>
            <a:r>
              <a:rPr lang="en-US" sz="4400" b="1" dirty="0" smtClean="0"/>
              <a:t>A Bulgarian builder built a building of black bricks,</a:t>
            </a:r>
          </a:p>
          <a:p>
            <a:r>
              <a:rPr lang="en-US" sz="4400" b="1" dirty="0" smtClean="0"/>
              <a:t>A Brazilian builder built a building of blue bricks.</a:t>
            </a:r>
          </a:p>
          <a:p>
            <a:r>
              <a:rPr lang="en-US" sz="4400" b="1" dirty="0" smtClean="0"/>
              <a:t>But which building will be a bit bad?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360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1"/>
            <a:ext cx="3932237" cy="893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7862" r="7862"/>
          <a:stretch>
            <a:fillRect/>
          </a:stretch>
        </p:blipFill>
        <p:spPr>
          <a:xfrm>
            <a:off x="7273159" y="995363"/>
            <a:ext cx="4813737" cy="4873625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3270" y="987425"/>
            <a:ext cx="7147034" cy="4881563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3600" b="1" dirty="0" smtClean="0"/>
              <a:t>Краткий гласный звук [æ] произносится с ощутимым напряжением. Качественно противопоставляется звуку [e]. Во избежание ошибочного произношения русского звука [э] вместо английского звука [æ], язык следует располагать низко во рту, как при произнесении русского звука [а].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52261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>
          <a:xfrm>
            <a:off x="7483366" y="861849"/>
            <a:ext cx="3872022" cy="499920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2456" y="861849"/>
            <a:ext cx="6820174" cy="5143774"/>
          </a:xfrm>
        </p:spPr>
        <p:txBody>
          <a:bodyPr>
            <a:normAutofit lnSpcReduction="10000"/>
          </a:bodyPr>
          <a:lstStyle/>
          <a:p>
            <a:r>
              <a:rPr lang="en-US" sz="4400" b="1" dirty="0"/>
              <a:t>Mat has accidents travelling by tram,</a:t>
            </a:r>
            <a:endParaRPr lang="ru-RU" sz="4400" b="1" dirty="0"/>
          </a:p>
          <a:p>
            <a:r>
              <a:rPr lang="en-US" sz="4400" b="1" dirty="0"/>
              <a:t>Sam has accidents travelling by taxi.</a:t>
            </a:r>
            <a:endParaRPr lang="ru-RU" sz="4400" b="1" dirty="0"/>
          </a:p>
          <a:p>
            <a:r>
              <a:rPr lang="en-US" sz="4400" b="1" dirty="0"/>
              <a:t>If Mat didn’t have accidents travelling by tram,</a:t>
            </a:r>
            <a:endParaRPr lang="ru-RU" sz="4400" b="1" dirty="0"/>
          </a:p>
          <a:p>
            <a:r>
              <a:rPr lang="en-US" sz="4400" b="1" dirty="0"/>
              <a:t>Would Sam have accidents travelling by taxi?</a:t>
            </a:r>
            <a:endParaRPr lang="ru-RU" sz="4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965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9724" y="504496"/>
            <a:ext cx="9564413" cy="4443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66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 ʧ ]</a:t>
            </a:r>
            <a:endParaRPr lang="ru-RU" sz="6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Звук [ʧ] произносится как русский звук [ч], но энергично и твёрдо, без какого бы то ни было смягчения. Для правильной артикуляции английского звука [ʧ], второй элемент [∫] следует произносить так же твёрдо, как русский звук [ш].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07" y="4298731"/>
            <a:ext cx="3163614" cy="232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28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3137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>
          <a:xfrm>
            <a:off x="6432331" y="1071508"/>
            <a:ext cx="5496910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1738" y="704193"/>
            <a:ext cx="6117020" cy="5843752"/>
          </a:xfrm>
        </p:spPr>
        <p:txBody>
          <a:bodyPr>
            <a:normAutofit lnSpcReduction="10000"/>
          </a:bodyPr>
          <a:lstStyle/>
          <a:p>
            <a:r>
              <a:rPr lang="en-US" sz="4000" b="1" dirty="0" smtClean="0"/>
              <a:t>A Chilean chess-player checks to a Chinese chess-player,</a:t>
            </a:r>
          </a:p>
          <a:p>
            <a:r>
              <a:rPr lang="en-US" sz="4000" b="1" dirty="0" smtClean="0"/>
              <a:t>The Chinese chess-player checkmates to the Chilean.</a:t>
            </a:r>
          </a:p>
          <a:p>
            <a:r>
              <a:rPr lang="en-US" sz="4000" b="1" dirty="0" smtClean="0"/>
              <a:t>If the Chilean chess-player didn’t check to the Chinese,</a:t>
            </a:r>
          </a:p>
          <a:p>
            <a:r>
              <a:rPr lang="en-US" sz="4000" b="1" dirty="0" smtClean="0"/>
              <a:t>Would the Chinese chess-player checkmate to the Chilean?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971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291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372" y="620110"/>
            <a:ext cx="6074980" cy="524887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Аналогов звуку [ŋ] в русском языке нет. Упрощённо, английский звук [ŋ] представляет собой звук [g], если произнести его через нос при полностью опущенном мягком нёбе. Так же как и для звука [g], при произношении звука [ŋ] задняя часть языка смыкается с мягким нёбом, но последнее при артикуляции звука [ŋ] полностью опущено, и воздух проходит не через рот, а через нос.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0642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539</TotalTime>
  <Words>1369</Words>
  <Application>Microsoft Office PowerPoint</Application>
  <PresentationFormat>Широкоэкранный</PresentationFormat>
  <Paragraphs>81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Times New Roman</vt:lpstr>
      <vt:lpstr>Тема Office</vt:lpstr>
      <vt:lpstr>Занимательная фонетика на уроках английского языка для средней школы </vt:lpstr>
      <vt:lpstr>Обучение техники чтения через скороговорки и стихи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Звук [ʤ] произносится так же, как [ʧ], но с голосом, менее энергично и всегда со вторым мягким элементом [ʒ].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After much persuasion he took the decision to watch “Treasure Island” on television at leisure.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техники чтения через скороговорки и стихи</dc:title>
  <dc:creator>User</dc:creator>
  <cp:lastModifiedBy>User</cp:lastModifiedBy>
  <cp:revision>44</cp:revision>
  <dcterms:created xsi:type="dcterms:W3CDTF">2023-12-27T04:01:33Z</dcterms:created>
  <dcterms:modified xsi:type="dcterms:W3CDTF">2024-01-04T01:10:50Z</dcterms:modified>
</cp:coreProperties>
</file>