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32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2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7135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ИЗУЧЕНИЕ ТРИГОНОМЕТРИЧЕСКИХ ФУНКЦИЙ В СРЕДНЕЙ ШКОЛЕ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5084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3892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4994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212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ПЛАН: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>   1.Введение</a:t>
            </a:r>
            <a:r>
              <a:rPr lang="ru-RU" sz="3200" b="1" dirty="0"/>
              <a:t>.</a:t>
            </a:r>
            <a:br>
              <a:rPr lang="ru-RU" sz="3200" b="1" dirty="0"/>
            </a:br>
            <a:r>
              <a:rPr lang="ru-RU" sz="3200" b="1" dirty="0" smtClean="0"/>
              <a:t>   2</a:t>
            </a:r>
            <a:r>
              <a:rPr lang="ru-RU" sz="3200" b="1" dirty="0"/>
              <a:t>. Цели изучения тригонометрических функций.</a:t>
            </a:r>
            <a:br>
              <a:rPr lang="ru-RU" sz="3200" b="1" dirty="0"/>
            </a:br>
            <a:r>
              <a:rPr lang="ru-RU" sz="3200" b="1" dirty="0" smtClean="0"/>
              <a:t>   3</a:t>
            </a:r>
            <a:r>
              <a:rPr lang="ru-RU" sz="3200" b="1" dirty="0"/>
              <a:t>. Этапы изучения тригонометрических функций.</a:t>
            </a:r>
            <a:br>
              <a:rPr lang="ru-RU" sz="3200" b="1" dirty="0"/>
            </a:br>
            <a:r>
              <a:rPr lang="ru-RU" sz="3200" b="1" dirty="0" smtClean="0"/>
              <a:t>   4</a:t>
            </a:r>
            <a:r>
              <a:rPr lang="ru-RU" sz="3200" b="1" dirty="0"/>
              <a:t>. Особенности изучения.</a:t>
            </a:r>
            <a:br>
              <a:rPr lang="ru-RU" sz="3200" b="1" dirty="0"/>
            </a:br>
            <a:r>
              <a:rPr lang="ru-RU" sz="3200" b="1" dirty="0" smtClean="0"/>
              <a:t>   5</a:t>
            </a:r>
            <a:r>
              <a:rPr lang="ru-RU" sz="3200" b="1" dirty="0"/>
              <a:t>. Изложение темы в школьных учебниках.</a:t>
            </a:r>
            <a:br>
              <a:rPr lang="ru-RU" sz="3200" b="1" dirty="0"/>
            </a:br>
            <a:r>
              <a:rPr lang="ru-RU" sz="3200" b="1" dirty="0" smtClean="0"/>
              <a:t>   6</a:t>
            </a:r>
            <a:r>
              <a:rPr lang="ru-RU" sz="3200" b="1" dirty="0"/>
              <a:t>. Методика преподавания темы в курсе алгебры и начал анализа.</a:t>
            </a:r>
            <a:br>
              <a:rPr lang="ru-RU" sz="3200" b="1" dirty="0"/>
            </a:br>
            <a:r>
              <a:rPr lang="ru-RU" sz="3200" b="1" dirty="0" smtClean="0"/>
              <a:t>   7</a:t>
            </a:r>
            <a:r>
              <a:rPr lang="ru-RU" sz="3200" b="1" dirty="0"/>
              <a:t>. Предметные результаты на базовом и профильном уровнях изучения.</a:t>
            </a:r>
            <a:br>
              <a:rPr lang="ru-RU" sz="3200" b="1" dirty="0"/>
            </a:br>
            <a:r>
              <a:rPr lang="ru-RU" sz="3200" b="1" dirty="0" smtClean="0"/>
              <a:t>   8</a:t>
            </a:r>
            <a:r>
              <a:rPr lang="ru-RU" sz="3200" b="1" dirty="0"/>
              <a:t>. Из опыта работы.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7222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80920" cy="5103440"/>
          </a:xfrm>
        </p:spPr>
        <p:txBody>
          <a:bodyPr>
            <a:normAutofit fontScale="90000"/>
          </a:bodyPr>
          <a:lstStyle/>
          <a:p>
            <a:r>
              <a:rPr lang="ru-RU" sz="3300" dirty="0"/>
              <a:t>В учебнике Башмакова М.И. следующий порядок:</a:t>
            </a:r>
            <a:br>
              <a:rPr lang="ru-RU" sz="3300" dirty="0"/>
            </a:br>
            <a:r>
              <a:rPr lang="ru-RU" sz="3300" b="1" dirty="0"/>
              <a:t>функции   →   преобразования   →   уравнения</a:t>
            </a:r>
            <a:r>
              <a:rPr lang="ru-RU" sz="3300" dirty="0"/>
              <a:t>.</a:t>
            </a:r>
            <a:br>
              <a:rPr lang="ru-RU" sz="3300" dirty="0"/>
            </a:br>
            <a:r>
              <a:rPr lang="ru-RU" sz="3300" dirty="0"/>
              <a:t>В учебнике Мордковича А.Г. другой порядок:</a:t>
            </a:r>
            <a:br>
              <a:rPr lang="ru-RU" sz="3300" dirty="0"/>
            </a:br>
            <a:r>
              <a:rPr lang="ru-RU" sz="3300" dirty="0"/>
              <a:t> </a:t>
            </a:r>
            <a:r>
              <a:rPr lang="ru-RU" sz="3300" b="1" dirty="0"/>
              <a:t>функции   →   уравнения   →   преобразования</a:t>
            </a:r>
            <a:r>
              <a:rPr lang="ru-RU" sz="3300" dirty="0"/>
              <a:t>.</a:t>
            </a:r>
            <a:br>
              <a:rPr lang="ru-RU" sz="3300" dirty="0"/>
            </a:br>
            <a:r>
              <a:rPr lang="ru-RU" sz="3300" dirty="0"/>
              <a:t>В учебниках Колмогорова А.Н. и Никольского С.М.:</a:t>
            </a:r>
            <a:br>
              <a:rPr lang="ru-RU" sz="3300" dirty="0"/>
            </a:br>
            <a:r>
              <a:rPr lang="ru-RU" sz="3300" b="1" dirty="0"/>
              <a:t>преобразования  →   функции   →  уравнения</a:t>
            </a:r>
            <a:r>
              <a:rPr lang="ru-RU" sz="3300" dirty="0"/>
              <a:t>.</a:t>
            </a:r>
            <a:br>
              <a:rPr lang="ru-RU" sz="3300" dirty="0"/>
            </a:br>
            <a:r>
              <a:rPr lang="ru-RU" sz="3300" dirty="0"/>
              <a:t>В учебнике Алимова Ш.А.:</a:t>
            </a:r>
            <a:br>
              <a:rPr lang="ru-RU" sz="3300" dirty="0"/>
            </a:br>
            <a:r>
              <a:rPr lang="ru-RU" sz="3300" b="1" dirty="0"/>
              <a:t>преобразования   →   уравнения   →   функции</a:t>
            </a:r>
            <a:r>
              <a:rPr lang="ru-RU" sz="33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03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2700" b="1" dirty="0"/>
              <a:t>Федеральная рабочая программа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b="1" dirty="0"/>
              <a:t>по учебному предмету «Математика</a:t>
            </a:r>
            <a:r>
              <a:rPr lang="ru-RU" sz="2700" b="1" dirty="0" smtClean="0"/>
              <a:t>»</a:t>
            </a:r>
            <a:endParaRPr lang="ru-RU" sz="27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477195"/>
              </p:ext>
            </p:extLst>
          </p:nvPr>
        </p:nvGraphicFramePr>
        <p:xfrm>
          <a:off x="179512" y="1124745"/>
          <a:ext cx="8784976" cy="54119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65696"/>
                <a:gridCol w="4319280"/>
              </a:tblGrid>
              <a:tr h="29129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ПРЕДМЕТНЫЕ РЕЗУЛЬТАТЫ БУ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ПРЕДМЕТНЫЕ РЕЗУЛЬТАТЫ ПУ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2" marR="53342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1093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 </a:t>
                      </a:r>
                      <a:r>
                        <a:rPr lang="ru-RU" sz="1600" b="1" dirty="0" smtClean="0">
                          <a:effectLst/>
                        </a:rPr>
                        <a:t>класс: </a:t>
                      </a:r>
                      <a:endParaRPr lang="ru-RU" sz="1600" b="1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-оперировать понятиями: функция, способы задания функции, область определения и область значения, график функции;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оперировать понятиями: четность и нечетность функции, промежутки </a:t>
                      </a:r>
                      <a:r>
                        <a:rPr lang="ru-RU" sz="1600" dirty="0" err="1">
                          <a:effectLst/>
                        </a:rPr>
                        <a:t>знакопостоянства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11 </a:t>
                      </a:r>
                      <a:r>
                        <a:rPr lang="ru-RU" sz="1600" dirty="0" smtClean="0">
                          <a:effectLst/>
                        </a:rPr>
                        <a:t>класс:</a:t>
                      </a:r>
                      <a:endParaRPr lang="ru-RU" sz="16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оперировать понятиями: периодическая функция, промежутки монотонности,  точки экстремума, наибольшее и наименьшее значение; использовать их для исследования функции, заданной графиком4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оперировать понятиями: графики показательной, логарифмической и тригонометрических функций, изображать их на координатной плоскости и использовать для решения уравнений и неравенств.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 </a:t>
                      </a:r>
                      <a:r>
                        <a:rPr lang="ru-RU" sz="1600" b="1" dirty="0" smtClean="0">
                          <a:effectLst/>
                        </a:rPr>
                        <a:t>класс:</a:t>
                      </a:r>
                      <a:endParaRPr lang="ru-RU" sz="1600" b="1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- свободно оперировать понятиями: функция, способы задания функции, взаимно-обратные функции, композиция функций, график функции, выполнять элементарные преобразования графиков функций;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- свободно оперировать понятиями: тригонометрическая окружность, определение тригонометрических функций числового аргумента.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11 </a:t>
                      </a:r>
                      <a:r>
                        <a:rPr lang="ru-RU" sz="1600" b="1" dirty="0" smtClean="0">
                          <a:effectLst/>
                        </a:rPr>
                        <a:t>класс:</a:t>
                      </a:r>
                      <a:endParaRPr lang="ru-RU" sz="1600" b="1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- строить графики композиции функций с помощью элементарного исследования свойств композиции двух функций;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- свободно оперировать понятиями: графики тригонометрических функций.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7392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847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Виды преобразования </a:t>
            </a:r>
            <a:r>
              <a:rPr lang="ru-RU" b="1" dirty="0" smtClean="0"/>
              <a:t>графиков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3600" b="1" dirty="0" smtClean="0"/>
          </a:p>
          <a:p>
            <a:pPr marL="0" indent="0" algn="ctr">
              <a:buNone/>
            </a:pPr>
            <a:r>
              <a:rPr lang="en-US" sz="3600" b="1" dirty="0" smtClean="0"/>
              <a:t>f(x</a:t>
            </a:r>
            <a:r>
              <a:rPr lang="en-US" sz="3600" b="1" dirty="0"/>
              <a:t>)→f(x)+a,   f(x)→f(</a:t>
            </a:r>
            <a:r>
              <a:rPr lang="en-US" sz="3600" b="1" dirty="0" err="1"/>
              <a:t>x+b</a:t>
            </a:r>
            <a:r>
              <a:rPr lang="en-US" sz="3600" b="1" dirty="0"/>
              <a:t>),</a:t>
            </a:r>
            <a:endParaRPr lang="ru-RU" sz="3600" dirty="0"/>
          </a:p>
          <a:p>
            <a:pPr marL="0" indent="0" algn="ctr">
              <a:buNone/>
            </a:pPr>
            <a:r>
              <a:rPr lang="en-US" sz="3600" b="1" dirty="0"/>
              <a:t>f(x)→</a:t>
            </a:r>
            <a:r>
              <a:rPr lang="en-US" sz="3600" b="1" dirty="0" err="1"/>
              <a:t>kf</a:t>
            </a:r>
            <a:r>
              <a:rPr lang="en-US" sz="3600" b="1" dirty="0"/>
              <a:t>(x),  f(x)→f(</a:t>
            </a:r>
            <a:r>
              <a:rPr lang="en-US" sz="3600" b="1" dirty="0" err="1"/>
              <a:t>nx</a:t>
            </a:r>
            <a:r>
              <a:rPr lang="en-US" sz="3600" b="1" dirty="0"/>
              <a:t>),</a:t>
            </a:r>
            <a:endParaRPr lang="ru-RU" sz="3600" dirty="0"/>
          </a:p>
          <a:p>
            <a:pPr marL="0" indent="0" algn="ctr">
              <a:buNone/>
            </a:pPr>
            <a:r>
              <a:rPr lang="en-US" sz="3600" b="1" dirty="0"/>
              <a:t>f</a:t>
            </a:r>
            <a:r>
              <a:rPr lang="ru-RU" sz="3600" b="1" dirty="0"/>
              <a:t>(</a:t>
            </a:r>
            <a:r>
              <a:rPr lang="en-US" sz="3600" b="1" dirty="0"/>
              <a:t>x</a:t>
            </a:r>
            <a:r>
              <a:rPr lang="ru-RU" sz="3600" b="1" dirty="0"/>
              <a:t>)→ - </a:t>
            </a:r>
            <a:r>
              <a:rPr lang="en-US" sz="3600" b="1" dirty="0"/>
              <a:t>f</a:t>
            </a:r>
            <a:r>
              <a:rPr lang="ru-RU" sz="3600" b="1" dirty="0"/>
              <a:t>(</a:t>
            </a:r>
            <a:r>
              <a:rPr lang="en-US" sz="3600" b="1" dirty="0"/>
              <a:t>x</a:t>
            </a:r>
            <a:r>
              <a:rPr lang="ru-RU" sz="3600" b="1" dirty="0" smtClean="0"/>
              <a:t>)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235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Screenshot_20231119_085340_Chrom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704856" cy="519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145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Screenshot_20231118_131833_Chrom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352927" cy="496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265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Screenshot_20231118_131842_Chrom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8064897" cy="564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612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Screenshot_20231118_125002_Chrom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496944" cy="540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819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</TotalTime>
  <Words>211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 ИЗУЧЕНИЕ ТРИГОНОМЕТРИЧЕСКИХ ФУНКЦИЙ В СРЕДНЕЙ ШКОЛЕ</vt:lpstr>
      <vt:lpstr>ПЛАН:    1.Введение.    2. Цели изучения тригонометрических функций.    3. Этапы изучения тригонометрических функций.    4. Особенности изучения.    5. Изложение темы в школьных учебниках.    6. Методика преподавания темы в курсе алгебры и начал анализа.    7. Предметные результаты на базовом и профильном уровнях изучения.    8. Из опыта работы. </vt:lpstr>
      <vt:lpstr>В учебнике Башмакова М.И. следующий порядок: функции   →   преобразования   →   уравнения. В учебнике Мордковича А.Г. другой порядок:  функции   →   уравнения   →   преобразования. В учебниках Колмогорова А.Н. и Никольского С.М.: преобразования  →   функции   →  уравнения. В учебнике Алимова Ш.А.: преобразования   →   уравнения   →   функции. </vt:lpstr>
      <vt:lpstr>Федеральная рабочая программа по учебному предмету «Математика»</vt:lpstr>
      <vt:lpstr>Виды преобразования графиков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ИЗУЧЕНИЕ ТРИГОНОМЕТРИЧЕСКИХ ФУНКЦИЙ В СРЕДНЕЙ ШКОЛЕ</dc:title>
  <dc:creator>Admin</dc:creator>
  <cp:lastModifiedBy>Admin</cp:lastModifiedBy>
  <cp:revision>4</cp:revision>
  <dcterms:created xsi:type="dcterms:W3CDTF">2023-11-19T04:03:47Z</dcterms:created>
  <dcterms:modified xsi:type="dcterms:W3CDTF">2023-11-19T04:38:55Z</dcterms:modified>
</cp:coreProperties>
</file>