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70" r:id="rId6"/>
    <p:sldId id="261" r:id="rId7"/>
    <p:sldId id="263" r:id="rId8"/>
    <p:sldId id="264" r:id="rId9"/>
    <p:sldId id="265" r:id="rId10"/>
    <p:sldId id="266" r:id="rId11"/>
    <p:sldId id="267" r:id="rId12"/>
    <p:sldId id="272" r:id="rId13"/>
    <p:sldId id="268" r:id="rId14"/>
    <p:sldId id="273" r:id="rId15"/>
    <p:sldId id="274" r:id="rId16"/>
    <p:sldId id="26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3B3-40D5-486A-B8FC-7FE77591207F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CED91C6-D932-44F5-80FE-7FBACF021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740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3B3-40D5-486A-B8FC-7FE77591207F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CED91C6-D932-44F5-80FE-7FBACF021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37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3B3-40D5-486A-B8FC-7FE77591207F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CED91C6-D932-44F5-80FE-7FBACF021B3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55381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3B3-40D5-486A-B8FC-7FE77591207F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CED91C6-D932-44F5-80FE-7FBACF021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563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3B3-40D5-486A-B8FC-7FE77591207F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CED91C6-D932-44F5-80FE-7FBACF021B3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1529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3B3-40D5-486A-B8FC-7FE77591207F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CED91C6-D932-44F5-80FE-7FBACF021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047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3B3-40D5-486A-B8FC-7FE77591207F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91C6-D932-44F5-80FE-7FBACF021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16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3B3-40D5-486A-B8FC-7FE77591207F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91C6-D932-44F5-80FE-7FBACF021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31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3B3-40D5-486A-B8FC-7FE77591207F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91C6-D932-44F5-80FE-7FBACF021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416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3B3-40D5-486A-B8FC-7FE77591207F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CED91C6-D932-44F5-80FE-7FBACF021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770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3B3-40D5-486A-B8FC-7FE77591207F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CED91C6-D932-44F5-80FE-7FBACF021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657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3B3-40D5-486A-B8FC-7FE77591207F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CED91C6-D932-44F5-80FE-7FBACF021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271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3B3-40D5-486A-B8FC-7FE77591207F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91C6-D932-44F5-80FE-7FBACF021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639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3B3-40D5-486A-B8FC-7FE77591207F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91C6-D932-44F5-80FE-7FBACF021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540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3B3-40D5-486A-B8FC-7FE77591207F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91C6-D932-44F5-80FE-7FBACF021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614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3B3-40D5-486A-B8FC-7FE77591207F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CED91C6-D932-44F5-80FE-7FBACF021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841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6A3B3-40D5-486A-B8FC-7FE77591207F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CED91C6-D932-44F5-80FE-7FBACF021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42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21745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Интегрированные уроки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курсу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религиозных культур и светской этики, модуль «Светская этика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b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курсу внеурочных занятий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исследователь»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5165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Мой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класс- мои друзья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Парфеновой Светланы Альбертовны</a:t>
            </a:r>
          </a:p>
          <a:p>
            <a:pPr marL="0" indent="0" algn="r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учителя начальных классов </a:t>
            </a:r>
          </a:p>
          <a:p>
            <a:pPr marL="0" indent="0" algn="r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бюджетного общеобразовательного учреждения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Академический лицей г. Томска имени Г.А.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Псахье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отрывком из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О. Высоцкой «Ёжик».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Чуткость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это моральное качество человека, которое характеризует его отношение к окружающим. Предполагает заботу, внимательное отношение к их интересам, мыслям и чувствам.</a:t>
            </a:r>
          </a:p>
        </p:txBody>
      </p:sp>
    </p:spTree>
    <p:extLst>
      <p:ext uri="{BB962C8B-B14F-4D97-AF65-F5344CB8AC3E}">
        <p14:creationId xmlns:p14="http://schemas.microsoft.com/office/powerpoint/2010/main" val="3857296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6856" y="211515"/>
            <a:ext cx="8911687" cy="1427715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рассказом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 Осеевой «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 за то, ни за это»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 важным качеством 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личности отличался Костя? 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строчки в рассказе, 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которые могут стать девизом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нашего класса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елать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 просто так, ни за то, ни за это!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2165" y="194508"/>
            <a:ext cx="1873055" cy="387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02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рассказом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Осеевой «Долг»?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30244" y="1717288"/>
            <a:ext cx="4701861" cy="831677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- тот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кто связан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кем-нибудь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дружбой.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430966" y="3191705"/>
            <a:ext cx="4501139" cy="3354061"/>
          </a:xfrm>
        </p:spPr>
        <p:txBody>
          <a:bodyPr>
            <a:normAutofit/>
          </a:bodyPr>
          <a:lstStyle/>
          <a:p>
            <a:r>
              <a:rPr lang="ru-RU" sz="2800" dirty="0"/>
              <a:t>доброжелатель</a:t>
            </a:r>
            <a:r>
              <a:rPr lang="ru-RU" sz="2800" dirty="0" smtClean="0"/>
              <a:t>,</a:t>
            </a:r>
          </a:p>
          <a:p>
            <a:r>
              <a:rPr lang="ru-RU" sz="2800" dirty="0" err="1" smtClean="0"/>
              <a:t>благоприятель</a:t>
            </a:r>
            <a:r>
              <a:rPr lang="ru-RU" sz="2800" dirty="0" smtClean="0"/>
              <a:t>,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наперсник, </a:t>
            </a:r>
            <a:endParaRPr lang="ru-RU" sz="2800" dirty="0" smtClean="0"/>
          </a:p>
          <a:p>
            <a:r>
              <a:rPr lang="ru-RU" sz="2800" dirty="0" smtClean="0"/>
              <a:t>побратим</a:t>
            </a:r>
            <a:r>
              <a:rPr lang="ru-RU" sz="2800" dirty="0"/>
              <a:t>, </a:t>
            </a:r>
            <a:endParaRPr lang="ru-RU" sz="2800" dirty="0" smtClean="0"/>
          </a:p>
          <a:p>
            <a:r>
              <a:rPr lang="ru-RU" sz="2800" dirty="0" smtClean="0"/>
              <a:t>товарищ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132827" y="1969475"/>
            <a:ext cx="4372803" cy="101905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Приятель - близкий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знакомый,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состоят в дружеских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отношениях.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334225" y="3191706"/>
            <a:ext cx="4338674" cy="33540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товарищ</a:t>
            </a:r>
            <a:endParaRPr lang="ru-RU" sz="2800" dirty="0"/>
          </a:p>
          <a:p>
            <a:r>
              <a:rPr lang="ru-RU" sz="2800" dirty="0"/>
              <a:t>наперсник</a:t>
            </a:r>
          </a:p>
          <a:p>
            <a:r>
              <a:rPr lang="ru-RU" sz="2800" dirty="0" smtClean="0"/>
              <a:t>дружок</a:t>
            </a:r>
            <a:endParaRPr lang="ru-RU" sz="2800" dirty="0"/>
          </a:p>
          <a:p>
            <a:r>
              <a:rPr lang="ru-RU" sz="2800" dirty="0"/>
              <a:t>кунак</a:t>
            </a:r>
          </a:p>
          <a:p>
            <a:r>
              <a:rPr lang="ru-RU" sz="2800" dirty="0"/>
              <a:t>знакомый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6646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рассказом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Осеевой «Долг»?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сложно, даже скорее невозможно вернуть дружбу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дружба была крепка нужно бережно относиться друг к другу.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Замечать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видеть и хорошее и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плохое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помогать, если нужно.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548" y="3703220"/>
            <a:ext cx="3550818" cy="2809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40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Старт проекта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«Добр не тот, кто хвалится, а тот – кто делает!»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 доброе дело говори смело.</a:t>
            </a: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Добрые слова лучше мягкого пирога.</a:t>
            </a: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 не без добрых людей.</a:t>
            </a: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 не тот, кто хвалится, а тот, кто делает.</a:t>
            </a: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Доброе братство лучшее богатство.</a:t>
            </a: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Сделав добро не кайся.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605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Старт проекта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«Добр не тот, кто хвалится, а тот – кто делает!»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50207">
            <a:off x="431811" y="775678"/>
            <a:ext cx="2661894" cy="199850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62" b="12417"/>
          <a:stretch/>
        </p:blipFill>
        <p:spPr>
          <a:xfrm>
            <a:off x="5776331" y="4002832"/>
            <a:ext cx="4875759" cy="27618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0" t="11342" r="4772" b="10040"/>
          <a:stretch/>
        </p:blipFill>
        <p:spPr>
          <a:xfrm rot="1065469">
            <a:off x="8693325" y="2189599"/>
            <a:ext cx="3028610" cy="19805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6" t="27154" r="15289"/>
          <a:stretch/>
        </p:blipFill>
        <p:spPr>
          <a:xfrm rot="20401807">
            <a:off x="782897" y="3500635"/>
            <a:ext cx="4218437" cy="28985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97" b="13984"/>
          <a:stretch/>
        </p:blipFill>
        <p:spPr>
          <a:xfrm>
            <a:off x="4439226" y="1732014"/>
            <a:ext cx="3210510" cy="227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58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важно сделать, чтобы сохранить дружбу?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Помнить, что хорошего в человека всегда больше, нужно только уметь увидеть.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Помнить,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А. де Сент-Экзюпери в книге «Маленький принц» писал: «Главного глазами не увидишь, чутко одно лишь сердце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787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3698" y="1572322"/>
            <a:ext cx="9240914" cy="4795024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формирования у учащихся представления о дружбе как о важнейшей нравственной ценности;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возможно ли силой искусства и таланта справляться с трудностями, приобрести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друзей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формирования адекватной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запустить проект «Добр не тот, кто хвалится, а тот – кто делает!».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82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примере литературных героях обсудить представление детей о дружбе как о важнейшей нравственной ценности;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спользуя литературные произведения, учить различать дружеские и приятельские отношения;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оздать условие для развития у детей замечать и делать добрые дела.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93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Мой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 – мои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друзья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86361" y="1750740"/>
            <a:ext cx="4545744" cy="1159727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современном мире иной раз человек остается на обочине?</a:t>
            </a: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534" y="3408363"/>
            <a:ext cx="2032919" cy="33528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165937" y="1996067"/>
            <a:ext cx="4339694" cy="9144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Мой класс – мои друзья….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053" b="60523"/>
          <a:stretch/>
        </p:blipFill>
        <p:spPr>
          <a:xfrm>
            <a:off x="8197903" y="3016351"/>
            <a:ext cx="1316765" cy="1532383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5" t="5024" r="12753"/>
          <a:stretch/>
        </p:blipFill>
        <p:spPr>
          <a:xfrm>
            <a:off x="2477699" y="3407610"/>
            <a:ext cx="3559773" cy="33710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8" t="40376" r="57767" b="35079"/>
          <a:stretch/>
        </p:blipFill>
        <p:spPr>
          <a:xfrm>
            <a:off x="7142354" y="4548734"/>
            <a:ext cx="1254514" cy="15709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5" t="66510" r="54854"/>
          <a:stretch/>
        </p:blipFill>
        <p:spPr>
          <a:xfrm>
            <a:off x="9992216" y="3980986"/>
            <a:ext cx="1229445" cy="189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25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Мой класс – мои друзья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5398" y="1631795"/>
            <a:ext cx="8915400" cy="3777622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Организуйте группы для работы.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не остался ли кто-то в стороне.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кто-нибудь оказался вне группы, договоритесь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как поступить.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Обсудите какую роль в работе будет 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выполнять каждый.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3279388"/>
            <a:ext cx="4305300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0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87015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Мой класс – мои друзья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39588" y="1371599"/>
            <a:ext cx="4842353" cy="1124473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думаете, может ли человек похожий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Геню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появиться в нашем классе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Предположите.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739589" y="3021980"/>
            <a:ext cx="4592624" cy="3650480"/>
          </a:xfrm>
        </p:spPr>
        <p:txBody>
          <a:bodyPr/>
          <a:lstStyle/>
          <a:p>
            <a:r>
              <a:rPr lang="ru-RU" sz="2400" dirty="0" smtClean="0"/>
              <a:t>Возможно, если….</a:t>
            </a:r>
          </a:p>
          <a:p>
            <a:r>
              <a:rPr lang="ru-RU" sz="2400" dirty="0" smtClean="0"/>
              <a:t>Этого не может быть, потому что…..</a:t>
            </a:r>
          </a:p>
          <a:p>
            <a:r>
              <a:rPr lang="ru-RU" sz="2400" dirty="0" smtClean="0"/>
              <a:t>Скорее нет, чем да, так ка…..</a:t>
            </a:r>
            <a:endParaRPr lang="ru-RU" sz="2400" dirty="0"/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902605" y="3133492"/>
            <a:ext cx="4602006" cy="3367669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Скорее всего мы попробуем ответить на вопрос, что же мешает нам замечать друг друга?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Почему иной раз мы говори обидные слова?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-Что сделать, чтобы не обидеть и не обидеться?</a:t>
            </a:r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3"/>
          </p:nvPr>
        </p:nvSpPr>
        <p:spPr>
          <a:xfrm>
            <a:off x="6902605" y="1371599"/>
            <a:ext cx="5118409" cy="1550021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Почему-то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иной раз вы можете обидеться на кого-то, или сказать грубое слово. В чем же причина?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593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Попробуйте нарисовать наш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 в виде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солнышка. Какой он – наш класс.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4059" y="1905000"/>
            <a:ext cx="9140553" cy="4785732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ружный,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еселый,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добрый,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добродушный,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сильный,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смелый,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радостный,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ленивый,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самостоятельный,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дружелюбный,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человечный,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интересный…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1" t="24878" r="4879" b="9594"/>
          <a:stretch/>
        </p:blipFill>
        <p:spPr>
          <a:xfrm>
            <a:off x="4828477" y="1905000"/>
            <a:ext cx="3356517" cy="32831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8" t="37255" r="5529" b="13487"/>
          <a:stretch/>
        </p:blipFill>
        <p:spPr>
          <a:xfrm>
            <a:off x="8184994" y="3970612"/>
            <a:ext cx="3735657" cy="272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70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9183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учебником с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Обсудите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может помешать быть дружными.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28147" y="2869581"/>
            <a:ext cx="8915400" cy="377762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Иногда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не замечаем, что однокласснику нужна помощь.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Иной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 не видим где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когда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поддержать.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можем что случилось.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301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158383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мы можем сделать сами?</a:t>
            </a:r>
            <a:r>
              <a:rPr lang="ru-RU" sz="4000" dirty="0"/>
              <a:t>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Обсудите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и предложите как помочь ребятам  самим создать дружный коллектив.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43886" y="2430966"/>
            <a:ext cx="8915400" cy="43389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коллективно творческие дела;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ворческие и научные проекты;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нтересные и веселые мероприятий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87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167</TotalTime>
  <Words>624</Words>
  <Application>Microsoft Office PowerPoint</Application>
  <PresentationFormat>Широкоэкранный</PresentationFormat>
  <Paragraphs>95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Century Gothic</vt:lpstr>
      <vt:lpstr>Times New Roman</vt:lpstr>
      <vt:lpstr>Wingdings 3</vt:lpstr>
      <vt:lpstr>Легкий дым</vt:lpstr>
      <vt:lpstr>Интегрированные уроки по курсу  Основы религиозных культур и светской этики, модуль «Светская этика»  и курсу внеурочных занятий «Я - исследователь» </vt:lpstr>
      <vt:lpstr>Цели:</vt:lpstr>
      <vt:lpstr>Задачи:</vt:lpstr>
      <vt:lpstr>Мой класс – мои друзья</vt:lpstr>
      <vt:lpstr>Мой класс – мои друзья</vt:lpstr>
      <vt:lpstr>Мой класс – мои друзья</vt:lpstr>
      <vt:lpstr>Попробуйте нарисовать наш класс в виде солнышка. Какой он – наш класс.</vt:lpstr>
      <vt:lpstr>Работа с учебником с. 70 Обсудите, что может помешать быть дружными. </vt:lpstr>
      <vt:lpstr>Что мы можем сделать сами?  Обсудите в группе и предложите как помочь ребятам  самим создать дружный коллектив. </vt:lpstr>
      <vt:lpstr>Знакомство с отрывком из произведения О. Высоцкой «Ёжик».</vt:lpstr>
      <vt:lpstr>Знакомство с рассказом  В. Осеевой «Ни за то, ни за это» </vt:lpstr>
      <vt:lpstr>Знакомство с рассказом  В. Осеевой «Долг»?</vt:lpstr>
      <vt:lpstr>Знакомство с рассказом  В. Осеевой «Долг»?</vt:lpstr>
      <vt:lpstr>Старт проекта  «Добр не тот, кто хвалится, а тот – кто делает!» </vt:lpstr>
      <vt:lpstr>Старт проекта  «Добр не тот, кто хвалится, а тот – кто делает!»</vt:lpstr>
      <vt:lpstr>Что важно сделать, чтобы сохранить дружбу?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курсу Основы религиозных культур и светской этики, модуль «Светская этика»</dc:title>
  <dc:creator>Папа</dc:creator>
  <cp:lastModifiedBy>Папа</cp:lastModifiedBy>
  <cp:revision>18</cp:revision>
  <dcterms:created xsi:type="dcterms:W3CDTF">2022-03-28T11:01:02Z</dcterms:created>
  <dcterms:modified xsi:type="dcterms:W3CDTF">2022-03-28T14:51:13Z</dcterms:modified>
</cp:coreProperties>
</file>